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5" r:id="rId4"/>
    <p:sldId id="266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14"/>
    <p:restoredTop sz="94638"/>
  </p:normalViewPr>
  <p:slideViewPr>
    <p:cSldViewPr snapToGrid="0" snapToObjects="1">
      <p:cViewPr>
        <p:scale>
          <a:sx n="103" d="100"/>
          <a:sy n="103" d="100"/>
        </p:scale>
        <p:origin x="20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F4220-2D49-894A-9B9A-C83F05608D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25DBD-24EB-8E48-B2CD-F1D60DCA2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2BF63-6C82-3647-A222-21A8967F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D385F-40E0-7640-B954-47E9890CD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69FD3-6569-8F46-AF94-DAA95C5F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7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A857B-CB32-1841-BCA6-F4893912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DC748-BA2A-DE4C-9930-A112C044F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07E6A-2886-9D45-A085-F715F43D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AB284-3DB5-1C49-B34F-84190C501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DC709-F7F0-9744-A078-5ABE082A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2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D2C1B-5A55-8048-B171-80AA6E6AB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9B79F2-90EB-B542-ACE7-0217AC700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77033-3FC1-D043-8F1A-AFEA3816B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39193-DD2B-914F-BE49-26353ACA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8551B-0DA7-1048-8643-FCBB4D87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0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D08E0-15E0-004C-92ED-D1B3DC61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E34A1-83B0-D942-A761-7243530B8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024C9-9A72-9345-831E-0321B54C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73A95-D3A3-5342-A9E2-B9B34DFE5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EE2B4-62FE-D44F-9956-A6ED76C21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7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C649C-7E64-0340-AF8F-D3F3A60C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90564-717A-CC46-A759-349B356B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5A547-2460-7446-93B3-0AEF767F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F2F03-B13B-DC4D-8540-D5CD3546D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2B405-82C1-E04A-AE93-37C9A22B8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0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92531-A759-F84E-827B-32FD3FC98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FEC5A-DEE9-7240-A818-18CF7C1F5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294A9-9B43-A54D-9E15-DC61FD8C0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BEACE-52D9-9842-8092-1EED1408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6/4/18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E367B-89F0-8A49-82EB-1B34C0438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185DC-66F5-014E-B918-E213BC14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604F-4B61-8C40-B9E0-BBE4F480E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027D6-3640-C240-ADE2-9F3A408A6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7D03B-825D-CE46-B769-646B60DAD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86730-CA04-1B41-9E1E-B11EEEE490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F2B40-7FB4-A74B-B20E-D3984256FA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AB4B32-F8F4-BF43-88AB-EE242F9F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6/4/18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C215A-AD02-F842-B73B-04D0DB7B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A9196-F3D9-8A42-A102-86ADA3137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3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89EC0-1E6A-5946-B46C-C64CEE3E2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59AEBD-84A3-DF4E-AC1D-D9D5E683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6/4/18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C7E639-66E4-E447-B688-F60FC14B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21987-FCD9-7748-B187-519A6C4E0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4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7AF03C-667B-0C44-9C0F-493C74979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6/4/18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EEA690-7585-6B40-A5B3-9FA28EAB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A028E-41CE-AE43-A9F7-2E88FB10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AFDD-839F-BC49-8793-FCE95BC5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BF16B-B0D1-BC4E-A14C-C218F2EFF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D9FC6-4557-A844-AAC9-9FADBAD97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559A81-BFCC-F94F-BBB8-8BF57C5F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6/4/18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F3142-56CB-2246-A7BF-E4250283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3D636-2A0D-8D45-9A4E-FD545F4B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7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3B0BF-6354-AE4F-BDBC-9F16ACC2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51BE63-CF79-4A43-9539-D65F6B5AF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B31ED-841A-EF4D-BF91-BAC7B8E7D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0F780-37E6-2D42-8CE7-E9454541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6/4/18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38E595-B03D-E341-904F-158966894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506FA-3B76-F84C-AF71-1BE0D05F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8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4A20F9-73B7-4B4F-8662-D07237E7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7ADDF-530C-DB49-8A63-1E02F68A7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0D6B2-46C4-5542-81DD-BFCB25235B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B6235-6F1D-7842-A66C-43D2DC0F6052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2F2B6-B4C4-3841-8A92-2170594A4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AC92A-52B0-5942-9CEA-8A544CE9C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2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E2CE-C1F8-1543-9099-5F0FBA7E3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421" y="1534204"/>
            <a:ext cx="10657158" cy="1738309"/>
          </a:xfrm>
        </p:spPr>
        <p:txBody>
          <a:bodyPr/>
          <a:lstStyle/>
          <a:p>
            <a:r>
              <a:rPr lang="en-GB" b="1" dirty="0">
                <a:ln w="28575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Advertising</a:t>
            </a:r>
            <a:endParaRPr lang="en-US" b="1" dirty="0">
              <a:ln w="28575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BA259B-E662-E84F-B937-B3B62159A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679" y="3383641"/>
            <a:ext cx="10749643" cy="1624922"/>
          </a:xfrm>
          <a:solidFill>
            <a:schemeClr val="accent5">
              <a:lumMod val="20000"/>
              <a:lumOff val="80000"/>
              <a:alpha val="89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GB" sz="32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Learning Objective: To identify and explore key features of advertising campaigns.</a:t>
            </a:r>
            <a:endParaRPr lang="en-US" sz="3200" b="1" dirty="0">
              <a:ln w="19050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83417-090D-6F48-A45A-151E27120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75000" cy="185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94E020-5A8E-1C41-B38A-E352CBDFE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0"/>
            <a:ext cx="3048000" cy="185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96147F-BAFF-7B4B-8723-40CF171AD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0"/>
            <a:ext cx="3352800" cy="1849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72379E-E7BB-1B4C-837D-98F79EC9CB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50" y="0"/>
            <a:ext cx="3162300" cy="18494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15F9F0-78C1-8840-81AB-F8045EAF7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0" y="5003800"/>
            <a:ext cx="3175000" cy="185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705C3A-9AA2-0B4D-84F8-14CBD8993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907" y="5003799"/>
            <a:ext cx="3352800" cy="1849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BFAE52-76B2-0E43-B5BD-8A1A8BF65C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07" y="4999035"/>
            <a:ext cx="3162300" cy="1849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849372-B6E5-5042-8C58-495474543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4271"/>
            <a:ext cx="30480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31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77B17-AEBA-F846-8849-BB87CEB37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146" y="2628814"/>
            <a:ext cx="7317259" cy="1399489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/>
              <a:t>What type of adverts are there?</a:t>
            </a:r>
          </a:p>
          <a:p>
            <a:pPr marL="0" indent="0" algn="ctr">
              <a:buNone/>
            </a:pPr>
            <a:r>
              <a:rPr lang="en-US" sz="4000" b="1" dirty="0" err="1"/>
              <a:t>e.g</a:t>
            </a:r>
            <a:r>
              <a:rPr lang="en-US" sz="4000" b="1" dirty="0"/>
              <a:t> Television adverts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94317BA-2FD4-EE44-940C-51D943B55C0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749643" cy="735236"/>
          </a:xfrm>
          <a:prstGeom prst="rect">
            <a:avLst/>
          </a:prstGeom>
          <a:solidFill>
            <a:schemeClr val="accent5">
              <a:lumMod val="20000"/>
              <a:lumOff val="80000"/>
              <a:alpha val="89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GB" sz="1800" b="1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Learning Objective: To identify and explore key features of advertising campaigns.</a:t>
            </a:r>
            <a:endParaRPr lang="en-US" sz="1800" b="1" dirty="0">
              <a:ln w="19050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5463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3586" y="2184853"/>
            <a:ext cx="7119257" cy="219120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latin typeface="Chalkboard" charset="0"/>
                <a:ea typeface="Chalkboard" charset="0"/>
                <a:cs typeface="Chalkboard" charset="0"/>
              </a:rPr>
              <a:t>What is an advert?</a:t>
            </a:r>
          </a:p>
          <a:p>
            <a:pPr marL="0" indent="0" algn="ctr">
              <a:buNone/>
            </a:pPr>
            <a:endParaRPr lang="en-US" sz="4000" b="1" dirty="0">
              <a:latin typeface="Chalkboard" charset="0"/>
              <a:ea typeface="Chalkboard" charset="0"/>
              <a:cs typeface="Chalkboard" charset="0"/>
            </a:endParaRPr>
          </a:p>
          <a:p>
            <a:pPr marL="0" indent="0" algn="ctr">
              <a:buNone/>
            </a:pPr>
            <a:r>
              <a:rPr lang="en-US" sz="4000" b="1" dirty="0">
                <a:latin typeface="Chalkboard" charset="0"/>
                <a:ea typeface="Chalkboard" charset="0"/>
                <a:cs typeface="Chalkboard" charset="0"/>
              </a:rPr>
              <a:t>What is their purpose?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44100" y="1175657"/>
            <a:ext cx="133607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board" charset="0"/>
                <a:ea typeface="Chalkboard" charset="0"/>
                <a:cs typeface="Chalkboard" charset="0"/>
              </a:rPr>
              <a:t>Inform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9682843" y="5568396"/>
            <a:ext cx="1711628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halkboard" charset="0"/>
                <a:ea typeface="Chalkboard" charset="0"/>
                <a:cs typeface="Chalkboard" charset="0"/>
              </a:rPr>
              <a:t>Educate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1255" y="1175657"/>
            <a:ext cx="172233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board" charset="0"/>
                <a:ea typeface="Chalkboard" charset="0"/>
                <a:cs typeface="Chalkboard" charset="0"/>
              </a:rPr>
              <a:t>Entertain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1255" y="5568396"/>
            <a:ext cx="246458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board" charset="0"/>
                <a:ea typeface="Chalkboard" charset="0"/>
                <a:cs typeface="Chalkboard" charset="0"/>
              </a:rPr>
              <a:t>Sell Products</a:t>
            </a:r>
          </a:p>
        </p:txBody>
      </p:sp>
    </p:spTree>
    <p:extLst>
      <p:ext uri="{BB962C8B-B14F-4D97-AF65-F5344CB8AC3E}">
        <p14:creationId xmlns:p14="http://schemas.microsoft.com/office/powerpoint/2010/main" val="254758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ange4Life Be Food Smart TV ad 20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572" y="112295"/>
            <a:ext cx="10768141" cy="60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inz Beanz cansong - How to">
            <a:hlinkClick r:id="" action="ppaction://media"/>
            <a:extLst>
              <a:ext uri="{FF2B5EF4-FFF2-40B4-BE49-F238E27FC236}">
                <a16:creationId xmlns:a16="http://schemas.microsoft.com/office/drawing/2014/main" id="{7138CC08-94F1-8A4C-A98E-46FBBFFD41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6516"/>
            <a:ext cx="9332686" cy="524951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6AD646-F3D0-644C-8B95-5681D6561153}"/>
              </a:ext>
            </a:extLst>
          </p:cNvPr>
          <p:cNvSpPr txBox="1"/>
          <p:nvPr/>
        </p:nvSpPr>
        <p:spPr>
          <a:xfrm>
            <a:off x="9332686" y="8170"/>
            <a:ext cx="2859314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halkboard" panose="03050602040202020205" pitchFamily="66" charset="77"/>
              </a:rPr>
              <a:t>Complaints were received about this advert. Why do you think that is?</a:t>
            </a:r>
          </a:p>
          <a:p>
            <a:pPr algn="ctr"/>
            <a:endParaRPr lang="en-GB" sz="2400" b="1" dirty="0">
              <a:latin typeface="Chalkboard" panose="03050602040202020205" pitchFamily="66" charset="77"/>
            </a:endParaRPr>
          </a:p>
          <a:p>
            <a:pPr algn="ctr"/>
            <a:r>
              <a:rPr lang="en-GB" sz="2400" b="1" dirty="0">
                <a:latin typeface="Chalkboard" panose="03050602040202020205" pitchFamily="66" charset="77"/>
              </a:rPr>
              <a:t>Who regulates advertising like this?</a:t>
            </a:r>
          </a:p>
          <a:p>
            <a:pPr algn="ctr"/>
            <a:endParaRPr lang="en-GB" sz="2400" b="1" dirty="0">
              <a:latin typeface="Chalkboard" panose="03050602040202020205" pitchFamily="66" charset="77"/>
            </a:endParaRPr>
          </a:p>
          <a:p>
            <a:pPr algn="ctr"/>
            <a:endParaRPr lang="en-GB" sz="2400" b="1" dirty="0">
              <a:latin typeface="Chalkboard" panose="03050602040202020205" pitchFamily="66" charset="77"/>
            </a:endParaRPr>
          </a:p>
          <a:p>
            <a:pPr algn="ctr"/>
            <a:r>
              <a:rPr lang="en-GB" sz="2400" b="1" dirty="0">
                <a:latin typeface="Chalkboard" panose="03050602040202020205" pitchFamily="66" charset="77"/>
              </a:rPr>
              <a:t>What do you think happened next?</a:t>
            </a:r>
            <a:endParaRPr lang="en-GB" b="1" dirty="0">
              <a:latin typeface="Chalkboard" panose="03050602040202020205" pitchFamily="66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657EE-C929-AC46-BE84-CDE0C14884D9}"/>
              </a:ext>
            </a:extLst>
          </p:cNvPr>
          <p:cNvSpPr txBox="1"/>
          <p:nvPr/>
        </p:nvSpPr>
        <p:spPr>
          <a:xfrm>
            <a:off x="391886" y="6154057"/>
            <a:ext cx="269965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halkboard" panose="03050602040202020205" pitchFamily="66" charset="77"/>
              </a:rPr>
              <a:t>Heinz Baked Bean Advert</a:t>
            </a:r>
            <a:endParaRPr lang="en-US" b="1" dirty="0">
              <a:latin typeface="Chalkboard" panose="03050602040202020205" pitchFamily="66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D59F15-7FAF-4348-BDA8-9D7ACE3134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57" y="236445"/>
            <a:ext cx="6697436" cy="4464957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50C63B4-FF8B-E94C-AB44-B1B73F1F12AC}"/>
              </a:ext>
            </a:extLst>
          </p:cNvPr>
          <p:cNvSpPr txBox="1">
            <a:spLocks/>
          </p:cNvSpPr>
          <p:nvPr/>
        </p:nvSpPr>
        <p:spPr>
          <a:xfrm>
            <a:off x="3398108" y="5629494"/>
            <a:ext cx="6878448" cy="1170893"/>
          </a:xfrm>
          <a:prstGeom prst="rect">
            <a:avLst/>
          </a:prstGeom>
          <a:solidFill>
            <a:schemeClr val="accent5">
              <a:lumMod val="20000"/>
              <a:lumOff val="80000"/>
              <a:alpha val="89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GB" sz="18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Learning</a:t>
            </a:r>
            <a:r>
              <a:rPr lang="en-GB" sz="20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 Objective: To identify and explore key features of advertising campaigns</a:t>
            </a:r>
            <a:r>
              <a:rPr lang="en-GB" sz="32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.</a:t>
            </a:r>
            <a:endParaRPr lang="en-US" sz="3200" b="1" dirty="0">
              <a:ln w="19050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675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NED FEMFRESH ADVERT">
            <a:hlinkClick r:id="" action="ppaction://media"/>
            <a:extLst>
              <a:ext uri="{FF2B5EF4-FFF2-40B4-BE49-F238E27FC236}">
                <a16:creationId xmlns:a16="http://schemas.microsoft.com/office/drawing/2014/main" id="{2127E741-3D3C-0547-AD67-70E4DBDF30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169"/>
            <a:ext cx="9332686" cy="563231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6AD646-F3D0-644C-8B95-5681D6561153}"/>
              </a:ext>
            </a:extLst>
          </p:cNvPr>
          <p:cNvSpPr txBox="1"/>
          <p:nvPr/>
        </p:nvSpPr>
        <p:spPr>
          <a:xfrm>
            <a:off x="9332686" y="8170"/>
            <a:ext cx="2859314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halkboard" panose="03050602040202020205" pitchFamily="66" charset="77"/>
              </a:rPr>
              <a:t>Complaints were received about this advert. Why do you think that is?</a:t>
            </a:r>
          </a:p>
          <a:p>
            <a:pPr algn="ctr"/>
            <a:endParaRPr lang="en-GB" sz="2400" b="1" dirty="0">
              <a:latin typeface="Chalkboard" panose="03050602040202020205" pitchFamily="66" charset="77"/>
            </a:endParaRPr>
          </a:p>
          <a:p>
            <a:pPr algn="ctr"/>
            <a:endParaRPr lang="en-GB" sz="2400" b="1" dirty="0">
              <a:latin typeface="Chalkboard" panose="03050602040202020205" pitchFamily="66" charset="77"/>
            </a:endParaRPr>
          </a:p>
          <a:p>
            <a:pPr algn="ctr"/>
            <a:r>
              <a:rPr lang="en-GB" sz="2400" b="1" dirty="0">
                <a:latin typeface="Chalkboard" panose="03050602040202020205" pitchFamily="66" charset="77"/>
              </a:rPr>
              <a:t>Who regulates advertising like this?</a:t>
            </a:r>
          </a:p>
          <a:p>
            <a:pPr algn="ctr"/>
            <a:endParaRPr lang="en-GB" sz="2400" b="1" dirty="0">
              <a:latin typeface="Chalkboard" panose="03050602040202020205" pitchFamily="66" charset="77"/>
            </a:endParaRPr>
          </a:p>
          <a:p>
            <a:pPr algn="ctr"/>
            <a:endParaRPr lang="en-GB" sz="2400" b="1" dirty="0">
              <a:latin typeface="Chalkboard" panose="03050602040202020205" pitchFamily="66" charset="77"/>
            </a:endParaRPr>
          </a:p>
          <a:p>
            <a:pPr algn="ctr"/>
            <a:r>
              <a:rPr lang="en-GB" sz="2400" b="1" dirty="0">
                <a:latin typeface="Chalkboard" panose="03050602040202020205" pitchFamily="66" charset="77"/>
              </a:rPr>
              <a:t>What do you think happened next?</a:t>
            </a:r>
            <a:endParaRPr lang="en-GB" b="1" dirty="0">
              <a:latin typeface="Chalkboard" panose="03050602040202020205" pitchFamily="66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657EE-C929-AC46-BE84-CDE0C14884D9}"/>
              </a:ext>
            </a:extLst>
          </p:cNvPr>
          <p:cNvSpPr txBox="1"/>
          <p:nvPr/>
        </p:nvSpPr>
        <p:spPr>
          <a:xfrm>
            <a:off x="391886" y="6154057"/>
            <a:ext cx="269965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Chalkboard" panose="03050602040202020205" pitchFamily="66" charset="77"/>
              </a:rPr>
              <a:t>Femfresh</a:t>
            </a:r>
            <a:r>
              <a:rPr lang="en-GB" b="1" dirty="0">
                <a:latin typeface="Chalkboard" panose="03050602040202020205" pitchFamily="66" charset="77"/>
              </a:rPr>
              <a:t> Advert</a:t>
            </a:r>
            <a:endParaRPr lang="en-US" b="1" dirty="0">
              <a:latin typeface="Chalkboard" panose="03050602040202020205" pitchFamily="66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D59F15-7FAF-4348-BDA8-9D7ACE3134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322943"/>
            <a:ext cx="6697436" cy="446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1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52D0ED-BEE9-0C41-9BE0-9B84BF95A3E8}"/>
              </a:ext>
            </a:extLst>
          </p:cNvPr>
          <p:cNvSpPr txBox="1"/>
          <p:nvPr/>
        </p:nvSpPr>
        <p:spPr>
          <a:xfrm>
            <a:off x="174172" y="188685"/>
            <a:ext cx="4659085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Main Task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5FCFD-088F-144B-B5D6-2FF17CD9885B}"/>
              </a:ext>
            </a:extLst>
          </p:cNvPr>
          <p:cNvSpPr txBox="1"/>
          <p:nvPr/>
        </p:nvSpPr>
        <p:spPr>
          <a:xfrm>
            <a:off x="174172" y="1204348"/>
            <a:ext cx="11509828" cy="6247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200" b="1" dirty="0">
                <a:latin typeface="Chalkboard" panose="03050602040202020205" pitchFamily="66" charset="77"/>
              </a:rPr>
              <a:t>Investigate and research 3 advertising campaigns: 1 food item/company, 1 television series, 1 event/business. Create a PowerPoint presentation which explains your research.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200" b="1" dirty="0">
                <a:latin typeface="Chalkboard" panose="03050602040202020205" pitchFamily="66" charset="77"/>
              </a:rPr>
              <a:t>What are the aims/objectives of the advertising campaign?</a:t>
            </a:r>
          </a:p>
          <a:p>
            <a:pPr>
              <a:lnSpc>
                <a:spcPct val="200000"/>
              </a:lnSpc>
            </a:pPr>
            <a:r>
              <a:rPr lang="en-US" sz="2200" b="1" dirty="0">
                <a:latin typeface="Chalkboard" panose="03050602040202020205" pitchFamily="66" charset="77"/>
              </a:rPr>
              <a:t>3. What platforms have they advertised on? How have they advertised?</a:t>
            </a:r>
          </a:p>
          <a:p>
            <a:pPr>
              <a:lnSpc>
                <a:spcPct val="200000"/>
              </a:lnSpc>
            </a:pPr>
            <a:r>
              <a:rPr lang="en-US" sz="2200" b="1" dirty="0">
                <a:latin typeface="Chalkboard" panose="03050602040202020205" pitchFamily="66" charset="77"/>
              </a:rPr>
              <a:t>4.Who is the target audience?</a:t>
            </a:r>
          </a:p>
          <a:p>
            <a:pPr>
              <a:lnSpc>
                <a:spcPct val="200000"/>
              </a:lnSpc>
            </a:pPr>
            <a:r>
              <a:rPr lang="en-US" sz="2200" b="1" dirty="0">
                <a:latin typeface="Chalkboard" panose="03050602040202020205" pitchFamily="66" charset="77"/>
              </a:rPr>
              <a:t>5. How have they tried to hook the audience in?</a:t>
            </a:r>
          </a:p>
          <a:p>
            <a:pPr>
              <a:lnSpc>
                <a:spcPct val="200000"/>
              </a:lnSpc>
            </a:pPr>
            <a:r>
              <a:rPr lang="en-US" sz="2200" b="1" dirty="0">
                <a:latin typeface="Chalkboard" panose="03050602040202020205" pitchFamily="66" charset="77"/>
              </a:rPr>
              <a:t>6. What is the call to action?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FB6F122-81D5-2146-9AF2-A386770CC6A4}"/>
              </a:ext>
            </a:extLst>
          </p:cNvPr>
          <p:cNvSpPr txBox="1">
            <a:spLocks/>
          </p:cNvSpPr>
          <p:nvPr/>
        </p:nvSpPr>
        <p:spPr>
          <a:xfrm>
            <a:off x="5338119" y="0"/>
            <a:ext cx="6853881" cy="1204348"/>
          </a:xfrm>
          <a:prstGeom prst="rect">
            <a:avLst/>
          </a:prstGeom>
          <a:solidFill>
            <a:schemeClr val="accent5">
              <a:lumMod val="20000"/>
              <a:lumOff val="80000"/>
              <a:alpha val="89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GB" sz="20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Learning Objective: To identify and explore key features of advertising campaigns.</a:t>
            </a:r>
            <a:endParaRPr lang="en-US" sz="2000" b="1" dirty="0">
              <a:ln w="19050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69D8B1-918F-0B4B-9784-1EF459380008}"/>
              </a:ext>
            </a:extLst>
          </p:cNvPr>
          <p:cNvSpPr txBox="1"/>
          <p:nvPr/>
        </p:nvSpPr>
        <p:spPr>
          <a:xfrm>
            <a:off x="7525265" y="4843849"/>
            <a:ext cx="4666735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halkboard" panose="03050602040202020205" pitchFamily="66" charset="77"/>
              </a:rPr>
              <a:t>STRETCH YOURSELF:</a:t>
            </a:r>
          </a:p>
          <a:p>
            <a:pPr algn="ctr"/>
            <a:r>
              <a:rPr lang="en-US" b="1" dirty="0">
                <a:latin typeface="Chalkboard" panose="03050602040202020205" pitchFamily="66" charset="77"/>
              </a:rPr>
              <a:t>What are the legal or ethical considerations of this advert?  What might they have had to think about? </a:t>
            </a:r>
          </a:p>
        </p:txBody>
      </p:sp>
    </p:spTree>
    <p:extLst>
      <p:ext uri="{BB962C8B-B14F-4D97-AF65-F5344CB8AC3E}">
        <p14:creationId xmlns:p14="http://schemas.microsoft.com/office/powerpoint/2010/main" val="25218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</TotalTime>
  <Words>251</Words>
  <Application>Microsoft Macintosh PowerPoint</Application>
  <PresentationFormat>Widescreen</PresentationFormat>
  <Paragraphs>39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Chalkboard</vt:lpstr>
      <vt:lpstr>Office Theme</vt:lpstr>
      <vt:lpstr>Advertising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lorenza samuels</dc:creator>
  <cp:lastModifiedBy>Lorenza Samuels</cp:lastModifiedBy>
  <cp:revision>31</cp:revision>
  <dcterms:created xsi:type="dcterms:W3CDTF">2018-02-05T15:55:36Z</dcterms:created>
  <dcterms:modified xsi:type="dcterms:W3CDTF">2018-06-04T10:01:24Z</dcterms:modified>
</cp:coreProperties>
</file>