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F00"/>
    <a:srgbClr val="F1FC00"/>
    <a:srgbClr val="E7FC00"/>
    <a:srgbClr val="CECEFF"/>
    <a:srgbClr val="00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2"/>
    <p:restoredTop sz="94638"/>
  </p:normalViewPr>
  <p:slideViewPr>
    <p:cSldViewPr snapToGrid="0" snapToObjects="1">
      <p:cViewPr varScale="1">
        <p:scale>
          <a:sx n="75" d="100"/>
          <a:sy n="75" d="100"/>
        </p:scale>
        <p:origin x="18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5946-9988-4D41-A53D-906CC69B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1F24F-37D0-4046-B045-2F6E2DD1F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A6A0-B43E-9B45-99AE-BA4AFDEA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76B00-409D-154A-9148-6C284EB1E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B38C-EDA8-9F4B-B165-ADE046EBD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2F61-191C-4F45-B06F-F53483D9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260DE-FEBF-4147-A8F8-3F0CAC39C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70DCE-FCD0-D44C-B301-A2BB4D5B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067DA-B810-4A4D-BE9B-410A1F77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366E-8996-EE4F-88F3-7A7228DD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5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C9393A-A5B5-2B44-ACB1-7AE7FBF90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66FA4-5553-234A-9D26-45D5F4475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37495-264B-8B49-B956-AD1267F3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8511F-79C6-9740-9848-164706E0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29B96-F48E-9C4B-B41A-6D6A3B74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E767-9414-1548-A1BC-8A28A867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46CBE-C71C-134F-B380-89A16890D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EBE17-3A2B-EC4C-86AA-B5022380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7E0FA-F676-604E-98A2-32B8991D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8612F-BC39-6A47-83BB-FD8722B3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75DC-7035-8E41-9005-5C7897D8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3374-3F37-6942-A12E-708E52B06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F9892-8468-6C44-9EDE-B44644D9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15784-C35B-1A4D-9DDD-2A833F8A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6F515-61B1-E340-8EB6-7DC4DD13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46C60-9379-3A4F-B648-78B0BBDE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DFC6-56B6-BF44-9A9A-BEF4DA5C8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9682F-84E9-AF45-8375-C05719405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DC23D-394C-FA44-9717-C6BBCACF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A5F58-4AE6-0240-876D-3E374252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E867A-B212-C04B-92DB-85BA4ECB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9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7ED9-7771-534B-B078-7A7AC58C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49530-0B3E-1D40-8486-FAD96BD9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C33DF-4991-494C-9E33-F62B6861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D5AA2-C71E-DF4E-8577-62407404F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C17A3-2DD1-A242-B545-2C2DE1DBE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1D2E1-A16A-824B-ABD7-015C37B4E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4E956-68B8-3E4C-9B05-B9478DE6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53196-9796-EF43-B4D6-FA9AB9A4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2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6918-224F-E14D-8525-BD091675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5BAD4-4E34-3040-8E3A-4CE07802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E5096-3223-E543-AD15-7A6C39D7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85C74-7B4E-254C-959B-303468D4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2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68B61-24DB-7740-83CF-984F3F84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03643-4F9A-9E4D-9666-D2B3A0FE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14B96-9B9D-7546-A131-E56378CC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5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5C80-E306-5C42-A1A8-239D5EC4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77851-4870-B943-8D44-2F3393DC7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C868B-CFCB-B64E-BDDD-D593101BE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4E68F-3888-C248-9664-F9017E60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E25A9-00A4-6643-BE55-79D7CBE2F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4427-D989-3E41-89AC-4455693D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0E65-8904-D14A-82FE-0722CA7F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FF551-3A11-7544-83EA-43E7BD30A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78381-8729-CF41-911A-298391DC2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A63BC-FBE2-E74D-81ED-20A08BBB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8742F-054D-E74D-A98C-3AD647B6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DE0E2-07C6-4646-A2BB-4F8BAF41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BF307-908D-C540-9030-D265D6FF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2026B-F690-624B-BA1A-49A8C2DCF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DF51-8ED0-D740-9CC1-167632AB4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91DA1-F85D-2148-A225-1D26DDD8F0BA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1A94A-8903-EC4C-803B-C29EDB905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E6CB-355E-494A-A991-9F0DC3762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E1729-B9A2-E047-8AA0-967B7DFD2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7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B7B0-8F3D-9C40-927C-4345BF029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2133"/>
            <a:ext cx="9144000" cy="11392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Advertising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59B7B-2C4E-DB4C-A78A-07A264C1C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939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Chalkboard" panose="03050602040202020205" pitchFamily="66" charset="77"/>
              </a:rPr>
              <a:t>Learning Objective: </a:t>
            </a:r>
          </a:p>
          <a:p>
            <a:r>
              <a:rPr lang="en-US" sz="32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endParaRPr lang="en-US" sz="3200" b="1" dirty="0">
              <a:latin typeface="Chalkboard" panose="03050602040202020205" pitchFamily="66" charset="77"/>
            </a:endParaRPr>
          </a:p>
          <a:p>
            <a:r>
              <a:rPr lang="en-US" sz="32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</p:spTree>
    <p:extLst>
      <p:ext uri="{BB962C8B-B14F-4D97-AF65-F5344CB8AC3E}">
        <p14:creationId xmlns:p14="http://schemas.microsoft.com/office/powerpoint/2010/main" val="272251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4D2A-4738-2D43-B74C-8A2DFE2C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669E-CCE5-4641-9489-C2A69DA8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2388"/>
            <a:ext cx="12192000" cy="5535612"/>
          </a:xfrm>
          <a:solidFill>
            <a:srgbClr val="CECE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Pair the slogan/tagline with the product/company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Stretch and Challenge: </a:t>
            </a:r>
            <a:r>
              <a:rPr lang="en-US" sz="4400" b="1" dirty="0" err="1"/>
              <a:t>Analyse</a:t>
            </a:r>
            <a:r>
              <a:rPr lang="en-US" sz="4400" b="1" dirty="0"/>
              <a:t> these messages – why have the company used them in their product advertising?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12F603-77A1-E746-A6FD-CF544CFA30C8}"/>
              </a:ext>
            </a:extLst>
          </p:cNvPr>
          <p:cNvSpPr txBox="1">
            <a:spLocks/>
          </p:cNvSpPr>
          <p:nvPr/>
        </p:nvSpPr>
        <p:spPr>
          <a:xfrm>
            <a:off x="7382933" y="0"/>
            <a:ext cx="4809067" cy="1690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Learning Objective: </a:t>
            </a:r>
          </a:p>
          <a:p>
            <a:pPr marL="0" indent="0" algn="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 algn="r">
              <a:buNone/>
            </a:pPr>
            <a:endParaRPr lang="en-US" sz="1800" b="1" dirty="0">
              <a:latin typeface="Chalkboard" panose="03050602040202020205" pitchFamily="66" charset="77"/>
            </a:endParaRPr>
          </a:p>
          <a:p>
            <a:pPr marL="0" indent="0" algn="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EA555-3179-4E49-A84D-00502920CD93}"/>
              </a:ext>
            </a:extLst>
          </p:cNvPr>
          <p:cNvSpPr txBox="1"/>
          <p:nvPr/>
        </p:nvSpPr>
        <p:spPr>
          <a:xfrm>
            <a:off x="4318000" y="245179"/>
            <a:ext cx="2252133" cy="1200329"/>
          </a:xfrm>
          <a:prstGeom prst="rect">
            <a:avLst/>
          </a:prstGeom>
          <a:solidFill>
            <a:srgbClr val="E7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lkboard" panose="03050602040202020205" pitchFamily="66" charset="77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708661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C4F0-DCE3-D44A-B785-E6932D36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EF8E8-9732-B947-82CE-F0DCFDDD2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9192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3CF2E7-AADB-4B44-95BE-2758C33A17E5}"/>
              </a:ext>
            </a:extLst>
          </p:cNvPr>
          <p:cNvSpPr/>
          <p:nvPr/>
        </p:nvSpPr>
        <p:spPr>
          <a:xfrm>
            <a:off x="2827867" y="1286933"/>
            <a:ext cx="6129866" cy="1134534"/>
          </a:xfrm>
          <a:prstGeom prst="roundRect">
            <a:avLst/>
          </a:prstGeom>
          <a:solidFill>
            <a:srgbClr val="3E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C02F45-2225-0E41-A87A-525C892C7B50}"/>
              </a:ext>
            </a:extLst>
          </p:cNvPr>
          <p:cNvSpPr/>
          <p:nvPr/>
        </p:nvSpPr>
        <p:spPr>
          <a:xfrm>
            <a:off x="2827867" y="2421467"/>
            <a:ext cx="3014133" cy="1524000"/>
          </a:xfrm>
          <a:prstGeom prst="roundRect">
            <a:avLst/>
          </a:prstGeom>
          <a:solidFill>
            <a:srgbClr val="3E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3442-E763-2749-9F82-027CF63C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60B7F6-30EC-DA43-B670-F03AC9F5E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467" y="0"/>
            <a:ext cx="5198533" cy="6888058"/>
          </a:xfr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94FBFCD-3496-9E43-9C3E-43CA7F4C9318}"/>
              </a:ext>
            </a:extLst>
          </p:cNvPr>
          <p:cNvSpPr txBox="1">
            <a:spLocks/>
          </p:cNvSpPr>
          <p:nvPr/>
        </p:nvSpPr>
        <p:spPr>
          <a:xfrm>
            <a:off x="0" y="5167312"/>
            <a:ext cx="9144000" cy="1690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Chalkboard" panose="03050602040202020205" pitchFamily="66" charset="77"/>
              </a:rPr>
              <a:t>Learning Objective: </a:t>
            </a:r>
          </a:p>
          <a:p>
            <a:pPr marL="0" indent="0">
              <a:buNone/>
            </a:pPr>
            <a:r>
              <a:rPr lang="en-US" sz="1800" b="1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>
              <a:buNone/>
            </a:pPr>
            <a:endParaRPr lang="en-US" sz="1800" b="1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sz="1800" b="1">
                <a:latin typeface="Chalkboard" panose="03050602040202020205" pitchFamily="66" charset="77"/>
              </a:rPr>
              <a:t>To evaluate your own campaigns and the advertising messages you are developing</a:t>
            </a:r>
            <a:endParaRPr lang="en-US" sz="1800" b="1" dirty="0">
              <a:latin typeface="Chalkboard" panose="030506020402020202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E963F-AF3E-B542-966E-F59B07FF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1" y="0"/>
            <a:ext cx="7025217" cy="4666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678A36-36CE-8D44-B7AB-0EAAC2726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733" y="0"/>
            <a:ext cx="423968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B2C4-8777-7B48-87F8-AD84A35C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9294"/>
            <a:ext cx="4572000" cy="4451086"/>
          </a:xfrm>
          <a:solidFill>
            <a:srgbClr val="CECE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VISION STATEMENTS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MISSION STATEMENTS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SLOGANS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TAGLINES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648F14F-66CC-9F47-9959-AB7EC83E619C}"/>
              </a:ext>
            </a:extLst>
          </p:cNvPr>
          <p:cNvSpPr txBox="1">
            <a:spLocks/>
          </p:cNvSpPr>
          <p:nvPr/>
        </p:nvSpPr>
        <p:spPr>
          <a:xfrm>
            <a:off x="6400800" y="0"/>
            <a:ext cx="5791200" cy="1690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Learning Objective: </a:t>
            </a:r>
          </a:p>
          <a:p>
            <a:pPr marL="0" indent="0" algn="ct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 algn="ctr">
              <a:buNone/>
            </a:pPr>
            <a:endParaRPr lang="en-US" sz="1800" b="1" dirty="0">
              <a:latin typeface="Chalkboard" panose="03050602040202020205" pitchFamily="66" charset="77"/>
            </a:endParaRPr>
          </a:p>
          <a:p>
            <a:pPr marL="0" indent="0" algn="ctr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6EDA5-2595-FB43-B7A9-954D55C4C065}"/>
              </a:ext>
            </a:extLst>
          </p:cNvPr>
          <p:cNvSpPr txBox="1"/>
          <p:nvPr/>
        </p:nvSpPr>
        <p:spPr>
          <a:xfrm>
            <a:off x="372533" y="126425"/>
            <a:ext cx="4937955" cy="923330"/>
          </a:xfrm>
          <a:prstGeom prst="rect">
            <a:avLst/>
          </a:prstGeom>
          <a:solidFill>
            <a:srgbClr val="00D7FF"/>
          </a:solidFill>
        </p:spPr>
        <p:txBody>
          <a:bodyPr wrap="none" rtlCol="0">
            <a:spAutoFit/>
          </a:bodyPr>
          <a:lstStyle/>
          <a:p>
            <a:r>
              <a:rPr lang="en-US" sz="5400" b="1" dirty="0"/>
              <a:t>WHAT ARE……..?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98B94F-E2EB-954B-8D83-9A92BB5F0EE9}"/>
              </a:ext>
            </a:extLst>
          </p:cNvPr>
          <p:cNvSpPr txBox="1">
            <a:spLocks/>
          </p:cNvSpPr>
          <p:nvPr/>
        </p:nvSpPr>
        <p:spPr>
          <a:xfrm>
            <a:off x="4961467" y="2305316"/>
            <a:ext cx="7230533" cy="4552684"/>
          </a:xfrm>
          <a:prstGeom prst="rect">
            <a:avLst/>
          </a:prstGeom>
          <a:solidFill>
            <a:srgbClr val="E7FC00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Where are we headed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How will we get there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6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Scottish word “Battle cry” – message right now. Up to date, modern &amp; current.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A short snappy memorable phrase which represents your tone/feelings for your company and product.</a:t>
            </a:r>
          </a:p>
        </p:txBody>
      </p:sp>
    </p:spTree>
    <p:extLst>
      <p:ext uri="{BB962C8B-B14F-4D97-AF65-F5344CB8AC3E}">
        <p14:creationId xmlns:p14="http://schemas.microsoft.com/office/powerpoint/2010/main" val="33566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7130-19CA-5547-A559-9C617647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5479"/>
            <a:ext cx="2353733" cy="1867392"/>
          </a:xfrm>
          <a:solidFill>
            <a:srgbClr val="E7FC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What is the tagline?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96D30A7-69CF-8941-A024-BEEA21F95C3A}"/>
              </a:ext>
            </a:extLst>
          </p:cNvPr>
          <p:cNvSpPr txBox="1">
            <a:spLocks/>
          </p:cNvSpPr>
          <p:nvPr/>
        </p:nvSpPr>
        <p:spPr>
          <a:xfrm>
            <a:off x="0" y="5167312"/>
            <a:ext cx="6112933" cy="1690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Learning Objective: </a:t>
            </a:r>
          </a:p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>
              <a:buNone/>
            </a:pPr>
            <a:endParaRPr lang="en-US" sz="1800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2B7AE-600B-1443-96CE-294C27312076}"/>
              </a:ext>
            </a:extLst>
          </p:cNvPr>
          <p:cNvSpPr txBox="1"/>
          <p:nvPr/>
        </p:nvSpPr>
        <p:spPr>
          <a:xfrm>
            <a:off x="10092267" y="1618545"/>
            <a:ext cx="2099734" cy="1754326"/>
          </a:xfrm>
          <a:prstGeom prst="rect">
            <a:avLst/>
          </a:prstGeom>
          <a:solidFill>
            <a:srgbClr val="E7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is the Slogan?</a:t>
            </a:r>
          </a:p>
        </p:txBody>
      </p:sp>
      <p:pic>
        <p:nvPicPr>
          <p:cNvPr id="5" name="videoplayback-4">
            <a:hlinkClick r:id="" action="ppaction://media"/>
            <a:extLst>
              <a:ext uri="{FF2B5EF4-FFF2-40B4-BE49-F238E27FC236}">
                <a16:creationId xmlns:a16="http://schemas.microsoft.com/office/drawing/2014/main" id="{1751E152-8B9C-E840-A9C4-78D1E495DF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4695" y="0"/>
            <a:ext cx="8016611" cy="450924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D1561-8E2C-9B47-B8F6-701F14767CF9}"/>
              </a:ext>
            </a:extLst>
          </p:cNvPr>
          <p:cNvSpPr txBox="1"/>
          <p:nvPr/>
        </p:nvSpPr>
        <p:spPr>
          <a:xfrm>
            <a:off x="6604000" y="4919008"/>
            <a:ext cx="5588000" cy="1938992"/>
          </a:xfrm>
          <a:prstGeom prst="rect">
            <a:avLst/>
          </a:prstGeom>
          <a:solidFill>
            <a:srgbClr val="CEC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Stretch and Challenge: This was released during the London 2012 Olympics. What advertising techniques did they create in relation to this? What else could they have done?</a:t>
            </a:r>
          </a:p>
        </p:txBody>
      </p:sp>
    </p:spTree>
    <p:extLst>
      <p:ext uri="{BB962C8B-B14F-4D97-AF65-F5344CB8AC3E}">
        <p14:creationId xmlns:p14="http://schemas.microsoft.com/office/powerpoint/2010/main" val="113409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00196-D114-934A-B978-18D085BD5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5092"/>
            <a:ext cx="10515600" cy="2678641"/>
          </a:xfrm>
          <a:solidFill>
            <a:srgbClr val="CECE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Chalkboard" panose="03050602040202020205" pitchFamily="66" charset="77"/>
              </a:rPr>
              <a:t>What can advertisers do to create an advert with impact?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5B967-A90C-5342-B5CD-B4579EAB205E}"/>
              </a:ext>
            </a:extLst>
          </p:cNvPr>
          <p:cNvSpPr txBox="1"/>
          <p:nvPr/>
        </p:nvSpPr>
        <p:spPr>
          <a:xfrm>
            <a:off x="838200" y="0"/>
            <a:ext cx="62230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halkboard" panose="03050602040202020205" pitchFamily="66" charset="77"/>
              </a:rPr>
              <a:t>Humour</a:t>
            </a:r>
            <a:endParaRPr lang="en-US" sz="2400" b="1" dirty="0">
              <a:latin typeface="Chalkboard" panose="03050602040202020205" pitchFamily="66" charset="77"/>
            </a:endParaRPr>
          </a:p>
          <a:p>
            <a:endParaRPr lang="en-US" sz="24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halkboard" panose="03050602040202020205" pitchFamily="66" charset="77"/>
              </a:rPr>
              <a:t>Strong brand presence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halkboard" panose="03050602040202020205" pitchFamily="66" charset="77"/>
              </a:rPr>
              <a:t>Celebrity endorsement / Star power </a:t>
            </a:r>
          </a:p>
          <a:p>
            <a:endParaRPr lang="en-US" b="1" dirty="0">
              <a:latin typeface="Chalkboard" panose="03050602040202020205" pitchFamily="66" charset="77"/>
            </a:endParaRPr>
          </a:p>
          <a:p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B5876-4782-C84B-A1AD-A34239B4DA92}"/>
              </a:ext>
            </a:extLst>
          </p:cNvPr>
          <p:cNvSpPr txBox="1"/>
          <p:nvPr/>
        </p:nvSpPr>
        <p:spPr>
          <a:xfrm>
            <a:off x="7416799" y="4944533"/>
            <a:ext cx="5367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halkboard" panose="03050602040202020205" pitchFamily="66" charset="77"/>
              </a:rPr>
              <a:t>Recognisable</a:t>
            </a:r>
            <a:r>
              <a:rPr lang="en-US" sz="2400" b="1" dirty="0">
                <a:latin typeface="Chalkboard" panose="03050602040202020205" pitchFamily="66" charset="77"/>
              </a:rPr>
              <a:t>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halkboard" panose="03050602040202020205" pitchFamily="66" charset="77"/>
              </a:rPr>
              <a:t>Recogniseable</a:t>
            </a:r>
            <a:r>
              <a:rPr lang="en-US" sz="2400" b="1" dirty="0">
                <a:latin typeface="Chalkboard" panose="03050602040202020205" pitchFamily="66" charset="77"/>
              </a:rPr>
              <a:t>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halkboard" panose="03050602040202020205" pitchFamily="66" charset="77"/>
              </a:rPr>
              <a:t>Recogniseable</a:t>
            </a:r>
            <a:r>
              <a:rPr lang="en-US" sz="2400" b="1" dirty="0">
                <a:latin typeface="Chalkboard" panose="03050602040202020205" pitchFamily="66" charset="77"/>
              </a:rPr>
              <a:t>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AE840-CB1A-E34F-8CA4-26580796A15D}"/>
              </a:ext>
            </a:extLst>
          </p:cNvPr>
          <p:cNvSpPr txBox="1"/>
          <p:nvPr/>
        </p:nvSpPr>
        <p:spPr>
          <a:xfrm>
            <a:off x="482600" y="4893733"/>
            <a:ext cx="502073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Catchy slogan / jingle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Shock advertising (</a:t>
            </a:r>
            <a:r>
              <a:rPr lang="en-US" sz="2100" b="1" dirty="0" err="1">
                <a:latin typeface="Chalkboard" panose="03050602040202020205" pitchFamily="66" charset="77"/>
              </a:rPr>
              <a:t>shockvertising</a:t>
            </a:r>
            <a:r>
              <a:rPr lang="en-US" sz="2100" b="1" dirty="0">
                <a:latin typeface="Chalkboard" panose="03050602040202020205" pitchFamily="66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Positive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11F76-A9E2-8045-BDA6-F34AE3199325}"/>
              </a:ext>
            </a:extLst>
          </p:cNvPr>
          <p:cNvSpPr txBox="1"/>
          <p:nvPr/>
        </p:nvSpPr>
        <p:spPr>
          <a:xfrm>
            <a:off x="6790267" y="-46167"/>
            <a:ext cx="552026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Positive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Clear benefit for the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Offer a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Chalkboard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Chalkboard" panose="03050602040202020205" pitchFamily="66" charset="77"/>
              </a:rPr>
              <a:t>Fulfil a need</a:t>
            </a:r>
          </a:p>
        </p:txBody>
      </p:sp>
    </p:spTree>
    <p:extLst>
      <p:ext uri="{BB962C8B-B14F-4D97-AF65-F5344CB8AC3E}">
        <p14:creationId xmlns:p14="http://schemas.microsoft.com/office/powerpoint/2010/main" val="18894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THING BEATS A LONDONER _ Nike">
            <a:hlinkClick r:id="" action="ppaction://media"/>
            <a:extLst>
              <a:ext uri="{FF2B5EF4-FFF2-40B4-BE49-F238E27FC236}">
                <a16:creationId xmlns:a16="http://schemas.microsoft.com/office/drawing/2014/main" id="{B2533E69-903C-EC4E-BDF1-F3A4EF652F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27326" cy="50777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935F0-2B10-4144-9674-110D0F2C85D5}"/>
              </a:ext>
            </a:extLst>
          </p:cNvPr>
          <p:cNvSpPr txBox="1"/>
          <p:nvPr/>
        </p:nvSpPr>
        <p:spPr>
          <a:xfrm>
            <a:off x="8906933" y="0"/>
            <a:ext cx="3285067" cy="6986528"/>
          </a:xfrm>
          <a:prstGeom prst="rect">
            <a:avLst/>
          </a:prstGeom>
          <a:solidFill>
            <a:srgbClr val="CECE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" panose="03050602040202020205" pitchFamily="66" charset="77"/>
              </a:rPr>
              <a:t>How have the advertisers created impact here?</a:t>
            </a: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r>
              <a:rPr lang="en-US" sz="2800" b="1" dirty="0">
                <a:latin typeface="Chalkboard" panose="03050602040202020205" pitchFamily="66" charset="77"/>
              </a:rPr>
              <a:t>What is the slogan or tagline?</a:t>
            </a: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r>
              <a:rPr lang="en-US" sz="2800" b="1" dirty="0">
                <a:latin typeface="Chalkboard" panose="03050602040202020205" pitchFamily="66" charset="77"/>
              </a:rPr>
              <a:t>What messages are the company conveying here?</a:t>
            </a: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r>
              <a:rPr lang="en-US" sz="2800" b="1" dirty="0">
                <a:latin typeface="Chalkboard" panose="03050602040202020205" pitchFamily="66" charset="77"/>
              </a:rPr>
              <a:t>How does it advertise their products?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0E9E1A-C19C-B847-9B29-73E6B0725E37}"/>
              </a:ext>
            </a:extLst>
          </p:cNvPr>
          <p:cNvSpPr txBox="1">
            <a:spLocks/>
          </p:cNvSpPr>
          <p:nvPr/>
        </p:nvSpPr>
        <p:spPr>
          <a:xfrm>
            <a:off x="0" y="5167312"/>
            <a:ext cx="6976533" cy="1690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Learning Objective: </a:t>
            </a:r>
          </a:p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>
              <a:buNone/>
            </a:pPr>
            <a:endParaRPr lang="en-US" sz="1800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sz="18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</p:spTree>
    <p:extLst>
      <p:ext uri="{BB962C8B-B14F-4D97-AF65-F5344CB8AC3E}">
        <p14:creationId xmlns:p14="http://schemas.microsoft.com/office/powerpoint/2010/main" val="9953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519A-9D01-1146-AF0B-EC6507AE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halkboard" panose="03050602040202020205" pitchFamily="66" charset="77"/>
              </a:rPr>
              <a:t>Over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7C768-1E2B-6246-8628-BF245DD5A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8155"/>
            <a:ext cx="12192000" cy="5532437"/>
          </a:xfrm>
          <a:solidFill>
            <a:srgbClr val="F1FC00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Task 1: Look back at your LO1 Pass 1 and Merit 1 tasks. Evaluate how you can develop them now based on your learning from today. What messages are they creating? How are they creating them? What are the taglines / slogans / vision statements? How are they conveyed?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b="1" dirty="0">
              <a:latin typeface="Chalkboard" panose="03050602040202020205" pitchFamily="66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Task 2: Create a paragraph in LO2 which discusses 3 taglines / slogans that you have identified. Explain what you feel their messages are. Then explain the messages you are trying to create and create a </a:t>
            </a:r>
            <a:r>
              <a:rPr lang="en-US" sz="2000" b="1" dirty="0" err="1">
                <a:latin typeface="Chalkboard" panose="03050602040202020205" pitchFamily="66" charset="77"/>
              </a:rPr>
              <a:t>spiderdiagram</a:t>
            </a:r>
            <a:r>
              <a:rPr lang="en-US" sz="2000" b="1" dirty="0">
                <a:latin typeface="Chalkboard" panose="03050602040202020205" pitchFamily="66" charset="77"/>
              </a:rPr>
              <a:t>/mood board of slogans for your product.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b="1" dirty="0">
              <a:latin typeface="Chalkboard" panose="03050602040202020205" pitchFamily="66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Task 3: Develop your pitches to include your advertising campaigns key messages and how your slogans/ taglines / hashtags will reflect this.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F690E25-8E13-044C-870E-700B14CD2D8C}"/>
              </a:ext>
            </a:extLst>
          </p:cNvPr>
          <p:cNvSpPr txBox="1">
            <a:spLocks/>
          </p:cNvSpPr>
          <p:nvPr/>
        </p:nvSpPr>
        <p:spPr>
          <a:xfrm>
            <a:off x="5215467" y="0"/>
            <a:ext cx="6976533" cy="13181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latin typeface="Chalkboard" panose="03050602040202020205" pitchFamily="66" charset="77"/>
              </a:rPr>
              <a:t>Learning Objective: </a:t>
            </a:r>
          </a:p>
          <a:p>
            <a:pPr marL="0" indent="0" algn="r">
              <a:buNone/>
            </a:pPr>
            <a:r>
              <a:rPr lang="en-US" sz="1400" b="1" dirty="0">
                <a:latin typeface="Chalkboard" panose="03050602040202020205" pitchFamily="66" charset="77"/>
              </a:rPr>
              <a:t>To identify key messages in advertising campaigns.</a:t>
            </a:r>
          </a:p>
          <a:p>
            <a:pPr marL="0" indent="0" algn="r">
              <a:buNone/>
            </a:pPr>
            <a:endParaRPr lang="en-US" sz="1400" b="1" dirty="0">
              <a:latin typeface="Chalkboard" panose="03050602040202020205" pitchFamily="66" charset="77"/>
            </a:endParaRPr>
          </a:p>
          <a:p>
            <a:pPr marL="0" indent="0" algn="r">
              <a:buNone/>
            </a:pPr>
            <a:r>
              <a:rPr lang="en-US" sz="1400" b="1" dirty="0">
                <a:latin typeface="Chalkboard" panose="03050602040202020205" pitchFamily="66" charset="77"/>
              </a:rPr>
              <a:t>To evaluate your own campaigns and the advertising messages you are developing</a:t>
            </a:r>
          </a:p>
        </p:txBody>
      </p:sp>
    </p:spTree>
    <p:extLst>
      <p:ext uri="{BB962C8B-B14F-4D97-AF65-F5344CB8AC3E}">
        <p14:creationId xmlns:p14="http://schemas.microsoft.com/office/powerpoint/2010/main" val="3154900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502</Words>
  <Application>Microsoft Macintosh PowerPoint</Application>
  <PresentationFormat>Widescreen</PresentationFormat>
  <Paragraphs>94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Chalkboard</vt:lpstr>
      <vt:lpstr>Office Theme</vt:lpstr>
      <vt:lpstr>Advertising</vt:lpstr>
      <vt:lpstr>Starter</vt:lpstr>
      <vt:lpstr>PowerPoint Presentation</vt:lpstr>
      <vt:lpstr>PowerPoint Presentation</vt:lpstr>
      <vt:lpstr>PowerPoint Presentation</vt:lpstr>
      <vt:lpstr>What is the tagline?</vt:lpstr>
      <vt:lpstr>PowerPoint Presentation</vt:lpstr>
      <vt:lpstr>PowerPoint Presentation</vt:lpstr>
      <vt:lpstr>Over to you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Advertising</dc:title>
  <dc:creator>lorenza samuels</dc:creator>
  <cp:lastModifiedBy>lorenza samuels</cp:lastModifiedBy>
  <cp:revision>15</cp:revision>
  <dcterms:created xsi:type="dcterms:W3CDTF">2018-07-01T13:59:16Z</dcterms:created>
  <dcterms:modified xsi:type="dcterms:W3CDTF">2018-07-01T16:00:39Z</dcterms:modified>
</cp:coreProperties>
</file>