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BA1"/>
    <a:srgbClr val="FFA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9"/>
    <p:restoredTop sz="94638"/>
  </p:normalViewPr>
  <p:slideViewPr>
    <p:cSldViewPr snapToGrid="0" snapToObjects="1">
      <p:cViewPr varScale="1">
        <p:scale>
          <a:sx n="75" d="100"/>
          <a:sy n="75" d="100"/>
        </p:scale>
        <p:origin x="184" y="10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9890B-ED35-224A-A400-DDBE4B96BA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25E3B89-6DB3-BF42-BDE6-D87F54F14F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C222FC-F48A-4D4D-B6A3-3A1818D83F1B}"/>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5" name="Footer Placeholder 4">
            <a:extLst>
              <a:ext uri="{FF2B5EF4-FFF2-40B4-BE49-F238E27FC236}">
                <a16:creationId xmlns:a16="http://schemas.microsoft.com/office/drawing/2014/main" id="{32228A08-6715-004C-B28B-C47B785D3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64311A-B18E-2644-BF7F-84086BB594EB}"/>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322263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67BE9-E514-FF44-8015-3514202504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194DBD-FB81-6E4C-882C-7FFF5CA12E7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89C85-CC30-8146-AFC4-9DF5305B0A0A}"/>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5" name="Footer Placeholder 4">
            <a:extLst>
              <a:ext uri="{FF2B5EF4-FFF2-40B4-BE49-F238E27FC236}">
                <a16:creationId xmlns:a16="http://schemas.microsoft.com/office/drawing/2014/main" id="{828BD15F-BD68-4F4E-83C1-856DCF9999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7A6AB5-8037-3A43-8E17-FB49AB82F67A}"/>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2412198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B40797-17F1-DE47-B6FC-44C46745EF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67518F-2EF8-EA4D-AD96-0E6546E813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468B7C-B334-1F4F-AF28-C63B606DD3DB}"/>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5" name="Footer Placeholder 4">
            <a:extLst>
              <a:ext uri="{FF2B5EF4-FFF2-40B4-BE49-F238E27FC236}">
                <a16:creationId xmlns:a16="http://schemas.microsoft.com/office/drawing/2014/main" id="{311200DC-DA89-FB48-92F3-3E103A66E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FEC97D-FB41-8640-BD85-3A7D30C4313E}"/>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193228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6CBD8-EF7E-8446-9752-30951F25D8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2BE41-5E0B-D04D-9984-A25C83A3FB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0882A4-329F-2C42-8354-B6950105A7E8}"/>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5" name="Footer Placeholder 4">
            <a:extLst>
              <a:ext uri="{FF2B5EF4-FFF2-40B4-BE49-F238E27FC236}">
                <a16:creationId xmlns:a16="http://schemas.microsoft.com/office/drawing/2014/main" id="{3F7B3A59-75B7-7C42-AC8C-1FF7707E6D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84C8AF-9B25-1D49-ADCC-9457D6441F67}"/>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297117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FDD61-078A-2B4E-AA58-7A21FFF430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D6E8AC-284F-AA4B-918D-C8AFD0EA04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CAFFA0F-5496-6143-B912-4DA8753D98D4}"/>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5" name="Footer Placeholder 4">
            <a:extLst>
              <a:ext uri="{FF2B5EF4-FFF2-40B4-BE49-F238E27FC236}">
                <a16:creationId xmlns:a16="http://schemas.microsoft.com/office/drawing/2014/main" id="{4C86673A-9D9E-1541-9360-3E44174ECE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F4F75-43E8-9647-B2A1-7A21C45D2AD1}"/>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3276374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B7DCF-877A-4345-A2C6-200DC9645D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F168E8-01CF-154C-A236-D6B10D7868E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124E6F-8F42-5542-8154-64B0D5CA5F0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D42E58-9EF0-F74A-81B4-40F12E34BB1F}"/>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6" name="Footer Placeholder 5">
            <a:extLst>
              <a:ext uri="{FF2B5EF4-FFF2-40B4-BE49-F238E27FC236}">
                <a16:creationId xmlns:a16="http://schemas.microsoft.com/office/drawing/2014/main" id="{BA920DE0-2DDB-1F4B-B991-161CAE7E3C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551574-35D4-FB4A-A2A6-7C4EE622967D}"/>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2681004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D7CE9-D867-3D4D-BF4D-A53C754F58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93D35E3-3E9C-6A46-A5C3-2031FFCAB2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9D3B431-D22B-4944-9DC0-40BF16EF8B5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004F24-DF66-DA4B-93FA-A9767AEE10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32752B7-E3D8-9149-9101-8D7873F4877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E1DAFD-8A0B-6D4B-9F0C-B978D7CCA9B9}"/>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8" name="Footer Placeholder 7">
            <a:extLst>
              <a:ext uri="{FF2B5EF4-FFF2-40B4-BE49-F238E27FC236}">
                <a16:creationId xmlns:a16="http://schemas.microsoft.com/office/drawing/2014/main" id="{9297C0F5-BF2E-5640-937E-78D924383A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BD4EE5-CB9E-8E41-BC1C-4DC4B1A9D9BB}"/>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909856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AE81E-F9F3-8644-A68F-DAD6700914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572E33-71D3-EB46-89EF-0126B2291008}"/>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4" name="Footer Placeholder 3">
            <a:extLst>
              <a:ext uri="{FF2B5EF4-FFF2-40B4-BE49-F238E27FC236}">
                <a16:creationId xmlns:a16="http://schemas.microsoft.com/office/drawing/2014/main" id="{664DC6F0-D973-9D40-9E06-DECC63CCBD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787CF5-319F-F843-AA7A-F854D004C754}"/>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50478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0BC2BE-9E7E-304B-B1A3-C5768A02E3CE}"/>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3" name="Footer Placeholder 2">
            <a:extLst>
              <a:ext uri="{FF2B5EF4-FFF2-40B4-BE49-F238E27FC236}">
                <a16:creationId xmlns:a16="http://schemas.microsoft.com/office/drawing/2014/main" id="{5C2235E0-6CD8-204A-82D1-E2A1B5A7BA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05C67D-4F93-EE4D-8871-F6DC1986D9E4}"/>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113834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1BBFD-5D5D-F740-8735-2111F97B6E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1417EC-98A2-F04A-87C6-D0A2C19EC5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E1748B-DE48-3644-966C-F1C4488C2D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B02213-15D1-D14B-A5C3-40C5694F0252}"/>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6" name="Footer Placeholder 5">
            <a:extLst>
              <a:ext uri="{FF2B5EF4-FFF2-40B4-BE49-F238E27FC236}">
                <a16:creationId xmlns:a16="http://schemas.microsoft.com/office/drawing/2014/main" id="{E254EE5B-45A8-4A40-96E9-FBE1A2212A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BB5DFE-7CF3-B949-83FD-E689F48879EC}"/>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3186771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479B2-4C04-214E-A6B4-A9B176E44D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E6E1C9-4DBB-BD4E-A880-AF6F252B0A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9E0A425-77C9-1C48-BD67-F48A3F9C3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108C00-CD91-B740-BE8C-1F46DEC97A77}"/>
              </a:ext>
            </a:extLst>
          </p:cNvPr>
          <p:cNvSpPr>
            <a:spLocks noGrp="1"/>
          </p:cNvSpPr>
          <p:nvPr>
            <p:ph type="dt" sz="half" idx="10"/>
          </p:nvPr>
        </p:nvSpPr>
        <p:spPr/>
        <p:txBody>
          <a:bodyPr/>
          <a:lstStyle/>
          <a:p>
            <a:fld id="{8C54E3D1-9856-8846-AD1E-0AA9DEE5D4BE}" type="datetimeFigureOut">
              <a:rPr lang="en-US" smtClean="0"/>
              <a:t>7/8/18</a:t>
            </a:fld>
            <a:endParaRPr lang="en-US"/>
          </a:p>
        </p:txBody>
      </p:sp>
      <p:sp>
        <p:nvSpPr>
          <p:cNvPr id="6" name="Footer Placeholder 5">
            <a:extLst>
              <a:ext uri="{FF2B5EF4-FFF2-40B4-BE49-F238E27FC236}">
                <a16:creationId xmlns:a16="http://schemas.microsoft.com/office/drawing/2014/main" id="{67ACC1E6-8E1E-B74C-B0E1-22F0A51B7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4C050F-CCEE-E840-BAAF-A678F3470381}"/>
              </a:ext>
            </a:extLst>
          </p:cNvPr>
          <p:cNvSpPr>
            <a:spLocks noGrp="1"/>
          </p:cNvSpPr>
          <p:nvPr>
            <p:ph type="sldNum" sz="quarter" idx="12"/>
          </p:nvPr>
        </p:nvSpPr>
        <p:spPr/>
        <p:txBody>
          <a:bodyPr/>
          <a:lstStyle/>
          <a:p>
            <a:fld id="{7D64B3F4-D892-6C41-A943-14BC06163AE2}" type="slidenum">
              <a:rPr lang="en-US" smtClean="0"/>
              <a:t>‹#›</a:t>
            </a:fld>
            <a:endParaRPr lang="en-US"/>
          </a:p>
        </p:txBody>
      </p:sp>
    </p:spTree>
    <p:extLst>
      <p:ext uri="{BB962C8B-B14F-4D97-AF65-F5344CB8AC3E}">
        <p14:creationId xmlns:p14="http://schemas.microsoft.com/office/powerpoint/2010/main" val="341248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BA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F9264F-673C-C045-BA9C-021F7B9293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3F96C5-B3C6-8E4A-9148-A3174EEEC9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59DCC2-110B-0545-B7A2-6F4C41B45C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4E3D1-9856-8846-AD1E-0AA9DEE5D4BE}" type="datetimeFigureOut">
              <a:rPr lang="en-US" smtClean="0"/>
              <a:t>7/8/18</a:t>
            </a:fld>
            <a:endParaRPr lang="en-US"/>
          </a:p>
        </p:txBody>
      </p:sp>
      <p:sp>
        <p:nvSpPr>
          <p:cNvPr id="5" name="Footer Placeholder 4">
            <a:extLst>
              <a:ext uri="{FF2B5EF4-FFF2-40B4-BE49-F238E27FC236}">
                <a16:creationId xmlns:a16="http://schemas.microsoft.com/office/drawing/2014/main" id="{EC6FC8D1-4941-CA4A-BCB8-C351422FBE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F0528C-94D5-454D-B51E-B90B3AEC07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4B3F4-D892-6C41-A943-14BC06163AE2}" type="slidenum">
              <a:rPr lang="en-US" smtClean="0"/>
              <a:t>‹#›</a:t>
            </a:fld>
            <a:endParaRPr lang="en-US"/>
          </a:p>
        </p:txBody>
      </p:sp>
    </p:spTree>
    <p:extLst>
      <p:ext uri="{BB962C8B-B14F-4D97-AF65-F5344CB8AC3E}">
        <p14:creationId xmlns:p14="http://schemas.microsoft.com/office/powerpoint/2010/main" val="2276552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tif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A3015-94E6-C649-A465-2BB5096DE8D3}"/>
              </a:ext>
            </a:extLst>
          </p:cNvPr>
          <p:cNvSpPr>
            <a:spLocks noGrp="1"/>
          </p:cNvSpPr>
          <p:nvPr>
            <p:ph type="ctrTitle"/>
          </p:nvPr>
        </p:nvSpPr>
        <p:spPr/>
        <p:txBody>
          <a:bodyPr/>
          <a:lstStyle/>
          <a:p>
            <a:r>
              <a:rPr lang="en-US" b="1" dirty="0">
                <a:latin typeface="Chalkboard" panose="03050602040202020205" pitchFamily="66" charset="77"/>
              </a:rPr>
              <a:t>Advertising</a:t>
            </a:r>
          </a:p>
        </p:txBody>
      </p:sp>
      <p:sp>
        <p:nvSpPr>
          <p:cNvPr id="3" name="Subtitle 2">
            <a:extLst>
              <a:ext uri="{FF2B5EF4-FFF2-40B4-BE49-F238E27FC236}">
                <a16:creationId xmlns:a16="http://schemas.microsoft.com/office/drawing/2014/main" id="{E9C0F9BC-824E-344F-8EF5-206CC3B08DB9}"/>
              </a:ext>
            </a:extLst>
          </p:cNvPr>
          <p:cNvSpPr>
            <a:spLocks noGrp="1"/>
          </p:cNvSpPr>
          <p:nvPr>
            <p:ph type="subTitle" idx="1"/>
          </p:nvPr>
        </p:nvSpPr>
        <p:spPr>
          <a:xfrm>
            <a:off x="1524000" y="4658942"/>
            <a:ext cx="9144000" cy="1655762"/>
          </a:xfrm>
          <a:solidFill>
            <a:srgbClr val="FFFF00"/>
          </a:solidFill>
        </p:spPr>
        <p:txBody>
          <a:bodyPr>
            <a:normAutofit lnSpcReduction="10000"/>
          </a:bodyPr>
          <a:lstStyle/>
          <a:p>
            <a:r>
              <a:rPr lang="en-US" dirty="0"/>
              <a:t>Learning Objective:</a:t>
            </a:r>
          </a:p>
          <a:p>
            <a:r>
              <a:rPr lang="en-US" dirty="0"/>
              <a:t>To create and design a print advert</a:t>
            </a:r>
          </a:p>
          <a:p>
            <a:r>
              <a:rPr lang="en-US" dirty="0"/>
              <a:t>To identify key conventions of a product advert </a:t>
            </a:r>
          </a:p>
          <a:p>
            <a:r>
              <a:rPr lang="en-US" dirty="0"/>
              <a:t>To develop your photoshop and illustrator skills</a:t>
            </a:r>
          </a:p>
        </p:txBody>
      </p:sp>
    </p:spTree>
    <p:extLst>
      <p:ext uri="{BB962C8B-B14F-4D97-AF65-F5344CB8AC3E}">
        <p14:creationId xmlns:p14="http://schemas.microsoft.com/office/powerpoint/2010/main" val="1277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653F-37F5-8045-9768-81DC0AA65403}"/>
              </a:ext>
            </a:extLst>
          </p:cNvPr>
          <p:cNvSpPr>
            <a:spLocks noGrp="1"/>
          </p:cNvSpPr>
          <p:nvPr>
            <p:ph type="title"/>
          </p:nvPr>
        </p:nvSpPr>
        <p:spPr>
          <a:xfrm>
            <a:off x="3459158" y="365125"/>
            <a:ext cx="6029202" cy="2603706"/>
          </a:xfrm>
        </p:spPr>
        <p:txBody>
          <a:bodyPr>
            <a:normAutofit/>
          </a:bodyPr>
          <a:lstStyle/>
          <a:p>
            <a:pPr algn="ctr"/>
            <a:r>
              <a:rPr lang="en-US" b="1" dirty="0">
                <a:latin typeface="Chalkboard" panose="03050602040202020205" pitchFamily="66" charset="77"/>
              </a:rPr>
              <a:t>What similarities and key features are you spotting in these print adverts?</a:t>
            </a:r>
          </a:p>
        </p:txBody>
      </p:sp>
      <p:pic>
        <p:nvPicPr>
          <p:cNvPr id="5" name="Content Placeholder 4">
            <a:extLst>
              <a:ext uri="{FF2B5EF4-FFF2-40B4-BE49-F238E27FC236}">
                <a16:creationId xmlns:a16="http://schemas.microsoft.com/office/drawing/2014/main" id="{5B3B2710-1E10-4A40-BBB6-DC5E672E42C6}"/>
              </a:ext>
            </a:extLst>
          </p:cNvPr>
          <p:cNvPicPr>
            <a:picLocks noGrp="1" noChangeAspect="1"/>
          </p:cNvPicPr>
          <p:nvPr>
            <p:ph idx="1"/>
          </p:nvPr>
        </p:nvPicPr>
        <p:blipFill>
          <a:blip r:embed="rId2"/>
          <a:stretch>
            <a:fillRect/>
          </a:stretch>
        </p:blipFill>
        <p:spPr>
          <a:xfrm>
            <a:off x="4911071" y="3221512"/>
            <a:ext cx="3011334" cy="3633542"/>
          </a:xfrm>
        </p:spPr>
      </p:pic>
      <p:pic>
        <p:nvPicPr>
          <p:cNvPr id="7" name="Picture 6">
            <a:extLst>
              <a:ext uri="{FF2B5EF4-FFF2-40B4-BE49-F238E27FC236}">
                <a16:creationId xmlns:a16="http://schemas.microsoft.com/office/drawing/2014/main" id="{B5CE4FF2-CB8B-6545-B0CA-1DCB05FA0303}"/>
              </a:ext>
            </a:extLst>
          </p:cNvPr>
          <p:cNvPicPr>
            <a:picLocks noChangeAspect="1"/>
          </p:cNvPicPr>
          <p:nvPr/>
        </p:nvPicPr>
        <p:blipFill>
          <a:blip r:embed="rId3"/>
          <a:stretch>
            <a:fillRect/>
          </a:stretch>
        </p:blipFill>
        <p:spPr>
          <a:xfrm>
            <a:off x="24" y="0"/>
            <a:ext cx="3459134" cy="3301444"/>
          </a:xfrm>
          <a:prstGeom prst="rect">
            <a:avLst/>
          </a:prstGeom>
        </p:spPr>
      </p:pic>
      <p:pic>
        <p:nvPicPr>
          <p:cNvPr id="9" name="Picture 8">
            <a:extLst>
              <a:ext uri="{FF2B5EF4-FFF2-40B4-BE49-F238E27FC236}">
                <a16:creationId xmlns:a16="http://schemas.microsoft.com/office/drawing/2014/main" id="{30C5BC5F-D5FA-E24F-86D3-76B1BE3A0823}"/>
              </a:ext>
            </a:extLst>
          </p:cNvPr>
          <p:cNvPicPr>
            <a:picLocks noChangeAspect="1"/>
          </p:cNvPicPr>
          <p:nvPr/>
        </p:nvPicPr>
        <p:blipFill>
          <a:blip r:embed="rId4"/>
          <a:stretch>
            <a:fillRect/>
          </a:stretch>
        </p:blipFill>
        <p:spPr>
          <a:xfrm>
            <a:off x="7812365" y="3218567"/>
            <a:ext cx="4379635" cy="3639434"/>
          </a:xfrm>
          <a:prstGeom prst="rect">
            <a:avLst/>
          </a:prstGeom>
        </p:spPr>
      </p:pic>
      <p:pic>
        <p:nvPicPr>
          <p:cNvPr id="13" name="Picture 12">
            <a:extLst>
              <a:ext uri="{FF2B5EF4-FFF2-40B4-BE49-F238E27FC236}">
                <a16:creationId xmlns:a16="http://schemas.microsoft.com/office/drawing/2014/main" id="{DA23AB44-283A-8445-A8CE-DECC6F8B564B}"/>
              </a:ext>
            </a:extLst>
          </p:cNvPr>
          <p:cNvPicPr>
            <a:picLocks noChangeAspect="1"/>
          </p:cNvPicPr>
          <p:nvPr/>
        </p:nvPicPr>
        <p:blipFill>
          <a:blip r:embed="rId5"/>
          <a:stretch>
            <a:fillRect/>
          </a:stretch>
        </p:blipFill>
        <p:spPr>
          <a:xfrm>
            <a:off x="9488384" y="-1"/>
            <a:ext cx="2703592" cy="3235405"/>
          </a:xfrm>
          <a:prstGeom prst="rect">
            <a:avLst/>
          </a:prstGeom>
        </p:spPr>
      </p:pic>
      <p:pic>
        <p:nvPicPr>
          <p:cNvPr id="15" name="Picture 14">
            <a:extLst>
              <a:ext uri="{FF2B5EF4-FFF2-40B4-BE49-F238E27FC236}">
                <a16:creationId xmlns:a16="http://schemas.microsoft.com/office/drawing/2014/main" id="{1D2E7DE7-C545-E743-AEE3-F0BF1FC10080}"/>
              </a:ext>
            </a:extLst>
          </p:cNvPr>
          <p:cNvPicPr>
            <a:picLocks noChangeAspect="1"/>
          </p:cNvPicPr>
          <p:nvPr/>
        </p:nvPicPr>
        <p:blipFill>
          <a:blip r:embed="rId6"/>
          <a:stretch>
            <a:fillRect/>
          </a:stretch>
        </p:blipFill>
        <p:spPr>
          <a:xfrm>
            <a:off x="-437474" y="3221512"/>
            <a:ext cx="3145071" cy="3636488"/>
          </a:xfrm>
          <a:prstGeom prst="rect">
            <a:avLst/>
          </a:prstGeom>
        </p:spPr>
      </p:pic>
      <p:pic>
        <p:nvPicPr>
          <p:cNvPr id="11" name="Picture 10">
            <a:extLst>
              <a:ext uri="{FF2B5EF4-FFF2-40B4-BE49-F238E27FC236}">
                <a16:creationId xmlns:a16="http://schemas.microsoft.com/office/drawing/2014/main" id="{D5FB6596-094C-E045-B169-6BD7635E5745}"/>
              </a:ext>
            </a:extLst>
          </p:cNvPr>
          <p:cNvPicPr>
            <a:picLocks noChangeAspect="1"/>
          </p:cNvPicPr>
          <p:nvPr/>
        </p:nvPicPr>
        <p:blipFill>
          <a:blip r:embed="rId7"/>
          <a:stretch>
            <a:fillRect/>
          </a:stretch>
        </p:blipFill>
        <p:spPr>
          <a:xfrm>
            <a:off x="2268491" y="3221512"/>
            <a:ext cx="2642580" cy="3636488"/>
          </a:xfrm>
          <a:prstGeom prst="rect">
            <a:avLst/>
          </a:prstGeom>
        </p:spPr>
      </p:pic>
    </p:spTree>
    <p:extLst>
      <p:ext uri="{BB962C8B-B14F-4D97-AF65-F5344CB8AC3E}">
        <p14:creationId xmlns:p14="http://schemas.microsoft.com/office/powerpoint/2010/main" val="2779431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5B69CC6-2F3E-8144-87A4-726B1A735690}"/>
              </a:ext>
            </a:extLst>
          </p:cNvPr>
          <p:cNvPicPr>
            <a:picLocks noChangeAspect="1"/>
          </p:cNvPicPr>
          <p:nvPr/>
        </p:nvPicPr>
        <p:blipFill>
          <a:blip r:embed="rId2"/>
          <a:stretch>
            <a:fillRect/>
          </a:stretch>
        </p:blipFill>
        <p:spPr>
          <a:xfrm>
            <a:off x="694376" y="855023"/>
            <a:ext cx="4343046" cy="4251613"/>
          </a:xfrm>
          <a:prstGeom prst="rect">
            <a:avLst/>
          </a:prstGeom>
        </p:spPr>
      </p:pic>
      <p:pic>
        <p:nvPicPr>
          <p:cNvPr id="5" name="Picture 4">
            <a:extLst>
              <a:ext uri="{FF2B5EF4-FFF2-40B4-BE49-F238E27FC236}">
                <a16:creationId xmlns:a16="http://schemas.microsoft.com/office/drawing/2014/main" id="{9B5EEF17-D132-4A4F-9418-FCED2229019D}"/>
              </a:ext>
            </a:extLst>
          </p:cNvPr>
          <p:cNvPicPr>
            <a:picLocks noChangeAspect="1"/>
          </p:cNvPicPr>
          <p:nvPr/>
        </p:nvPicPr>
        <p:blipFill>
          <a:blip r:embed="rId3"/>
          <a:stretch>
            <a:fillRect/>
          </a:stretch>
        </p:blipFill>
        <p:spPr>
          <a:xfrm>
            <a:off x="6994566" y="855023"/>
            <a:ext cx="4839158" cy="4251613"/>
          </a:xfrm>
          <a:prstGeom prst="rect">
            <a:avLst/>
          </a:prstGeom>
        </p:spPr>
      </p:pic>
      <p:sp>
        <p:nvSpPr>
          <p:cNvPr id="6" name="TextBox 5">
            <a:extLst>
              <a:ext uri="{FF2B5EF4-FFF2-40B4-BE49-F238E27FC236}">
                <a16:creationId xmlns:a16="http://schemas.microsoft.com/office/drawing/2014/main" id="{C9E8D975-6980-4240-B2AD-30B3561C4BC6}"/>
              </a:ext>
            </a:extLst>
          </p:cNvPr>
          <p:cNvSpPr txBox="1"/>
          <p:nvPr/>
        </p:nvSpPr>
        <p:spPr>
          <a:xfrm>
            <a:off x="5807034" y="2588821"/>
            <a:ext cx="709040" cy="707886"/>
          </a:xfrm>
          <a:prstGeom prst="rect">
            <a:avLst/>
          </a:prstGeom>
          <a:noFill/>
        </p:spPr>
        <p:txBody>
          <a:bodyPr wrap="none" rtlCol="0">
            <a:spAutoFit/>
          </a:bodyPr>
          <a:lstStyle/>
          <a:p>
            <a:r>
              <a:rPr lang="en-US" sz="4000" dirty="0"/>
              <a:t>VS</a:t>
            </a:r>
          </a:p>
        </p:txBody>
      </p:sp>
      <p:sp>
        <p:nvSpPr>
          <p:cNvPr id="7" name="TextBox 6">
            <a:extLst>
              <a:ext uri="{FF2B5EF4-FFF2-40B4-BE49-F238E27FC236}">
                <a16:creationId xmlns:a16="http://schemas.microsoft.com/office/drawing/2014/main" id="{6D4D81BD-BDAD-9F4E-ABCC-43A109919900}"/>
              </a:ext>
            </a:extLst>
          </p:cNvPr>
          <p:cNvSpPr txBox="1"/>
          <p:nvPr/>
        </p:nvSpPr>
        <p:spPr>
          <a:xfrm>
            <a:off x="1087062" y="5672667"/>
            <a:ext cx="10553402" cy="584775"/>
          </a:xfrm>
          <a:prstGeom prst="rect">
            <a:avLst/>
          </a:prstGeom>
          <a:noFill/>
        </p:spPr>
        <p:txBody>
          <a:bodyPr wrap="none" rtlCol="0">
            <a:spAutoFit/>
          </a:bodyPr>
          <a:lstStyle/>
          <a:p>
            <a:r>
              <a:rPr lang="en-US" sz="3200" dirty="0"/>
              <a:t>Use the worksheet on the unit 20 blog for help with both apps</a:t>
            </a:r>
          </a:p>
        </p:txBody>
      </p:sp>
    </p:spTree>
    <p:extLst>
      <p:ext uri="{BB962C8B-B14F-4D97-AF65-F5344CB8AC3E}">
        <p14:creationId xmlns:p14="http://schemas.microsoft.com/office/powerpoint/2010/main" val="3724538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653F-37F5-8045-9768-81DC0AA65403}"/>
              </a:ext>
            </a:extLst>
          </p:cNvPr>
          <p:cNvSpPr>
            <a:spLocks noGrp="1"/>
          </p:cNvSpPr>
          <p:nvPr>
            <p:ph type="title"/>
          </p:nvPr>
        </p:nvSpPr>
        <p:spPr>
          <a:xfrm>
            <a:off x="3459158" y="0"/>
            <a:ext cx="6029202" cy="3215620"/>
          </a:xfrm>
        </p:spPr>
        <p:txBody>
          <a:bodyPr>
            <a:noAutofit/>
          </a:bodyPr>
          <a:lstStyle/>
          <a:p>
            <a:pPr algn="ctr"/>
            <a:r>
              <a:rPr lang="en-US" sz="2000" b="1" dirty="0">
                <a:latin typeface="Chalkboard" panose="03050602040202020205" pitchFamily="66" charset="77"/>
              </a:rPr>
              <a:t>Choose a campaign to remix in your group</a:t>
            </a:r>
            <a:br>
              <a:rPr lang="en-US" sz="2000" b="1" dirty="0">
                <a:latin typeface="Chalkboard" panose="03050602040202020205" pitchFamily="66" charset="77"/>
              </a:rPr>
            </a:br>
            <a:br>
              <a:rPr lang="en-US" sz="2000" b="1" dirty="0">
                <a:latin typeface="Chalkboard" panose="03050602040202020205" pitchFamily="66" charset="77"/>
              </a:rPr>
            </a:br>
            <a:r>
              <a:rPr lang="en-US" sz="2000" b="1" dirty="0">
                <a:latin typeface="Chalkboard" panose="03050602040202020205" pitchFamily="66" charset="77"/>
              </a:rPr>
              <a:t>Choose your model</a:t>
            </a:r>
            <a:br>
              <a:rPr lang="en-US" sz="2000" b="1" dirty="0">
                <a:latin typeface="Chalkboard" panose="03050602040202020205" pitchFamily="66" charset="77"/>
              </a:rPr>
            </a:br>
            <a:br>
              <a:rPr lang="en-US" sz="2000" b="1" dirty="0">
                <a:latin typeface="Chalkboard" panose="03050602040202020205" pitchFamily="66" charset="77"/>
              </a:rPr>
            </a:br>
            <a:r>
              <a:rPr lang="en-US" sz="2000" b="1" dirty="0">
                <a:latin typeface="Chalkboard" panose="03050602040202020205" pitchFamily="66" charset="77"/>
              </a:rPr>
              <a:t>Create the perfect replica shot as group</a:t>
            </a:r>
            <a:br>
              <a:rPr lang="en-US" sz="2000" b="1" dirty="0">
                <a:latin typeface="Chalkboard" panose="03050602040202020205" pitchFamily="66" charset="77"/>
              </a:rPr>
            </a:br>
            <a:br>
              <a:rPr lang="en-US" sz="2000" b="1" dirty="0">
                <a:latin typeface="Chalkboard" panose="03050602040202020205" pitchFamily="66" charset="77"/>
              </a:rPr>
            </a:br>
            <a:r>
              <a:rPr lang="en-US" sz="2000" b="1" dirty="0">
                <a:latin typeface="Chalkboard" panose="03050602040202020205" pitchFamily="66" charset="77"/>
              </a:rPr>
              <a:t>Use Photoshop to manipulate the image and Illustrator to create your remake advert.</a:t>
            </a:r>
          </a:p>
        </p:txBody>
      </p:sp>
      <p:pic>
        <p:nvPicPr>
          <p:cNvPr id="5" name="Content Placeholder 4">
            <a:extLst>
              <a:ext uri="{FF2B5EF4-FFF2-40B4-BE49-F238E27FC236}">
                <a16:creationId xmlns:a16="http://schemas.microsoft.com/office/drawing/2014/main" id="{5B3B2710-1E10-4A40-BBB6-DC5E672E42C6}"/>
              </a:ext>
            </a:extLst>
          </p:cNvPr>
          <p:cNvPicPr>
            <a:picLocks noGrp="1" noChangeAspect="1"/>
          </p:cNvPicPr>
          <p:nvPr>
            <p:ph idx="1"/>
          </p:nvPr>
        </p:nvPicPr>
        <p:blipFill>
          <a:blip r:embed="rId2"/>
          <a:stretch>
            <a:fillRect/>
          </a:stretch>
        </p:blipFill>
        <p:spPr>
          <a:xfrm>
            <a:off x="4911071" y="3221512"/>
            <a:ext cx="3011334" cy="3633542"/>
          </a:xfrm>
        </p:spPr>
      </p:pic>
      <p:pic>
        <p:nvPicPr>
          <p:cNvPr id="7" name="Picture 6">
            <a:extLst>
              <a:ext uri="{FF2B5EF4-FFF2-40B4-BE49-F238E27FC236}">
                <a16:creationId xmlns:a16="http://schemas.microsoft.com/office/drawing/2014/main" id="{B5CE4FF2-CB8B-6545-B0CA-1DCB05FA0303}"/>
              </a:ext>
            </a:extLst>
          </p:cNvPr>
          <p:cNvPicPr>
            <a:picLocks noChangeAspect="1"/>
          </p:cNvPicPr>
          <p:nvPr/>
        </p:nvPicPr>
        <p:blipFill>
          <a:blip r:embed="rId3"/>
          <a:stretch>
            <a:fillRect/>
          </a:stretch>
        </p:blipFill>
        <p:spPr>
          <a:xfrm>
            <a:off x="24" y="0"/>
            <a:ext cx="3459134" cy="3301444"/>
          </a:xfrm>
          <a:prstGeom prst="rect">
            <a:avLst/>
          </a:prstGeom>
        </p:spPr>
      </p:pic>
      <p:pic>
        <p:nvPicPr>
          <p:cNvPr id="9" name="Picture 8">
            <a:extLst>
              <a:ext uri="{FF2B5EF4-FFF2-40B4-BE49-F238E27FC236}">
                <a16:creationId xmlns:a16="http://schemas.microsoft.com/office/drawing/2014/main" id="{30C5BC5F-D5FA-E24F-86D3-76B1BE3A0823}"/>
              </a:ext>
            </a:extLst>
          </p:cNvPr>
          <p:cNvPicPr>
            <a:picLocks noChangeAspect="1"/>
          </p:cNvPicPr>
          <p:nvPr/>
        </p:nvPicPr>
        <p:blipFill>
          <a:blip r:embed="rId4"/>
          <a:stretch>
            <a:fillRect/>
          </a:stretch>
        </p:blipFill>
        <p:spPr>
          <a:xfrm>
            <a:off x="7812365" y="3218567"/>
            <a:ext cx="4379635" cy="3639434"/>
          </a:xfrm>
          <a:prstGeom prst="rect">
            <a:avLst/>
          </a:prstGeom>
        </p:spPr>
      </p:pic>
      <p:pic>
        <p:nvPicPr>
          <p:cNvPr id="13" name="Picture 12">
            <a:extLst>
              <a:ext uri="{FF2B5EF4-FFF2-40B4-BE49-F238E27FC236}">
                <a16:creationId xmlns:a16="http://schemas.microsoft.com/office/drawing/2014/main" id="{DA23AB44-283A-8445-A8CE-DECC6F8B564B}"/>
              </a:ext>
            </a:extLst>
          </p:cNvPr>
          <p:cNvPicPr>
            <a:picLocks noChangeAspect="1"/>
          </p:cNvPicPr>
          <p:nvPr/>
        </p:nvPicPr>
        <p:blipFill>
          <a:blip r:embed="rId5"/>
          <a:stretch>
            <a:fillRect/>
          </a:stretch>
        </p:blipFill>
        <p:spPr>
          <a:xfrm>
            <a:off x="9488384" y="-1"/>
            <a:ext cx="2703592" cy="3235405"/>
          </a:xfrm>
          <a:prstGeom prst="rect">
            <a:avLst/>
          </a:prstGeom>
        </p:spPr>
      </p:pic>
      <p:pic>
        <p:nvPicPr>
          <p:cNvPr id="15" name="Picture 14">
            <a:extLst>
              <a:ext uri="{FF2B5EF4-FFF2-40B4-BE49-F238E27FC236}">
                <a16:creationId xmlns:a16="http://schemas.microsoft.com/office/drawing/2014/main" id="{1D2E7DE7-C545-E743-AEE3-F0BF1FC10080}"/>
              </a:ext>
            </a:extLst>
          </p:cNvPr>
          <p:cNvPicPr>
            <a:picLocks noChangeAspect="1"/>
          </p:cNvPicPr>
          <p:nvPr/>
        </p:nvPicPr>
        <p:blipFill>
          <a:blip r:embed="rId6"/>
          <a:stretch>
            <a:fillRect/>
          </a:stretch>
        </p:blipFill>
        <p:spPr>
          <a:xfrm>
            <a:off x="-437474" y="3221512"/>
            <a:ext cx="3145071" cy="3636488"/>
          </a:xfrm>
          <a:prstGeom prst="rect">
            <a:avLst/>
          </a:prstGeom>
        </p:spPr>
      </p:pic>
      <p:pic>
        <p:nvPicPr>
          <p:cNvPr id="11" name="Picture 10">
            <a:extLst>
              <a:ext uri="{FF2B5EF4-FFF2-40B4-BE49-F238E27FC236}">
                <a16:creationId xmlns:a16="http://schemas.microsoft.com/office/drawing/2014/main" id="{D5FB6596-094C-E045-B169-6BD7635E5745}"/>
              </a:ext>
            </a:extLst>
          </p:cNvPr>
          <p:cNvPicPr>
            <a:picLocks noChangeAspect="1"/>
          </p:cNvPicPr>
          <p:nvPr/>
        </p:nvPicPr>
        <p:blipFill>
          <a:blip r:embed="rId7"/>
          <a:stretch>
            <a:fillRect/>
          </a:stretch>
        </p:blipFill>
        <p:spPr>
          <a:xfrm>
            <a:off x="2268491" y="3221512"/>
            <a:ext cx="2642580" cy="3636488"/>
          </a:xfrm>
          <a:prstGeom prst="rect">
            <a:avLst/>
          </a:prstGeom>
        </p:spPr>
      </p:pic>
    </p:spTree>
    <p:extLst>
      <p:ext uri="{BB962C8B-B14F-4D97-AF65-F5344CB8AC3E}">
        <p14:creationId xmlns:p14="http://schemas.microsoft.com/office/powerpoint/2010/main" val="256242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CE7DD-4BAC-EB48-9D17-403596CFB231}"/>
              </a:ext>
            </a:extLst>
          </p:cNvPr>
          <p:cNvSpPr>
            <a:spLocks noGrp="1"/>
          </p:cNvSpPr>
          <p:nvPr>
            <p:ph type="title"/>
          </p:nvPr>
        </p:nvSpPr>
        <p:spPr>
          <a:xfrm>
            <a:off x="601133" y="-142875"/>
            <a:ext cx="10515600" cy="1325563"/>
          </a:xfrm>
        </p:spPr>
        <p:txBody>
          <a:bodyPr/>
          <a:lstStyle/>
          <a:p>
            <a:r>
              <a:rPr lang="en-US" b="1" dirty="0">
                <a:latin typeface="Chalkboard" panose="03050602040202020205" pitchFamily="66" charset="77"/>
              </a:rPr>
              <a:t>Next Steps</a:t>
            </a:r>
          </a:p>
        </p:txBody>
      </p:sp>
      <p:sp>
        <p:nvSpPr>
          <p:cNvPr id="3" name="Content Placeholder 2">
            <a:extLst>
              <a:ext uri="{FF2B5EF4-FFF2-40B4-BE49-F238E27FC236}">
                <a16:creationId xmlns:a16="http://schemas.microsoft.com/office/drawing/2014/main" id="{EBD1E042-A19A-DC4E-969C-9DB9F77A4BDB}"/>
              </a:ext>
            </a:extLst>
          </p:cNvPr>
          <p:cNvSpPr>
            <a:spLocks noGrp="1"/>
          </p:cNvSpPr>
          <p:nvPr>
            <p:ph idx="1"/>
          </p:nvPr>
        </p:nvSpPr>
        <p:spPr>
          <a:xfrm>
            <a:off x="220133" y="762000"/>
            <a:ext cx="11734800" cy="6095999"/>
          </a:xfrm>
        </p:spPr>
        <p:txBody>
          <a:bodyPr>
            <a:normAutofit fontScale="92500" lnSpcReduction="10000"/>
          </a:bodyPr>
          <a:lstStyle/>
          <a:p>
            <a:pPr>
              <a:lnSpc>
                <a:spcPct val="150000"/>
              </a:lnSpc>
            </a:pPr>
            <a:r>
              <a:rPr lang="en-US" b="1" dirty="0">
                <a:latin typeface="Chalkboard" panose="03050602040202020205" pitchFamily="66" charset="77"/>
              </a:rPr>
              <a:t>Write a paragraph in LO2 Pass 3 (along with the JPEG of your finished remake product and original image). What are the main conventions? What did you need to consider when creating the remake? What was challenging? What is the purpose of Photoshop? Why do some companies use Illustrator? How has this helped you think about your next print advert? What conventions / elements will you need to include?</a:t>
            </a:r>
          </a:p>
          <a:p>
            <a:pPr>
              <a:lnSpc>
                <a:spcPct val="150000"/>
              </a:lnSpc>
            </a:pPr>
            <a:endParaRPr lang="en-US" b="1" dirty="0">
              <a:latin typeface="Chalkboard" panose="03050602040202020205" pitchFamily="66" charset="77"/>
            </a:endParaRPr>
          </a:p>
          <a:p>
            <a:pPr>
              <a:lnSpc>
                <a:spcPct val="150000"/>
              </a:lnSpc>
            </a:pPr>
            <a:r>
              <a:rPr lang="en-US" b="1" dirty="0">
                <a:latin typeface="Chalkboard" panose="03050602040202020205" pitchFamily="66" charset="77"/>
              </a:rPr>
              <a:t>Start adding planning evidence to your blog: flat plans, storyboard, production schedule, recce, risk assessment.</a:t>
            </a:r>
          </a:p>
        </p:txBody>
      </p:sp>
    </p:spTree>
    <p:extLst>
      <p:ext uri="{BB962C8B-B14F-4D97-AF65-F5344CB8AC3E}">
        <p14:creationId xmlns:p14="http://schemas.microsoft.com/office/powerpoint/2010/main" val="503377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162</Words>
  <Application>Microsoft Macintosh PowerPoint</Application>
  <PresentationFormat>Widescreen</PresentationFormat>
  <Paragraphs>13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Chalkboard</vt:lpstr>
      <vt:lpstr>Office Theme</vt:lpstr>
      <vt:lpstr>Advertising</vt:lpstr>
      <vt:lpstr>What similarities and key features are you spotting in these print adverts?</vt:lpstr>
      <vt:lpstr>PowerPoint Presentation</vt:lpstr>
      <vt:lpstr>Choose a campaign to remix in your group  Choose your model  Create the perfect replica shot as group  Use Photoshop to manipulate the image and Illustrator to create your remake advert.</vt:lpstr>
      <vt:lpstr>Next Steps</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Advertising</dc:title>
  <dc:creator>lorenza samuels</dc:creator>
  <cp:lastModifiedBy>lorenza samuels</cp:lastModifiedBy>
  <cp:revision>4</cp:revision>
  <dcterms:created xsi:type="dcterms:W3CDTF">2018-07-08T15:53:14Z</dcterms:created>
  <dcterms:modified xsi:type="dcterms:W3CDTF">2018-07-08T16:28:21Z</dcterms:modified>
</cp:coreProperties>
</file>