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7" r:id="rId3"/>
    <p:sldId id="276" r:id="rId4"/>
    <p:sldId id="270" r:id="rId5"/>
    <p:sldId id="271" r:id="rId6"/>
    <p:sldId id="272" r:id="rId7"/>
    <p:sldId id="273" r:id="rId8"/>
    <p:sldId id="274" r:id="rId9"/>
    <p:sldId id="258" r:id="rId10"/>
    <p:sldId id="259" r:id="rId11"/>
    <p:sldId id="260" r:id="rId12"/>
    <p:sldId id="262" r:id="rId13"/>
    <p:sldId id="275" r:id="rId14"/>
    <p:sldId id="261" r:id="rId15"/>
    <p:sldId id="263" r:id="rId16"/>
    <p:sldId id="264" r:id="rId17"/>
    <p:sldId id="265" r:id="rId18"/>
    <p:sldId id="266" r:id="rId19"/>
    <p:sldId id="267" r:id="rId20"/>
    <p:sldId id="268" r:id="rId21"/>
    <p:sldId id="26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46"/>
    <p:restoredTop sz="92564"/>
  </p:normalViewPr>
  <p:slideViewPr>
    <p:cSldViewPr snapToGrid="0" snapToObjects="1">
      <p:cViewPr varScale="1">
        <p:scale>
          <a:sx n="59" d="100"/>
          <a:sy n="59" d="100"/>
        </p:scale>
        <p:origin x="41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48F50E-C4C3-6B47-8CD5-69DCDD20F6B8}" type="datetimeFigureOut">
              <a:rPr lang="en-GB" smtClean="0"/>
              <a:t>12/12/2017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F030A8-F33C-8047-B275-9C19502C2D16}" type="slidenum">
              <a:rPr lang="en-GB" smtClean="0"/>
              <a:t>‹#›</a:t>
            </a:fld>
            <a:endParaRPr lang="en-GB"/>
          </a:p>
        </p:txBody>
      </p:sp>
    </p:spTree>
    <p:extLst>
      <p:ext uri="{BB962C8B-B14F-4D97-AF65-F5344CB8AC3E}">
        <p14:creationId xmlns:p14="http://schemas.microsoft.com/office/powerpoint/2010/main" val="449485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10 minutes to register</a:t>
            </a:r>
            <a:r>
              <a:rPr lang="en-GB" baseline="0" dirty="0" smtClean="0"/>
              <a:t> and starter</a:t>
            </a:r>
            <a:endParaRPr lang="en-GB" dirty="0"/>
          </a:p>
        </p:txBody>
      </p:sp>
      <p:sp>
        <p:nvSpPr>
          <p:cNvPr id="4" name="Slide Number Placeholder 3"/>
          <p:cNvSpPr>
            <a:spLocks noGrp="1"/>
          </p:cNvSpPr>
          <p:nvPr>
            <p:ph type="sldNum" sz="quarter" idx="10"/>
          </p:nvPr>
        </p:nvSpPr>
        <p:spPr/>
        <p:txBody>
          <a:bodyPr/>
          <a:lstStyle/>
          <a:p>
            <a:fld id="{D2F030A8-F33C-8047-B275-9C19502C2D16}" type="slidenum">
              <a:rPr lang="en-GB" smtClean="0"/>
              <a:t>2</a:t>
            </a:fld>
            <a:endParaRPr lang="en-GB"/>
          </a:p>
        </p:txBody>
      </p:sp>
    </p:spTree>
    <p:extLst>
      <p:ext uri="{BB962C8B-B14F-4D97-AF65-F5344CB8AC3E}">
        <p14:creationId xmlns:p14="http://schemas.microsoft.com/office/powerpoint/2010/main" val="17971648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5 mins</a:t>
            </a:r>
            <a:endParaRPr lang="en-GB" dirty="0"/>
          </a:p>
        </p:txBody>
      </p:sp>
      <p:sp>
        <p:nvSpPr>
          <p:cNvPr id="4" name="Slide Number Placeholder 3"/>
          <p:cNvSpPr>
            <a:spLocks noGrp="1"/>
          </p:cNvSpPr>
          <p:nvPr>
            <p:ph type="sldNum" sz="quarter" idx="10"/>
          </p:nvPr>
        </p:nvSpPr>
        <p:spPr/>
        <p:txBody>
          <a:bodyPr/>
          <a:lstStyle/>
          <a:p>
            <a:fld id="{D2F030A8-F33C-8047-B275-9C19502C2D16}" type="slidenum">
              <a:rPr lang="en-GB" smtClean="0"/>
              <a:t>14</a:t>
            </a:fld>
            <a:endParaRPr lang="en-GB"/>
          </a:p>
        </p:txBody>
      </p:sp>
    </p:spTree>
    <p:extLst>
      <p:ext uri="{BB962C8B-B14F-4D97-AF65-F5344CB8AC3E}">
        <p14:creationId xmlns:p14="http://schemas.microsoft.com/office/powerpoint/2010/main" val="740567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5 mins</a:t>
            </a:r>
            <a:endParaRPr lang="en-GB" dirty="0"/>
          </a:p>
        </p:txBody>
      </p:sp>
      <p:sp>
        <p:nvSpPr>
          <p:cNvPr id="4" name="Slide Number Placeholder 3"/>
          <p:cNvSpPr>
            <a:spLocks noGrp="1"/>
          </p:cNvSpPr>
          <p:nvPr>
            <p:ph type="sldNum" sz="quarter" idx="10"/>
          </p:nvPr>
        </p:nvSpPr>
        <p:spPr/>
        <p:txBody>
          <a:bodyPr/>
          <a:lstStyle/>
          <a:p>
            <a:fld id="{D2F030A8-F33C-8047-B275-9C19502C2D16}" type="slidenum">
              <a:rPr lang="en-GB" smtClean="0"/>
              <a:t>15</a:t>
            </a:fld>
            <a:endParaRPr lang="en-GB"/>
          </a:p>
        </p:txBody>
      </p:sp>
    </p:spTree>
    <p:extLst>
      <p:ext uri="{BB962C8B-B14F-4D97-AF65-F5344CB8AC3E}">
        <p14:creationId xmlns:p14="http://schemas.microsoft.com/office/powerpoint/2010/main" val="12785471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10</a:t>
            </a:r>
            <a:r>
              <a:rPr lang="en-GB" baseline="0" dirty="0" smtClean="0"/>
              <a:t> mins</a:t>
            </a:r>
            <a:endParaRPr lang="en-GB" dirty="0"/>
          </a:p>
        </p:txBody>
      </p:sp>
      <p:sp>
        <p:nvSpPr>
          <p:cNvPr id="4" name="Slide Number Placeholder 3"/>
          <p:cNvSpPr>
            <a:spLocks noGrp="1"/>
          </p:cNvSpPr>
          <p:nvPr>
            <p:ph type="sldNum" sz="quarter" idx="10"/>
          </p:nvPr>
        </p:nvSpPr>
        <p:spPr/>
        <p:txBody>
          <a:bodyPr/>
          <a:lstStyle/>
          <a:p>
            <a:fld id="{D2F030A8-F33C-8047-B275-9C19502C2D16}" type="slidenum">
              <a:rPr lang="en-GB" smtClean="0"/>
              <a:t>17</a:t>
            </a:fld>
            <a:endParaRPr lang="en-GB"/>
          </a:p>
        </p:txBody>
      </p:sp>
    </p:spTree>
    <p:extLst>
      <p:ext uri="{BB962C8B-B14F-4D97-AF65-F5344CB8AC3E}">
        <p14:creationId xmlns:p14="http://schemas.microsoft.com/office/powerpoint/2010/main" val="8205109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10 mins</a:t>
            </a:r>
            <a:endParaRPr lang="en-GB" dirty="0"/>
          </a:p>
        </p:txBody>
      </p:sp>
      <p:sp>
        <p:nvSpPr>
          <p:cNvPr id="4" name="Slide Number Placeholder 3"/>
          <p:cNvSpPr>
            <a:spLocks noGrp="1"/>
          </p:cNvSpPr>
          <p:nvPr>
            <p:ph type="sldNum" sz="quarter" idx="10"/>
          </p:nvPr>
        </p:nvSpPr>
        <p:spPr/>
        <p:txBody>
          <a:bodyPr/>
          <a:lstStyle/>
          <a:p>
            <a:fld id="{D2F030A8-F33C-8047-B275-9C19502C2D16}" type="slidenum">
              <a:rPr lang="en-GB" smtClean="0"/>
              <a:t>18</a:t>
            </a:fld>
            <a:endParaRPr lang="en-GB"/>
          </a:p>
        </p:txBody>
      </p:sp>
    </p:spTree>
    <p:extLst>
      <p:ext uri="{BB962C8B-B14F-4D97-AF65-F5344CB8AC3E}">
        <p14:creationId xmlns:p14="http://schemas.microsoft.com/office/powerpoint/2010/main" val="17087453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5 mins</a:t>
            </a:r>
            <a:endParaRPr lang="en-GB" dirty="0"/>
          </a:p>
        </p:txBody>
      </p:sp>
      <p:sp>
        <p:nvSpPr>
          <p:cNvPr id="4" name="Slide Number Placeholder 3"/>
          <p:cNvSpPr>
            <a:spLocks noGrp="1"/>
          </p:cNvSpPr>
          <p:nvPr>
            <p:ph type="sldNum" sz="quarter" idx="10"/>
          </p:nvPr>
        </p:nvSpPr>
        <p:spPr/>
        <p:txBody>
          <a:bodyPr/>
          <a:lstStyle/>
          <a:p>
            <a:fld id="{D2F030A8-F33C-8047-B275-9C19502C2D16}" type="slidenum">
              <a:rPr lang="en-GB" smtClean="0"/>
              <a:t>19</a:t>
            </a:fld>
            <a:endParaRPr lang="en-GB"/>
          </a:p>
        </p:txBody>
      </p:sp>
    </p:spTree>
    <p:extLst>
      <p:ext uri="{BB962C8B-B14F-4D97-AF65-F5344CB8AC3E}">
        <p14:creationId xmlns:p14="http://schemas.microsoft.com/office/powerpoint/2010/main" val="584302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10 minutes to register</a:t>
            </a:r>
            <a:r>
              <a:rPr lang="en-GB" baseline="0" dirty="0" smtClean="0"/>
              <a:t> and starter</a:t>
            </a:r>
            <a:endParaRPr lang="en-GB" dirty="0"/>
          </a:p>
        </p:txBody>
      </p:sp>
      <p:sp>
        <p:nvSpPr>
          <p:cNvPr id="4" name="Slide Number Placeholder 3"/>
          <p:cNvSpPr>
            <a:spLocks noGrp="1"/>
          </p:cNvSpPr>
          <p:nvPr>
            <p:ph type="sldNum" sz="quarter" idx="10"/>
          </p:nvPr>
        </p:nvSpPr>
        <p:spPr/>
        <p:txBody>
          <a:bodyPr/>
          <a:lstStyle/>
          <a:p>
            <a:fld id="{D2F030A8-F33C-8047-B275-9C19502C2D16}" type="slidenum">
              <a:rPr lang="en-GB" smtClean="0"/>
              <a:t>4</a:t>
            </a:fld>
            <a:endParaRPr lang="en-GB"/>
          </a:p>
        </p:txBody>
      </p:sp>
    </p:spTree>
    <p:extLst>
      <p:ext uri="{BB962C8B-B14F-4D97-AF65-F5344CB8AC3E}">
        <p14:creationId xmlns:p14="http://schemas.microsoft.com/office/powerpoint/2010/main" val="1963615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10 minutes to register</a:t>
            </a:r>
            <a:r>
              <a:rPr lang="en-GB" baseline="0" dirty="0" smtClean="0"/>
              <a:t> and starter</a:t>
            </a:r>
            <a:endParaRPr lang="en-GB" dirty="0"/>
          </a:p>
        </p:txBody>
      </p:sp>
      <p:sp>
        <p:nvSpPr>
          <p:cNvPr id="4" name="Slide Number Placeholder 3"/>
          <p:cNvSpPr>
            <a:spLocks noGrp="1"/>
          </p:cNvSpPr>
          <p:nvPr>
            <p:ph type="sldNum" sz="quarter" idx="10"/>
          </p:nvPr>
        </p:nvSpPr>
        <p:spPr/>
        <p:txBody>
          <a:bodyPr/>
          <a:lstStyle/>
          <a:p>
            <a:fld id="{D2F030A8-F33C-8047-B275-9C19502C2D16}" type="slidenum">
              <a:rPr lang="en-GB" smtClean="0"/>
              <a:t>5</a:t>
            </a:fld>
            <a:endParaRPr lang="en-GB"/>
          </a:p>
        </p:txBody>
      </p:sp>
    </p:spTree>
    <p:extLst>
      <p:ext uri="{BB962C8B-B14F-4D97-AF65-F5344CB8AC3E}">
        <p14:creationId xmlns:p14="http://schemas.microsoft.com/office/powerpoint/2010/main" val="1915600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10 minutes to register</a:t>
            </a:r>
            <a:r>
              <a:rPr lang="en-GB" baseline="0" dirty="0" smtClean="0"/>
              <a:t> and starter</a:t>
            </a:r>
            <a:endParaRPr lang="en-GB" dirty="0"/>
          </a:p>
        </p:txBody>
      </p:sp>
      <p:sp>
        <p:nvSpPr>
          <p:cNvPr id="4" name="Slide Number Placeholder 3"/>
          <p:cNvSpPr>
            <a:spLocks noGrp="1"/>
          </p:cNvSpPr>
          <p:nvPr>
            <p:ph type="sldNum" sz="quarter" idx="10"/>
          </p:nvPr>
        </p:nvSpPr>
        <p:spPr/>
        <p:txBody>
          <a:bodyPr/>
          <a:lstStyle/>
          <a:p>
            <a:fld id="{D2F030A8-F33C-8047-B275-9C19502C2D16}" type="slidenum">
              <a:rPr lang="en-GB" smtClean="0"/>
              <a:t>6</a:t>
            </a:fld>
            <a:endParaRPr lang="en-GB"/>
          </a:p>
        </p:txBody>
      </p:sp>
    </p:spTree>
    <p:extLst>
      <p:ext uri="{BB962C8B-B14F-4D97-AF65-F5344CB8AC3E}">
        <p14:creationId xmlns:p14="http://schemas.microsoft.com/office/powerpoint/2010/main" val="698673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10 minutes to register</a:t>
            </a:r>
            <a:r>
              <a:rPr lang="en-GB" baseline="0" dirty="0" smtClean="0"/>
              <a:t> and starter</a:t>
            </a:r>
            <a:endParaRPr lang="en-GB" dirty="0"/>
          </a:p>
        </p:txBody>
      </p:sp>
      <p:sp>
        <p:nvSpPr>
          <p:cNvPr id="4" name="Slide Number Placeholder 3"/>
          <p:cNvSpPr>
            <a:spLocks noGrp="1"/>
          </p:cNvSpPr>
          <p:nvPr>
            <p:ph type="sldNum" sz="quarter" idx="10"/>
          </p:nvPr>
        </p:nvSpPr>
        <p:spPr/>
        <p:txBody>
          <a:bodyPr/>
          <a:lstStyle/>
          <a:p>
            <a:fld id="{D2F030A8-F33C-8047-B275-9C19502C2D16}" type="slidenum">
              <a:rPr lang="en-GB" smtClean="0"/>
              <a:t>7</a:t>
            </a:fld>
            <a:endParaRPr lang="en-GB"/>
          </a:p>
        </p:txBody>
      </p:sp>
    </p:spTree>
    <p:extLst>
      <p:ext uri="{BB962C8B-B14F-4D97-AF65-F5344CB8AC3E}">
        <p14:creationId xmlns:p14="http://schemas.microsoft.com/office/powerpoint/2010/main" val="1160697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10 minutes to register</a:t>
            </a:r>
            <a:r>
              <a:rPr lang="en-GB" baseline="0" dirty="0" smtClean="0"/>
              <a:t> and starter</a:t>
            </a:r>
            <a:endParaRPr lang="en-GB" dirty="0"/>
          </a:p>
        </p:txBody>
      </p:sp>
      <p:sp>
        <p:nvSpPr>
          <p:cNvPr id="4" name="Slide Number Placeholder 3"/>
          <p:cNvSpPr>
            <a:spLocks noGrp="1"/>
          </p:cNvSpPr>
          <p:nvPr>
            <p:ph type="sldNum" sz="quarter" idx="10"/>
          </p:nvPr>
        </p:nvSpPr>
        <p:spPr/>
        <p:txBody>
          <a:bodyPr/>
          <a:lstStyle/>
          <a:p>
            <a:fld id="{D2F030A8-F33C-8047-B275-9C19502C2D16}" type="slidenum">
              <a:rPr lang="en-GB" smtClean="0"/>
              <a:t>8</a:t>
            </a:fld>
            <a:endParaRPr lang="en-GB"/>
          </a:p>
        </p:txBody>
      </p:sp>
    </p:spTree>
    <p:extLst>
      <p:ext uri="{BB962C8B-B14F-4D97-AF65-F5344CB8AC3E}">
        <p14:creationId xmlns:p14="http://schemas.microsoft.com/office/powerpoint/2010/main" val="416718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5 mins</a:t>
            </a:r>
            <a:endParaRPr lang="en-GB" dirty="0"/>
          </a:p>
        </p:txBody>
      </p:sp>
      <p:sp>
        <p:nvSpPr>
          <p:cNvPr id="4" name="Slide Number Placeholder 3"/>
          <p:cNvSpPr>
            <a:spLocks noGrp="1"/>
          </p:cNvSpPr>
          <p:nvPr>
            <p:ph type="sldNum" sz="quarter" idx="10"/>
          </p:nvPr>
        </p:nvSpPr>
        <p:spPr/>
        <p:txBody>
          <a:bodyPr/>
          <a:lstStyle/>
          <a:p>
            <a:fld id="{D2F030A8-F33C-8047-B275-9C19502C2D16}" type="slidenum">
              <a:rPr lang="en-GB" smtClean="0"/>
              <a:t>9</a:t>
            </a:fld>
            <a:endParaRPr lang="en-GB"/>
          </a:p>
        </p:txBody>
      </p:sp>
    </p:spTree>
    <p:extLst>
      <p:ext uri="{BB962C8B-B14F-4D97-AF65-F5344CB8AC3E}">
        <p14:creationId xmlns:p14="http://schemas.microsoft.com/office/powerpoint/2010/main" val="3567128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10 mins</a:t>
            </a:r>
            <a:endParaRPr lang="en-GB" dirty="0"/>
          </a:p>
        </p:txBody>
      </p:sp>
      <p:sp>
        <p:nvSpPr>
          <p:cNvPr id="4" name="Slide Number Placeholder 3"/>
          <p:cNvSpPr>
            <a:spLocks noGrp="1"/>
          </p:cNvSpPr>
          <p:nvPr>
            <p:ph type="sldNum" sz="quarter" idx="10"/>
          </p:nvPr>
        </p:nvSpPr>
        <p:spPr/>
        <p:txBody>
          <a:bodyPr/>
          <a:lstStyle/>
          <a:p>
            <a:fld id="{D2F030A8-F33C-8047-B275-9C19502C2D16}" type="slidenum">
              <a:rPr lang="en-GB" smtClean="0"/>
              <a:t>11</a:t>
            </a:fld>
            <a:endParaRPr lang="en-GB"/>
          </a:p>
        </p:txBody>
      </p:sp>
    </p:spTree>
    <p:extLst>
      <p:ext uri="{BB962C8B-B14F-4D97-AF65-F5344CB8AC3E}">
        <p14:creationId xmlns:p14="http://schemas.microsoft.com/office/powerpoint/2010/main" val="1645473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10 mins</a:t>
            </a:r>
            <a:endParaRPr lang="en-GB" dirty="0"/>
          </a:p>
        </p:txBody>
      </p:sp>
      <p:sp>
        <p:nvSpPr>
          <p:cNvPr id="4" name="Slide Number Placeholder 3"/>
          <p:cNvSpPr>
            <a:spLocks noGrp="1"/>
          </p:cNvSpPr>
          <p:nvPr>
            <p:ph type="sldNum" sz="quarter" idx="10"/>
          </p:nvPr>
        </p:nvSpPr>
        <p:spPr/>
        <p:txBody>
          <a:bodyPr/>
          <a:lstStyle/>
          <a:p>
            <a:fld id="{D2F030A8-F33C-8047-B275-9C19502C2D16}" type="slidenum">
              <a:rPr lang="en-GB" smtClean="0"/>
              <a:t>13</a:t>
            </a:fld>
            <a:endParaRPr lang="en-GB"/>
          </a:p>
        </p:txBody>
      </p:sp>
    </p:spTree>
    <p:extLst>
      <p:ext uri="{BB962C8B-B14F-4D97-AF65-F5344CB8AC3E}">
        <p14:creationId xmlns:p14="http://schemas.microsoft.com/office/powerpoint/2010/main" val="500233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29ACCDF-441E-AE48-9D8C-C6C4414BD79F}" type="datetimeFigureOut">
              <a:rPr lang="en-GB" smtClean="0"/>
              <a:t>12/12/2017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20A3DC-CA02-7844-A31F-9E9D85C36845}" type="slidenum">
              <a:rPr lang="en-GB" smtClean="0"/>
              <a:t>‹#›</a:t>
            </a:fld>
            <a:endParaRPr lang="en-GB"/>
          </a:p>
        </p:txBody>
      </p:sp>
    </p:spTree>
    <p:extLst>
      <p:ext uri="{BB962C8B-B14F-4D97-AF65-F5344CB8AC3E}">
        <p14:creationId xmlns:p14="http://schemas.microsoft.com/office/powerpoint/2010/main" val="683394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9ACCDF-441E-AE48-9D8C-C6C4414BD79F}" type="datetimeFigureOut">
              <a:rPr lang="en-GB" smtClean="0"/>
              <a:t>12/12/2017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20A3DC-CA02-7844-A31F-9E9D85C36845}" type="slidenum">
              <a:rPr lang="en-GB" smtClean="0"/>
              <a:t>‹#›</a:t>
            </a:fld>
            <a:endParaRPr lang="en-GB"/>
          </a:p>
        </p:txBody>
      </p:sp>
    </p:spTree>
    <p:extLst>
      <p:ext uri="{BB962C8B-B14F-4D97-AF65-F5344CB8AC3E}">
        <p14:creationId xmlns:p14="http://schemas.microsoft.com/office/powerpoint/2010/main" val="2121583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9ACCDF-441E-AE48-9D8C-C6C4414BD79F}" type="datetimeFigureOut">
              <a:rPr lang="en-GB" smtClean="0"/>
              <a:t>12/12/2017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20A3DC-CA02-7844-A31F-9E9D85C36845}" type="slidenum">
              <a:rPr lang="en-GB" smtClean="0"/>
              <a:t>‹#›</a:t>
            </a:fld>
            <a:endParaRPr lang="en-GB"/>
          </a:p>
        </p:txBody>
      </p:sp>
    </p:spTree>
    <p:extLst>
      <p:ext uri="{BB962C8B-B14F-4D97-AF65-F5344CB8AC3E}">
        <p14:creationId xmlns:p14="http://schemas.microsoft.com/office/powerpoint/2010/main" val="642771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9ACCDF-441E-AE48-9D8C-C6C4414BD79F}" type="datetimeFigureOut">
              <a:rPr lang="en-GB" smtClean="0"/>
              <a:t>12/12/2017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20A3DC-CA02-7844-A31F-9E9D85C36845}" type="slidenum">
              <a:rPr lang="en-GB" smtClean="0"/>
              <a:t>‹#›</a:t>
            </a:fld>
            <a:endParaRPr lang="en-GB"/>
          </a:p>
        </p:txBody>
      </p:sp>
    </p:spTree>
    <p:extLst>
      <p:ext uri="{BB962C8B-B14F-4D97-AF65-F5344CB8AC3E}">
        <p14:creationId xmlns:p14="http://schemas.microsoft.com/office/powerpoint/2010/main" val="1072414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9ACCDF-441E-AE48-9D8C-C6C4414BD79F}" type="datetimeFigureOut">
              <a:rPr lang="en-GB" smtClean="0"/>
              <a:t>12/12/2017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20A3DC-CA02-7844-A31F-9E9D85C36845}" type="slidenum">
              <a:rPr lang="en-GB" smtClean="0"/>
              <a:t>‹#›</a:t>
            </a:fld>
            <a:endParaRPr lang="en-GB"/>
          </a:p>
        </p:txBody>
      </p:sp>
    </p:spTree>
    <p:extLst>
      <p:ext uri="{BB962C8B-B14F-4D97-AF65-F5344CB8AC3E}">
        <p14:creationId xmlns:p14="http://schemas.microsoft.com/office/powerpoint/2010/main" val="232554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29ACCDF-441E-AE48-9D8C-C6C4414BD79F}" type="datetimeFigureOut">
              <a:rPr lang="en-GB" smtClean="0"/>
              <a:t>12/12/2017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20A3DC-CA02-7844-A31F-9E9D85C36845}" type="slidenum">
              <a:rPr lang="en-GB" smtClean="0"/>
              <a:t>‹#›</a:t>
            </a:fld>
            <a:endParaRPr lang="en-GB"/>
          </a:p>
        </p:txBody>
      </p:sp>
    </p:spTree>
    <p:extLst>
      <p:ext uri="{BB962C8B-B14F-4D97-AF65-F5344CB8AC3E}">
        <p14:creationId xmlns:p14="http://schemas.microsoft.com/office/powerpoint/2010/main" val="125311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29ACCDF-441E-AE48-9D8C-C6C4414BD79F}" type="datetimeFigureOut">
              <a:rPr lang="en-GB" smtClean="0"/>
              <a:t>12/12/2017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B20A3DC-CA02-7844-A31F-9E9D85C36845}" type="slidenum">
              <a:rPr lang="en-GB" smtClean="0"/>
              <a:t>‹#›</a:t>
            </a:fld>
            <a:endParaRPr lang="en-GB"/>
          </a:p>
        </p:txBody>
      </p:sp>
    </p:spTree>
    <p:extLst>
      <p:ext uri="{BB962C8B-B14F-4D97-AF65-F5344CB8AC3E}">
        <p14:creationId xmlns:p14="http://schemas.microsoft.com/office/powerpoint/2010/main" val="1571717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29ACCDF-441E-AE48-9D8C-C6C4414BD79F}" type="datetimeFigureOut">
              <a:rPr lang="en-GB" smtClean="0"/>
              <a:t>12/12/2017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B20A3DC-CA02-7844-A31F-9E9D85C36845}" type="slidenum">
              <a:rPr lang="en-GB" smtClean="0"/>
              <a:t>‹#›</a:t>
            </a:fld>
            <a:endParaRPr lang="en-GB"/>
          </a:p>
        </p:txBody>
      </p:sp>
    </p:spTree>
    <p:extLst>
      <p:ext uri="{BB962C8B-B14F-4D97-AF65-F5344CB8AC3E}">
        <p14:creationId xmlns:p14="http://schemas.microsoft.com/office/powerpoint/2010/main" val="1803584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ACCDF-441E-AE48-9D8C-C6C4414BD79F}" type="datetimeFigureOut">
              <a:rPr lang="en-GB" smtClean="0"/>
              <a:t>12/12/2017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B20A3DC-CA02-7844-A31F-9E9D85C36845}" type="slidenum">
              <a:rPr lang="en-GB" smtClean="0"/>
              <a:t>‹#›</a:t>
            </a:fld>
            <a:endParaRPr lang="en-GB"/>
          </a:p>
        </p:txBody>
      </p:sp>
    </p:spTree>
    <p:extLst>
      <p:ext uri="{BB962C8B-B14F-4D97-AF65-F5344CB8AC3E}">
        <p14:creationId xmlns:p14="http://schemas.microsoft.com/office/powerpoint/2010/main" val="1113165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9ACCDF-441E-AE48-9D8C-C6C4414BD79F}" type="datetimeFigureOut">
              <a:rPr lang="en-GB" smtClean="0"/>
              <a:t>12/12/2017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20A3DC-CA02-7844-A31F-9E9D85C36845}" type="slidenum">
              <a:rPr lang="en-GB" smtClean="0"/>
              <a:t>‹#›</a:t>
            </a:fld>
            <a:endParaRPr lang="en-GB"/>
          </a:p>
        </p:txBody>
      </p:sp>
    </p:spTree>
    <p:extLst>
      <p:ext uri="{BB962C8B-B14F-4D97-AF65-F5344CB8AC3E}">
        <p14:creationId xmlns:p14="http://schemas.microsoft.com/office/powerpoint/2010/main" val="92639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9ACCDF-441E-AE48-9D8C-C6C4414BD79F}" type="datetimeFigureOut">
              <a:rPr lang="en-GB" smtClean="0"/>
              <a:t>12/12/2017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20A3DC-CA02-7844-A31F-9E9D85C36845}" type="slidenum">
              <a:rPr lang="en-GB" smtClean="0"/>
              <a:t>‹#›</a:t>
            </a:fld>
            <a:endParaRPr lang="en-GB"/>
          </a:p>
        </p:txBody>
      </p:sp>
    </p:spTree>
    <p:extLst>
      <p:ext uri="{BB962C8B-B14F-4D97-AF65-F5344CB8AC3E}">
        <p14:creationId xmlns:p14="http://schemas.microsoft.com/office/powerpoint/2010/main" val="620962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9ACCDF-441E-AE48-9D8C-C6C4414BD79F}" type="datetimeFigureOut">
              <a:rPr lang="en-GB" smtClean="0"/>
              <a:t>12/12/2017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0A3DC-CA02-7844-A31F-9E9D85C36845}" type="slidenum">
              <a:rPr lang="en-GB" smtClean="0"/>
              <a:t>‹#›</a:t>
            </a:fld>
            <a:endParaRPr lang="en-GB"/>
          </a:p>
        </p:txBody>
      </p:sp>
    </p:spTree>
    <p:extLst>
      <p:ext uri="{BB962C8B-B14F-4D97-AF65-F5344CB8AC3E}">
        <p14:creationId xmlns:p14="http://schemas.microsoft.com/office/powerpoint/2010/main" val="1357502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Media Regulation: BBFC Case Study</a:t>
            </a:r>
            <a:endParaRPr lang="en-GB" dirty="0"/>
          </a:p>
        </p:txBody>
      </p:sp>
      <p:sp>
        <p:nvSpPr>
          <p:cNvPr id="3" name="Subtitle 2"/>
          <p:cNvSpPr>
            <a:spLocks noGrp="1"/>
          </p:cNvSpPr>
          <p:nvPr>
            <p:ph type="subTitle" idx="1"/>
          </p:nvPr>
        </p:nvSpPr>
        <p:spPr>
          <a:xfrm>
            <a:off x="1524000" y="3602038"/>
            <a:ext cx="9144000" cy="2387282"/>
          </a:xfrm>
        </p:spPr>
        <p:txBody>
          <a:bodyPr>
            <a:normAutofit/>
          </a:bodyPr>
          <a:lstStyle/>
          <a:p>
            <a:pPr lvl="0"/>
            <a:r>
              <a:rPr lang="en-GB" dirty="0" smtClean="0"/>
              <a:t>L.O. - </a:t>
            </a:r>
            <a:r>
              <a:rPr lang="en-US" dirty="0"/>
              <a:t>What does the examiner want to see in a Level 4 response?</a:t>
            </a:r>
          </a:p>
          <a:p>
            <a:pPr lvl="0"/>
            <a:r>
              <a:rPr lang="en-US" dirty="0"/>
              <a:t>How can we </a:t>
            </a:r>
            <a:r>
              <a:rPr lang="en-US" b="1" dirty="0"/>
              <a:t>demonstrate</a:t>
            </a:r>
            <a:r>
              <a:rPr lang="en-US" dirty="0"/>
              <a:t> an understanding of how the BBFC regulates the film industry?</a:t>
            </a:r>
          </a:p>
          <a:p>
            <a:pPr lvl="0"/>
            <a:r>
              <a:rPr lang="en-US" dirty="0"/>
              <a:t>How can we </a:t>
            </a:r>
            <a:r>
              <a:rPr lang="en-US" b="1" dirty="0" err="1"/>
              <a:t>summarise</a:t>
            </a:r>
            <a:r>
              <a:rPr lang="en-US" dirty="0"/>
              <a:t> key information from BBFC case studies?</a:t>
            </a:r>
          </a:p>
          <a:p>
            <a:endParaRPr lang="en-GB" dirty="0"/>
          </a:p>
        </p:txBody>
      </p:sp>
    </p:spTree>
    <p:extLst>
      <p:ext uri="{BB962C8B-B14F-4D97-AF65-F5344CB8AC3E}">
        <p14:creationId xmlns:p14="http://schemas.microsoft.com/office/powerpoint/2010/main" val="1212444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Ways to improve answers to this question</a:t>
            </a:r>
            <a:r>
              <a:rPr lang="is-IS" dirty="0" smtClean="0"/>
              <a:t>…</a:t>
            </a:r>
            <a:endParaRPr lang="en-GB" dirty="0"/>
          </a:p>
        </p:txBody>
      </p:sp>
      <p:sp>
        <p:nvSpPr>
          <p:cNvPr id="3" name="Content Placeholder 2"/>
          <p:cNvSpPr>
            <a:spLocks noGrp="1"/>
          </p:cNvSpPr>
          <p:nvPr>
            <p:ph idx="1"/>
          </p:nvPr>
        </p:nvSpPr>
        <p:spPr/>
        <p:txBody>
          <a:bodyPr/>
          <a:lstStyle/>
          <a:p>
            <a:endParaRPr lang="en-GB" dirty="0" smtClean="0"/>
          </a:p>
          <a:p>
            <a:r>
              <a:rPr lang="en-GB" dirty="0" smtClean="0"/>
              <a:t>Know the case studies well</a:t>
            </a:r>
          </a:p>
          <a:p>
            <a:endParaRPr lang="en-GB" dirty="0"/>
          </a:p>
          <a:p>
            <a:r>
              <a:rPr lang="en-GB" dirty="0" smtClean="0"/>
              <a:t>Link it to media theory</a:t>
            </a:r>
          </a:p>
          <a:p>
            <a:endParaRPr lang="en-GB" dirty="0"/>
          </a:p>
          <a:p>
            <a:r>
              <a:rPr lang="en-GB" dirty="0" smtClean="0"/>
              <a:t>Focus on the structure of your response</a:t>
            </a:r>
            <a:endParaRPr lang="en-GB" dirty="0"/>
          </a:p>
        </p:txBody>
      </p:sp>
    </p:spTree>
    <p:extLst>
      <p:ext uri="{BB962C8B-B14F-4D97-AF65-F5344CB8AC3E}">
        <p14:creationId xmlns:p14="http://schemas.microsoft.com/office/powerpoint/2010/main" val="7468297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6435"/>
          </a:xfrm>
        </p:spPr>
        <p:txBody>
          <a:bodyPr>
            <a:normAutofit fontScale="90000"/>
          </a:bodyPr>
          <a:lstStyle/>
          <a:p>
            <a:r>
              <a:rPr lang="en-GB" dirty="0" smtClean="0"/>
              <a:t>Let’s look at an exemplar (and the mark scheme)</a:t>
            </a:r>
            <a:endParaRPr lang="en-GB" dirty="0"/>
          </a:p>
        </p:txBody>
      </p:sp>
      <p:sp>
        <p:nvSpPr>
          <p:cNvPr id="3" name="Content Placeholder 2"/>
          <p:cNvSpPr>
            <a:spLocks noGrp="1"/>
          </p:cNvSpPr>
          <p:nvPr>
            <p:ph idx="1"/>
          </p:nvPr>
        </p:nvSpPr>
        <p:spPr>
          <a:xfrm>
            <a:off x="838200" y="1280160"/>
            <a:ext cx="10515600" cy="5143500"/>
          </a:xfrm>
        </p:spPr>
        <p:txBody>
          <a:bodyPr>
            <a:normAutofit lnSpcReduction="10000"/>
          </a:bodyPr>
          <a:lstStyle/>
          <a:p>
            <a:r>
              <a:rPr lang="en-GB" dirty="0" smtClean="0"/>
              <a:t>You are now the teacher!</a:t>
            </a:r>
          </a:p>
          <a:p>
            <a:endParaRPr lang="en-GB" dirty="0"/>
          </a:p>
          <a:p>
            <a:r>
              <a:rPr lang="en-GB" dirty="0" smtClean="0"/>
              <a:t>In pairs, give </a:t>
            </a:r>
            <a:r>
              <a:rPr lang="en-GB" b="1" dirty="0" smtClean="0"/>
              <a:t>a tick </a:t>
            </a:r>
            <a:r>
              <a:rPr lang="en-GB" dirty="0" smtClean="0"/>
              <a:t>to a good point made and a </a:t>
            </a:r>
            <a:r>
              <a:rPr lang="en-GB" b="1" dirty="0" smtClean="0"/>
              <a:t>double tick </a:t>
            </a:r>
            <a:r>
              <a:rPr lang="en-GB" dirty="0" smtClean="0"/>
              <a:t>for an excellent point made</a:t>
            </a:r>
          </a:p>
          <a:p>
            <a:endParaRPr lang="en-GB" dirty="0"/>
          </a:p>
          <a:p>
            <a:r>
              <a:rPr lang="en-GB" b="1" dirty="0" smtClean="0"/>
              <a:t>Underline</a:t>
            </a:r>
            <a:r>
              <a:rPr lang="en-GB" dirty="0" smtClean="0"/>
              <a:t> when the student uses </a:t>
            </a:r>
            <a:r>
              <a:rPr lang="en-GB" b="1" dirty="0" smtClean="0"/>
              <a:t>examples </a:t>
            </a:r>
            <a:r>
              <a:rPr lang="en-GB" dirty="0" smtClean="0"/>
              <a:t>from their case studies </a:t>
            </a:r>
            <a:r>
              <a:rPr lang="en-GB" b="1" dirty="0" smtClean="0"/>
              <a:t>and</a:t>
            </a:r>
            <a:r>
              <a:rPr lang="en-GB" dirty="0" smtClean="0"/>
              <a:t> when they include </a:t>
            </a:r>
            <a:r>
              <a:rPr lang="en-GB" b="1" dirty="0" smtClean="0"/>
              <a:t>media theory</a:t>
            </a:r>
          </a:p>
          <a:p>
            <a:endParaRPr lang="en-GB" b="1" dirty="0"/>
          </a:p>
          <a:p>
            <a:r>
              <a:rPr lang="en-GB" dirty="0" smtClean="0"/>
              <a:t>What do they do well?</a:t>
            </a:r>
          </a:p>
          <a:p>
            <a:r>
              <a:rPr lang="en-GB" dirty="0" smtClean="0"/>
              <a:t>How could they improve?</a:t>
            </a:r>
          </a:p>
          <a:p>
            <a:r>
              <a:rPr lang="en-GB" dirty="0" smtClean="0"/>
              <a:t>How effectively do they answer the question?</a:t>
            </a:r>
            <a:endParaRPr lang="en-GB" dirty="0"/>
          </a:p>
        </p:txBody>
      </p:sp>
    </p:spTree>
    <p:extLst>
      <p:ext uri="{BB962C8B-B14F-4D97-AF65-F5344CB8AC3E}">
        <p14:creationId xmlns:p14="http://schemas.microsoft.com/office/powerpoint/2010/main" val="452816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099"/>
            <a:ext cx="10515600" cy="787814"/>
          </a:xfrm>
        </p:spPr>
        <p:txBody>
          <a:bodyPr>
            <a:normAutofit fontScale="90000"/>
          </a:bodyPr>
          <a:lstStyle/>
          <a:p>
            <a:r>
              <a:rPr lang="en-GB" dirty="0" smtClean="0"/>
              <a:t>The mark scheme: </a:t>
            </a:r>
            <a:r>
              <a:rPr lang="en-GB" smtClean="0"/>
              <a:t>Where would you put this response and why?</a:t>
            </a:r>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8777" y="1105376"/>
            <a:ext cx="10496345" cy="1260889"/>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t="9543"/>
          <a:stretch/>
        </p:blipFill>
        <p:spPr>
          <a:xfrm>
            <a:off x="838200" y="2250777"/>
            <a:ext cx="10486922" cy="4187151"/>
          </a:xfrm>
          <a:prstGeom prst="rect">
            <a:avLst/>
          </a:prstGeom>
        </p:spPr>
      </p:pic>
    </p:spTree>
    <p:extLst>
      <p:ext uri="{BB962C8B-B14F-4D97-AF65-F5344CB8AC3E}">
        <p14:creationId xmlns:p14="http://schemas.microsoft.com/office/powerpoint/2010/main" val="16496605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6435"/>
          </a:xfrm>
        </p:spPr>
        <p:txBody>
          <a:bodyPr>
            <a:normAutofit fontScale="90000"/>
          </a:bodyPr>
          <a:lstStyle/>
          <a:p>
            <a:r>
              <a:rPr lang="en-GB" dirty="0" smtClean="0"/>
              <a:t>Let’s look at an exemplar (and the mark scheme)</a:t>
            </a:r>
            <a:endParaRPr lang="en-GB" dirty="0"/>
          </a:p>
        </p:txBody>
      </p:sp>
      <p:sp>
        <p:nvSpPr>
          <p:cNvPr id="3" name="Content Placeholder 2"/>
          <p:cNvSpPr>
            <a:spLocks noGrp="1"/>
          </p:cNvSpPr>
          <p:nvPr>
            <p:ph idx="1"/>
          </p:nvPr>
        </p:nvSpPr>
        <p:spPr>
          <a:xfrm>
            <a:off x="838200" y="1280160"/>
            <a:ext cx="10515600" cy="5143500"/>
          </a:xfrm>
        </p:spPr>
        <p:txBody>
          <a:bodyPr>
            <a:normAutofit lnSpcReduction="10000"/>
          </a:bodyPr>
          <a:lstStyle/>
          <a:p>
            <a:r>
              <a:rPr lang="en-GB" dirty="0" smtClean="0"/>
              <a:t>You are now the teacher!</a:t>
            </a:r>
          </a:p>
          <a:p>
            <a:endParaRPr lang="en-GB" dirty="0"/>
          </a:p>
          <a:p>
            <a:r>
              <a:rPr lang="en-GB" dirty="0" smtClean="0"/>
              <a:t>In pairs, give </a:t>
            </a:r>
            <a:r>
              <a:rPr lang="en-GB" b="1" dirty="0" smtClean="0"/>
              <a:t>a tick </a:t>
            </a:r>
            <a:r>
              <a:rPr lang="en-GB" dirty="0" smtClean="0"/>
              <a:t>to a good point made and a </a:t>
            </a:r>
            <a:r>
              <a:rPr lang="en-GB" b="1" dirty="0" smtClean="0"/>
              <a:t>double tick </a:t>
            </a:r>
            <a:r>
              <a:rPr lang="en-GB" dirty="0" smtClean="0"/>
              <a:t>for an excellent point made</a:t>
            </a:r>
          </a:p>
          <a:p>
            <a:endParaRPr lang="en-GB" dirty="0"/>
          </a:p>
          <a:p>
            <a:r>
              <a:rPr lang="en-GB" b="1" dirty="0" smtClean="0"/>
              <a:t>Underline</a:t>
            </a:r>
            <a:r>
              <a:rPr lang="en-GB" dirty="0" smtClean="0"/>
              <a:t> when the student uses </a:t>
            </a:r>
            <a:r>
              <a:rPr lang="en-GB" b="1" dirty="0" smtClean="0"/>
              <a:t>examples </a:t>
            </a:r>
            <a:r>
              <a:rPr lang="en-GB" dirty="0" smtClean="0"/>
              <a:t>from their case studies </a:t>
            </a:r>
            <a:r>
              <a:rPr lang="en-GB" b="1" dirty="0" smtClean="0"/>
              <a:t>and</a:t>
            </a:r>
            <a:r>
              <a:rPr lang="en-GB" dirty="0" smtClean="0"/>
              <a:t> when they include </a:t>
            </a:r>
            <a:r>
              <a:rPr lang="en-GB" b="1" dirty="0" smtClean="0"/>
              <a:t>media theory</a:t>
            </a:r>
          </a:p>
          <a:p>
            <a:endParaRPr lang="en-GB" b="1" dirty="0"/>
          </a:p>
          <a:p>
            <a:r>
              <a:rPr lang="en-GB" dirty="0" smtClean="0"/>
              <a:t>What do they do well?</a:t>
            </a:r>
          </a:p>
          <a:p>
            <a:r>
              <a:rPr lang="en-GB" dirty="0" smtClean="0"/>
              <a:t>How could they improve?</a:t>
            </a:r>
          </a:p>
          <a:p>
            <a:r>
              <a:rPr lang="en-GB" dirty="0" smtClean="0"/>
              <a:t>How effectively do they answer the question?</a:t>
            </a:r>
            <a:endParaRPr lang="en-GB" dirty="0"/>
          </a:p>
        </p:txBody>
      </p:sp>
    </p:spTree>
    <p:extLst>
      <p:ext uri="{BB962C8B-B14F-4D97-AF65-F5344CB8AC3E}">
        <p14:creationId xmlns:p14="http://schemas.microsoft.com/office/powerpoint/2010/main" val="20926987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Examiner’s commentary</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candidate has clearly discussed an appropriate media product (GTA), identified the target audience and regulatory certification (e.g. PEGI) and understood the question (the possible problems with regulatory practice). Suggested theory (e.g. moral </a:t>
            </a:r>
            <a:r>
              <a:rPr lang="en-US" dirty="0" smtClean="0"/>
              <a:t>panics) was </a:t>
            </a:r>
            <a:r>
              <a:rPr lang="en-US" dirty="0"/>
              <a:t>used to demonstrate thorough understanding of the media effects debate. The candidate has also clearly learnt terminology relevant to the topic (e.g. hypodermic syringe). The candidate has also structured the essay to show that they understanding that this is a debate question, and this is backed up by statistics (60 million games sold). The candidate also brings wider knowledge of the course (Web 2.0) to expand their argument and conclude ideas. There are detailed examples from the video game to support theoretical ideas or potential problems. The candidate has also demonstrated their wider knowledge of the effects of their specific product on the audience. This is why this is a high level answer. </a:t>
            </a:r>
            <a:endParaRPr lang="en-US" dirty="0" smtClean="0"/>
          </a:p>
          <a:p>
            <a:pPr marL="0" indent="0">
              <a:buNone/>
            </a:pPr>
            <a:endParaRPr lang="en-GB" dirty="0"/>
          </a:p>
        </p:txBody>
      </p:sp>
    </p:spTree>
    <p:extLst>
      <p:ext uri="{BB962C8B-B14F-4D97-AF65-F5344CB8AC3E}">
        <p14:creationId xmlns:p14="http://schemas.microsoft.com/office/powerpoint/2010/main" val="1138930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0755"/>
          </a:xfrm>
        </p:spPr>
        <p:txBody>
          <a:bodyPr>
            <a:normAutofit fontScale="90000"/>
          </a:bodyPr>
          <a:lstStyle/>
          <a:p>
            <a:r>
              <a:rPr lang="en-GB" dirty="0" smtClean="0"/>
              <a:t>So what theories could we include for the regulation question?</a:t>
            </a:r>
            <a:endParaRPr lang="en-GB" dirty="0"/>
          </a:p>
        </p:txBody>
      </p:sp>
      <p:sp>
        <p:nvSpPr>
          <p:cNvPr id="3" name="Content Placeholder 2"/>
          <p:cNvSpPr>
            <a:spLocks noGrp="1"/>
          </p:cNvSpPr>
          <p:nvPr>
            <p:ph idx="1"/>
          </p:nvPr>
        </p:nvSpPr>
        <p:spPr>
          <a:xfrm>
            <a:off x="838200" y="1577340"/>
            <a:ext cx="10515600" cy="4892040"/>
          </a:xfrm>
        </p:spPr>
        <p:txBody>
          <a:bodyPr>
            <a:normAutofit lnSpcReduction="10000"/>
          </a:bodyPr>
          <a:lstStyle/>
          <a:p>
            <a:pPr marL="0" indent="0">
              <a:buNone/>
            </a:pPr>
            <a:r>
              <a:rPr lang="en-GB" dirty="0" smtClean="0"/>
              <a:t>The question is linked to the media effects theories, as regulation is there to protect audiences and what media products they consume.</a:t>
            </a:r>
          </a:p>
          <a:p>
            <a:pPr marL="0" indent="0">
              <a:buNone/>
            </a:pPr>
            <a:endParaRPr lang="en-GB" dirty="0"/>
          </a:p>
          <a:p>
            <a:pPr marL="0" indent="0">
              <a:buNone/>
            </a:pPr>
            <a:r>
              <a:rPr lang="en-GB" dirty="0" smtClean="0"/>
              <a:t>Theories we have looked at (you should revise these and see how they link to your case studies):</a:t>
            </a:r>
          </a:p>
          <a:p>
            <a:pPr marL="0" indent="0">
              <a:buNone/>
            </a:pPr>
            <a:endParaRPr lang="en-GB" dirty="0" smtClean="0"/>
          </a:p>
          <a:p>
            <a:r>
              <a:rPr lang="en-GB" dirty="0" smtClean="0"/>
              <a:t>hypodermic syringe model</a:t>
            </a:r>
          </a:p>
          <a:p>
            <a:r>
              <a:rPr lang="en-GB" dirty="0" smtClean="0"/>
              <a:t>passive audience theory</a:t>
            </a:r>
          </a:p>
          <a:p>
            <a:r>
              <a:rPr lang="en-GB" dirty="0" smtClean="0"/>
              <a:t>cultivation theory</a:t>
            </a:r>
          </a:p>
          <a:p>
            <a:r>
              <a:rPr lang="en-GB" dirty="0" smtClean="0"/>
              <a:t>moral panic</a:t>
            </a:r>
          </a:p>
          <a:p>
            <a:r>
              <a:rPr lang="en-GB" dirty="0" smtClean="0"/>
              <a:t>active audiences (pick and mix theory)</a:t>
            </a:r>
            <a:endParaRPr lang="en-GB" dirty="0"/>
          </a:p>
        </p:txBody>
      </p:sp>
    </p:spTree>
    <p:extLst>
      <p:ext uri="{BB962C8B-B14F-4D97-AF65-F5344CB8AC3E}">
        <p14:creationId xmlns:p14="http://schemas.microsoft.com/office/powerpoint/2010/main" val="934934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Let’s build on our BBFC case study</a:t>
            </a:r>
            <a:endParaRPr lang="en-GB" dirty="0"/>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2140158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6221"/>
            <a:ext cx="10515600" cy="617855"/>
          </a:xfrm>
        </p:spPr>
        <p:txBody>
          <a:bodyPr>
            <a:normAutofit fontScale="90000"/>
          </a:bodyPr>
          <a:lstStyle/>
          <a:p>
            <a:r>
              <a:rPr lang="en-GB" dirty="0" smtClean="0"/>
              <a:t>Your task (approximately 15 minutes):</a:t>
            </a:r>
            <a:endParaRPr lang="en-GB" dirty="0"/>
          </a:p>
        </p:txBody>
      </p:sp>
      <p:sp>
        <p:nvSpPr>
          <p:cNvPr id="3" name="Content Placeholder 2"/>
          <p:cNvSpPr>
            <a:spLocks noGrp="1"/>
          </p:cNvSpPr>
          <p:nvPr>
            <p:ph idx="1"/>
          </p:nvPr>
        </p:nvSpPr>
        <p:spPr>
          <a:xfrm>
            <a:off x="838200" y="999875"/>
            <a:ext cx="10515600" cy="5659342"/>
          </a:xfrm>
        </p:spPr>
        <p:txBody>
          <a:bodyPr>
            <a:normAutofit fontScale="85000" lnSpcReduction="10000"/>
          </a:bodyPr>
          <a:lstStyle/>
          <a:p>
            <a:pPr marL="0" indent="0">
              <a:buNone/>
            </a:pPr>
            <a:r>
              <a:rPr lang="en-GB" dirty="0" smtClean="0"/>
              <a:t>In pairs, you will be assigned a BBFC film case study that focuses on a film that sparked some controversy. You need to carefully read the case study and make notes to build on your BBFC knowledge of regulation. Make notes on the following (do this in a Word document, so you can share your findings):</a:t>
            </a:r>
          </a:p>
          <a:p>
            <a:endParaRPr lang="en-GB" dirty="0"/>
          </a:p>
          <a:p>
            <a:r>
              <a:rPr lang="en-GB" dirty="0" smtClean="0"/>
              <a:t>the </a:t>
            </a:r>
            <a:r>
              <a:rPr lang="en-GB" dirty="0" err="1" smtClean="0"/>
              <a:t>BBFCinsight</a:t>
            </a:r>
            <a:r>
              <a:rPr lang="en-GB" dirty="0" smtClean="0"/>
              <a:t> on the film (this is a sentence that accompanies the film to give audiences an idea of what it contains)</a:t>
            </a:r>
          </a:p>
          <a:p>
            <a:r>
              <a:rPr lang="en-GB" dirty="0" smtClean="0"/>
              <a:t>what rating the filmmakers wanted. Why do you think this was?</a:t>
            </a:r>
          </a:p>
          <a:p>
            <a:r>
              <a:rPr lang="en-GB" dirty="0" smtClean="0"/>
              <a:t>what complaints were made to the BBFC? (public, director, politicians etc.)</a:t>
            </a:r>
          </a:p>
          <a:p>
            <a:r>
              <a:rPr lang="en-GB" dirty="0" smtClean="0"/>
              <a:t>how did the BBFC respond?</a:t>
            </a:r>
          </a:p>
          <a:p>
            <a:r>
              <a:rPr lang="en-GB" dirty="0" smtClean="0"/>
              <a:t>any other important points you think are raised in the article</a:t>
            </a:r>
          </a:p>
          <a:p>
            <a:r>
              <a:rPr lang="en-GB" dirty="0" smtClean="0"/>
              <a:t>How can you link your findings to the media effects debate?</a:t>
            </a:r>
          </a:p>
          <a:p>
            <a:endParaRPr lang="en-GB" dirty="0"/>
          </a:p>
          <a:p>
            <a:pPr marL="0" indent="0">
              <a:buNone/>
            </a:pPr>
            <a:r>
              <a:rPr lang="en-GB" b="1" dirty="0" smtClean="0"/>
              <a:t>Extension activity: </a:t>
            </a:r>
            <a:r>
              <a:rPr lang="en-GB" dirty="0" smtClean="0"/>
              <a:t>use the Internet to find more information on your film and its BBFC rating. Look at newspaper articles and interviews with the filmmakers etc.</a:t>
            </a:r>
            <a:endParaRPr lang="en-GB" dirty="0"/>
          </a:p>
        </p:txBody>
      </p:sp>
    </p:spTree>
    <p:extLst>
      <p:ext uri="{BB962C8B-B14F-4D97-AF65-F5344CB8AC3E}">
        <p14:creationId xmlns:p14="http://schemas.microsoft.com/office/powerpoint/2010/main" val="19380879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97915"/>
          </a:xfrm>
        </p:spPr>
        <p:txBody>
          <a:bodyPr/>
          <a:lstStyle/>
          <a:p>
            <a:r>
              <a:rPr lang="en-GB" dirty="0" smtClean="0"/>
              <a:t>Feedback: </a:t>
            </a:r>
            <a:endParaRPr lang="en-GB" dirty="0"/>
          </a:p>
        </p:txBody>
      </p:sp>
      <p:sp>
        <p:nvSpPr>
          <p:cNvPr id="3" name="Content Placeholder 2"/>
          <p:cNvSpPr>
            <a:spLocks noGrp="1"/>
          </p:cNvSpPr>
          <p:nvPr>
            <p:ph idx="1"/>
          </p:nvPr>
        </p:nvSpPr>
        <p:spPr/>
        <p:txBody>
          <a:bodyPr/>
          <a:lstStyle/>
          <a:p>
            <a:r>
              <a:rPr lang="en-GB" dirty="0" smtClean="0"/>
              <a:t>the </a:t>
            </a:r>
            <a:r>
              <a:rPr lang="en-GB" dirty="0" err="1" smtClean="0"/>
              <a:t>BBFCinsight</a:t>
            </a:r>
            <a:r>
              <a:rPr lang="en-GB" dirty="0" smtClean="0"/>
              <a:t> on the film (this is a sentence that accompanies the film to give audiences an idea of what it contains)</a:t>
            </a:r>
          </a:p>
          <a:p>
            <a:r>
              <a:rPr lang="en-GB" dirty="0" smtClean="0"/>
              <a:t>what rating the filmmakers wanted. Why do you think this was?</a:t>
            </a:r>
          </a:p>
          <a:p>
            <a:r>
              <a:rPr lang="en-GB" dirty="0" smtClean="0"/>
              <a:t>what complaints were made to the BBFC? (public, director, politicians etc.)</a:t>
            </a:r>
          </a:p>
          <a:p>
            <a:r>
              <a:rPr lang="en-GB" dirty="0" smtClean="0"/>
              <a:t>how did the BBFC respond?</a:t>
            </a:r>
          </a:p>
          <a:p>
            <a:r>
              <a:rPr lang="en-GB" dirty="0" smtClean="0"/>
              <a:t>any other important points you think are raised in the article</a:t>
            </a:r>
          </a:p>
          <a:p>
            <a:r>
              <a:rPr lang="en-GB" dirty="0" smtClean="0"/>
              <a:t>How can you link your findings to the media effects debate?</a:t>
            </a:r>
          </a:p>
        </p:txBody>
      </p:sp>
    </p:spTree>
    <p:extLst>
      <p:ext uri="{BB962C8B-B14F-4D97-AF65-F5344CB8AC3E}">
        <p14:creationId xmlns:p14="http://schemas.microsoft.com/office/powerpoint/2010/main" val="12707014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Discuss the potential problems with regulatory practice in a media sector you have studied. Use examples to support your answer. [20]</a:t>
            </a:r>
            <a:endParaRPr lang="en-GB" dirty="0"/>
          </a:p>
        </p:txBody>
      </p:sp>
      <p:sp>
        <p:nvSpPr>
          <p:cNvPr id="3" name="Content Placeholder 2"/>
          <p:cNvSpPr>
            <a:spLocks noGrp="1"/>
          </p:cNvSpPr>
          <p:nvPr>
            <p:ph idx="1"/>
          </p:nvPr>
        </p:nvSpPr>
        <p:spPr/>
        <p:txBody>
          <a:bodyPr/>
          <a:lstStyle/>
          <a:p>
            <a:endParaRPr lang="en-GB" dirty="0" smtClean="0"/>
          </a:p>
          <a:p>
            <a:endParaRPr lang="en-GB" dirty="0"/>
          </a:p>
          <a:p>
            <a:r>
              <a:rPr lang="en-GB" dirty="0" smtClean="0"/>
              <a:t>So what ‘potential problems’ might there be with BBFC regulation?</a:t>
            </a:r>
            <a:endParaRPr lang="en-GB" dirty="0"/>
          </a:p>
        </p:txBody>
      </p:sp>
    </p:spTree>
    <p:extLst>
      <p:ext uri="{BB962C8B-B14F-4D97-AF65-F5344CB8AC3E}">
        <p14:creationId xmlns:p14="http://schemas.microsoft.com/office/powerpoint/2010/main" val="2129007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826" y="206100"/>
            <a:ext cx="10515600" cy="589032"/>
          </a:xfrm>
        </p:spPr>
        <p:txBody>
          <a:bodyPr>
            <a:normAutofit fontScale="90000"/>
          </a:bodyPr>
          <a:lstStyle/>
          <a:p>
            <a:r>
              <a:rPr lang="en-GB" dirty="0" smtClean="0"/>
              <a:t>Starter: Recap media’s regulatory bodies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60800542"/>
              </p:ext>
            </p:extLst>
          </p:nvPr>
        </p:nvGraphicFramePr>
        <p:xfrm>
          <a:off x="477078" y="795132"/>
          <a:ext cx="11251096" cy="5208108"/>
        </p:xfrm>
        <a:graphic>
          <a:graphicData uri="http://schemas.openxmlformats.org/drawingml/2006/table">
            <a:tbl>
              <a:tblPr firstRow="1" bandRow="1">
                <a:tableStyleId>{5C22544A-7EE6-4342-B048-85BDC9FD1C3A}</a:tableStyleId>
              </a:tblPr>
              <a:tblGrid>
                <a:gridCol w="1550505"/>
                <a:gridCol w="4532243"/>
                <a:gridCol w="5168348"/>
              </a:tblGrid>
              <a:tr h="540813">
                <a:tc>
                  <a:txBody>
                    <a:bodyPr/>
                    <a:lstStyle/>
                    <a:p>
                      <a:r>
                        <a:rPr lang="en-GB" sz="2400" dirty="0" smtClean="0"/>
                        <a:t>Acronym</a:t>
                      </a:r>
                      <a:endParaRPr lang="en-GB" sz="2400" dirty="0"/>
                    </a:p>
                  </a:txBody>
                  <a:tcPr/>
                </a:tc>
                <a:tc>
                  <a:txBody>
                    <a:bodyPr/>
                    <a:lstStyle/>
                    <a:p>
                      <a:r>
                        <a:rPr lang="en-GB" sz="2400" dirty="0" smtClean="0"/>
                        <a:t>What it stands for</a:t>
                      </a:r>
                      <a:endParaRPr lang="en-GB" sz="2400" dirty="0"/>
                    </a:p>
                  </a:txBody>
                  <a:tcPr/>
                </a:tc>
                <a:tc>
                  <a:txBody>
                    <a:bodyPr/>
                    <a:lstStyle/>
                    <a:p>
                      <a:r>
                        <a:rPr lang="en-GB" sz="2400" dirty="0" smtClean="0"/>
                        <a:t>What they do</a:t>
                      </a:r>
                      <a:endParaRPr lang="en-GB" sz="2400" dirty="0"/>
                    </a:p>
                  </a:txBody>
                  <a:tcPr/>
                </a:tc>
              </a:tr>
              <a:tr h="933459">
                <a:tc>
                  <a:txBody>
                    <a:bodyPr/>
                    <a:lstStyle/>
                    <a:p>
                      <a:r>
                        <a:rPr lang="en-GB" sz="2400" dirty="0" smtClean="0"/>
                        <a:t>BBFC</a:t>
                      </a:r>
                      <a:endParaRPr lang="en-GB" sz="2400" dirty="0"/>
                    </a:p>
                  </a:txBody>
                  <a:tcPr/>
                </a:tc>
                <a:tc>
                  <a:txBody>
                    <a:bodyPr/>
                    <a:lstStyle/>
                    <a:p>
                      <a:endParaRPr lang="en-GB" sz="2400" dirty="0"/>
                    </a:p>
                  </a:txBody>
                  <a:tcPr/>
                </a:tc>
                <a:tc>
                  <a:txBody>
                    <a:bodyPr/>
                    <a:lstStyle/>
                    <a:p>
                      <a:endParaRPr lang="en-GB" sz="2400" dirty="0"/>
                    </a:p>
                  </a:txBody>
                  <a:tcPr/>
                </a:tc>
              </a:tr>
              <a:tr h="933459">
                <a:tc>
                  <a:txBody>
                    <a:bodyPr/>
                    <a:lstStyle/>
                    <a:p>
                      <a:r>
                        <a:rPr lang="en-GB" sz="2400" dirty="0" smtClean="0"/>
                        <a:t>IPSO</a:t>
                      </a:r>
                      <a:endParaRPr lang="en-GB" sz="2400" dirty="0"/>
                    </a:p>
                  </a:txBody>
                  <a:tcPr/>
                </a:tc>
                <a:tc>
                  <a:txBody>
                    <a:bodyPr/>
                    <a:lstStyle/>
                    <a:p>
                      <a:endParaRPr lang="en-GB" sz="2400" dirty="0"/>
                    </a:p>
                  </a:txBody>
                  <a:tcPr/>
                </a:tc>
                <a:tc>
                  <a:txBody>
                    <a:bodyPr/>
                    <a:lstStyle/>
                    <a:p>
                      <a:endParaRPr lang="en-GB" sz="2400" dirty="0"/>
                    </a:p>
                  </a:txBody>
                  <a:tcPr/>
                </a:tc>
              </a:tr>
              <a:tr h="933459">
                <a:tc>
                  <a:txBody>
                    <a:bodyPr/>
                    <a:lstStyle/>
                    <a:p>
                      <a:r>
                        <a:rPr lang="en-GB" sz="2400" dirty="0" smtClean="0"/>
                        <a:t>ASA</a:t>
                      </a:r>
                      <a:endParaRPr lang="en-GB" sz="2400" dirty="0"/>
                    </a:p>
                  </a:txBody>
                  <a:tcPr/>
                </a:tc>
                <a:tc>
                  <a:txBody>
                    <a:bodyPr/>
                    <a:lstStyle/>
                    <a:p>
                      <a:endParaRPr lang="en-GB" sz="2400" dirty="0"/>
                    </a:p>
                  </a:txBody>
                  <a:tcPr/>
                </a:tc>
                <a:tc>
                  <a:txBody>
                    <a:bodyPr/>
                    <a:lstStyle/>
                    <a:p>
                      <a:endParaRPr lang="en-GB" sz="2400" dirty="0"/>
                    </a:p>
                  </a:txBody>
                  <a:tcPr/>
                </a:tc>
              </a:tr>
              <a:tr h="933459">
                <a:tc>
                  <a:txBody>
                    <a:bodyPr/>
                    <a:lstStyle/>
                    <a:p>
                      <a:r>
                        <a:rPr lang="en-GB" sz="2400" dirty="0" smtClean="0"/>
                        <a:t>Ofcom</a:t>
                      </a:r>
                      <a:endParaRPr lang="en-GB" sz="2400" dirty="0"/>
                    </a:p>
                  </a:txBody>
                  <a:tcPr/>
                </a:tc>
                <a:tc>
                  <a:txBody>
                    <a:bodyPr/>
                    <a:lstStyle/>
                    <a:p>
                      <a:endParaRPr lang="en-GB" sz="2400" dirty="0"/>
                    </a:p>
                  </a:txBody>
                  <a:tcPr/>
                </a:tc>
                <a:tc>
                  <a:txBody>
                    <a:bodyPr/>
                    <a:lstStyle/>
                    <a:p>
                      <a:endParaRPr lang="en-GB" sz="2400" dirty="0"/>
                    </a:p>
                  </a:txBody>
                  <a:tcPr/>
                </a:tc>
              </a:tr>
              <a:tr h="933459">
                <a:tc>
                  <a:txBody>
                    <a:bodyPr/>
                    <a:lstStyle/>
                    <a:p>
                      <a:r>
                        <a:rPr lang="en-GB" sz="2400" dirty="0" smtClean="0"/>
                        <a:t>PEGI</a:t>
                      </a:r>
                      <a:endParaRPr lang="en-GB" sz="2400" dirty="0"/>
                    </a:p>
                  </a:txBody>
                  <a:tcPr/>
                </a:tc>
                <a:tc>
                  <a:txBody>
                    <a:bodyPr/>
                    <a:lstStyle/>
                    <a:p>
                      <a:endParaRPr lang="en-GB" sz="2400" dirty="0"/>
                    </a:p>
                  </a:txBody>
                  <a:tcPr/>
                </a:tc>
                <a:tc>
                  <a:txBody>
                    <a:bodyPr/>
                    <a:lstStyle/>
                    <a:p>
                      <a:endParaRPr lang="en-GB" sz="2400" dirty="0"/>
                    </a:p>
                  </a:txBody>
                  <a:tcPr/>
                </a:tc>
              </a:tr>
            </a:tbl>
          </a:graphicData>
        </a:graphic>
      </p:graphicFrame>
      <p:sp>
        <p:nvSpPr>
          <p:cNvPr id="7" name="TextBox 6"/>
          <p:cNvSpPr txBox="1"/>
          <p:nvPr/>
        </p:nvSpPr>
        <p:spPr>
          <a:xfrm>
            <a:off x="278295" y="6069052"/>
            <a:ext cx="11648661" cy="523220"/>
          </a:xfrm>
          <a:prstGeom prst="rect">
            <a:avLst/>
          </a:prstGeom>
          <a:noFill/>
        </p:spPr>
        <p:txBody>
          <a:bodyPr wrap="square" rtlCol="0">
            <a:spAutoFit/>
          </a:bodyPr>
          <a:lstStyle/>
          <a:p>
            <a:pPr algn="ctr"/>
            <a:r>
              <a:rPr lang="en-GB" sz="2800" b="1" dirty="0" smtClean="0"/>
              <a:t>Did you give everyone a copy of your information booklet?</a:t>
            </a:r>
            <a:endParaRPr lang="en-GB" sz="2800" b="1" dirty="0"/>
          </a:p>
        </p:txBody>
      </p:sp>
    </p:spTree>
    <p:extLst>
      <p:ext uri="{BB962C8B-B14F-4D97-AF65-F5344CB8AC3E}">
        <p14:creationId xmlns:p14="http://schemas.microsoft.com/office/powerpoint/2010/main" val="2792332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have we done?</a:t>
            </a:r>
            <a:endParaRPr lang="en-GB" dirty="0"/>
          </a:p>
        </p:txBody>
      </p:sp>
      <p:sp>
        <p:nvSpPr>
          <p:cNvPr id="3" name="Content Placeholder 2"/>
          <p:cNvSpPr>
            <a:spLocks noGrp="1"/>
          </p:cNvSpPr>
          <p:nvPr>
            <p:ph idx="1"/>
          </p:nvPr>
        </p:nvSpPr>
        <p:spPr/>
        <p:txBody>
          <a:bodyPr/>
          <a:lstStyle/>
          <a:p>
            <a:r>
              <a:rPr lang="en-GB" dirty="0"/>
              <a:t>w</a:t>
            </a:r>
            <a:r>
              <a:rPr lang="en-GB" dirty="0" smtClean="0"/>
              <a:t>e have now found all of the information we need to succeed in answering a question on regulation</a:t>
            </a:r>
          </a:p>
          <a:p>
            <a:endParaRPr lang="en-GB" dirty="0"/>
          </a:p>
          <a:p>
            <a:r>
              <a:rPr lang="en-GB" dirty="0" smtClean="0"/>
              <a:t>we can put this together to start planning for an answer, which we will do next lesson</a:t>
            </a:r>
          </a:p>
          <a:p>
            <a:endParaRPr lang="en-GB" dirty="0"/>
          </a:p>
          <a:p>
            <a:r>
              <a:rPr lang="en-GB" dirty="0" smtClean="0"/>
              <a:t>the structure we plan will help you to answer 12 and 20 mark questions, as they need to be written like a mini essay</a:t>
            </a:r>
            <a:endParaRPr lang="en-GB" dirty="0"/>
          </a:p>
        </p:txBody>
      </p:sp>
    </p:spTree>
    <p:extLst>
      <p:ext uri="{BB962C8B-B14F-4D97-AF65-F5344CB8AC3E}">
        <p14:creationId xmlns:p14="http://schemas.microsoft.com/office/powerpoint/2010/main" val="20234308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2135"/>
          </a:xfrm>
        </p:spPr>
        <p:txBody>
          <a:bodyPr>
            <a:normAutofit fontScale="90000"/>
          </a:bodyPr>
          <a:lstStyle/>
          <a:p>
            <a:r>
              <a:rPr lang="en-GB" dirty="0" smtClean="0"/>
              <a:t>Possible structure to the 20 mark answer</a:t>
            </a:r>
            <a:endParaRPr lang="en-GB" dirty="0"/>
          </a:p>
        </p:txBody>
      </p:sp>
      <p:sp>
        <p:nvSpPr>
          <p:cNvPr id="3" name="Content Placeholder 2"/>
          <p:cNvSpPr>
            <a:spLocks noGrp="1"/>
          </p:cNvSpPr>
          <p:nvPr>
            <p:ph idx="1"/>
          </p:nvPr>
        </p:nvSpPr>
        <p:spPr>
          <a:xfrm>
            <a:off x="617220" y="1234440"/>
            <a:ext cx="10736580" cy="5417820"/>
          </a:xfrm>
        </p:spPr>
        <p:txBody>
          <a:bodyPr>
            <a:normAutofit fontScale="77500" lnSpcReduction="20000"/>
          </a:bodyPr>
          <a:lstStyle/>
          <a:p>
            <a:r>
              <a:rPr lang="en-GB" b="1" dirty="0" smtClean="0"/>
              <a:t>Introduction</a:t>
            </a:r>
            <a:r>
              <a:rPr lang="en-GB" dirty="0" smtClean="0"/>
              <a:t> – break down the examination question: What is regulation? Which regulator are you focusing on and why?</a:t>
            </a:r>
          </a:p>
          <a:p>
            <a:endParaRPr lang="en-GB" dirty="0"/>
          </a:p>
          <a:p>
            <a:r>
              <a:rPr lang="en-GB" b="1" dirty="0" smtClean="0"/>
              <a:t>Paragraph 2</a:t>
            </a:r>
            <a:r>
              <a:rPr lang="en-GB" dirty="0" smtClean="0"/>
              <a:t> – Problem number 1: not everyone is happy with the BBFC rating of a film – </a:t>
            </a:r>
            <a:r>
              <a:rPr lang="en-GB" i="1" dirty="0" smtClean="0"/>
              <a:t>The Dark Knight: </a:t>
            </a:r>
            <a:r>
              <a:rPr lang="en-GB" dirty="0" smtClean="0"/>
              <a:t>rating it received and why,  ‘disappearing pencil’ scene and complaints from parents. Link to passive audience theory. What was the response from the BBFC?</a:t>
            </a:r>
          </a:p>
          <a:p>
            <a:endParaRPr lang="en-GB" dirty="0"/>
          </a:p>
          <a:p>
            <a:r>
              <a:rPr lang="en-GB" b="1" dirty="0" smtClean="0"/>
              <a:t>Paragraph 3 </a:t>
            </a:r>
            <a:r>
              <a:rPr lang="en-GB" dirty="0" smtClean="0"/>
              <a:t>– Problem number 2: politicians complained about the knife violence – why is this an issue with young people and society? What was the response from the BBFC?</a:t>
            </a:r>
          </a:p>
          <a:p>
            <a:endParaRPr lang="en-GB" dirty="0"/>
          </a:p>
          <a:p>
            <a:r>
              <a:rPr lang="en-GB" b="1" dirty="0" smtClean="0"/>
              <a:t>Paragraph 4</a:t>
            </a:r>
            <a:r>
              <a:rPr lang="en-GB" dirty="0" smtClean="0"/>
              <a:t> – Problems with other film certificates/ratings: </a:t>
            </a:r>
            <a:r>
              <a:rPr lang="en-GB" i="1" dirty="0" smtClean="0"/>
              <a:t>The Hunger Games </a:t>
            </a:r>
            <a:r>
              <a:rPr lang="en-GB" dirty="0" smtClean="0"/>
              <a:t>and/or </a:t>
            </a:r>
            <a:r>
              <a:rPr lang="en-GB" i="1" dirty="0" smtClean="0"/>
              <a:t>This is England</a:t>
            </a:r>
            <a:endParaRPr lang="en-GB" dirty="0" smtClean="0"/>
          </a:p>
          <a:p>
            <a:endParaRPr lang="en-GB" i="1" dirty="0"/>
          </a:p>
          <a:p>
            <a:r>
              <a:rPr lang="en-GB" b="1" dirty="0" smtClean="0"/>
              <a:t>Conclusion</a:t>
            </a:r>
            <a:r>
              <a:rPr lang="en-GB" dirty="0" smtClean="0"/>
              <a:t> – quickly sum up your main points and offer your own opinion on regulation – do these problems mean that the BBFC is not fit for purpose? Do problems help the BBFC to adapt and change their rating criteria?</a:t>
            </a:r>
            <a:endParaRPr lang="en-GB" dirty="0"/>
          </a:p>
        </p:txBody>
      </p:sp>
    </p:spTree>
    <p:extLst>
      <p:ext uri="{BB962C8B-B14F-4D97-AF65-F5344CB8AC3E}">
        <p14:creationId xmlns:p14="http://schemas.microsoft.com/office/powerpoint/2010/main" val="1085184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Media Regulation: BBFC Case Study</a:t>
            </a:r>
            <a:endParaRPr lang="en-GB" dirty="0"/>
          </a:p>
        </p:txBody>
      </p:sp>
      <p:sp>
        <p:nvSpPr>
          <p:cNvPr id="3" name="Subtitle 2"/>
          <p:cNvSpPr>
            <a:spLocks noGrp="1"/>
          </p:cNvSpPr>
          <p:nvPr>
            <p:ph type="subTitle" idx="1"/>
          </p:nvPr>
        </p:nvSpPr>
        <p:spPr>
          <a:xfrm>
            <a:off x="1524000" y="3602038"/>
            <a:ext cx="9144000" cy="2387282"/>
          </a:xfrm>
        </p:spPr>
        <p:txBody>
          <a:bodyPr>
            <a:normAutofit/>
          </a:bodyPr>
          <a:lstStyle/>
          <a:p>
            <a:pPr lvl="0"/>
            <a:r>
              <a:rPr lang="en-GB" dirty="0" smtClean="0"/>
              <a:t>L.O. - </a:t>
            </a:r>
            <a:r>
              <a:rPr lang="en-US" dirty="0"/>
              <a:t>What does the examiner want to see in a Level 4 response?</a:t>
            </a:r>
          </a:p>
          <a:p>
            <a:pPr lvl="0"/>
            <a:r>
              <a:rPr lang="en-US" dirty="0"/>
              <a:t>How can we </a:t>
            </a:r>
            <a:r>
              <a:rPr lang="en-US" b="1" dirty="0"/>
              <a:t>demonstrate</a:t>
            </a:r>
            <a:r>
              <a:rPr lang="en-US" dirty="0"/>
              <a:t> an understanding of how the BBFC regulates the film industry?</a:t>
            </a:r>
          </a:p>
          <a:p>
            <a:pPr lvl="0"/>
            <a:r>
              <a:rPr lang="en-US" dirty="0"/>
              <a:t>How can we </a:t>
            </a:r>
            <a:r>
              <a:rPr lang="en-US" b="1" dirty="0" err="1"/>
              <a:t>summarise</a:t>
            </a:r>
            <a:r>
              <a:rPr lang="en-US" dirty="0"/>
              <a:t> key information from BBFC case studies?</a:t>
            </a:r>
          </a:p>
          <a:p>
            <a:endParaRPr lang="en-GB" dirty="0"/>
          </a:p>
        </p:txBody>
      </p:sp>
    </p:spTree>
    <p:extLst>
      <p:ext uri="{BB962C8B-B14F-4D97-AF65-F5344CB8AC3E}">
        <p14:creationId xmlns:p14="http://schemas.microsoft.com/office/powerpoint/2010/main" val="20427902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826" y="206100"/>
            <a:ext cx="10515600" cy="589032"/>
          </a:xfrm>
        </p:spPr>
        <p:txBody>
          <a:bodyPr>
            <a:normAutofit fontScale="90000"/>
          </a:bodyPr>
          <a:lstStyle/>
          <a:p>
            <a:r>
              <a:rPr lang="en-GB" dirty="0" smtClean="0"/>
              <a:t>Starter: Recap media’s regulatory bodies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56205587"/>
              </p:ext>
            </p:extLst>
          </p:nvPr>
        </p:nvGraphicFramePr>
        <p:xfrm>
          <a:off x="477078" y="795132"/>
          <a:ext cx="11251096" cy="5208108"/>
        </p:xfrm>
        <a:graphic>
          <a:graphicData uri="http://schemas.openxmlformats.org/drawingml/2006/table">
            <a:tbl>
              <a:tblPr firstRow="1" bandRow="1">
                <a:tableStyleId>{5C22544A-7EE6-4342-B048-85BDC9FD1C3A}</a:tableStyleId>
              </a:tblPr>
              <a:tblGrid>
                <a:gridCol w="1550505"/>
                <a:gridCol w="4532243"/>
                <a:gridCol w="5168348"/>
              </a:tblGrid>
              <a:tr h="540813">
                <a:tc>
                  <a:txBody>
                    <a:bodyPr/>
                    <a:lstStyle/>
                    <a:p>
                      <a:r>
                        <a:rPr lang="en-GB" sz="2400" dirty="0" smtClean="0"/>
                        <a:t>Acronym</a:t>
                      </a:r>
                      <a:endParaRPr lang="en-GB" sz="2400" dirty="0"/>
                    </a:p>
                  </a:txBody>
                  <a:tcPr/>
                </a:tc>
                <a:tc>
                  <a:txBody>
                    <a:bodyPr/>
                    <a:lstStyle/>
                    <a:p>
                      <a:r>
                        <a:rPr lang="en-GB" sz="2400" dirty="0" smtClean="0"/>
                        <a:t>What it stands for</a:t>
                      </a:r>
                      <a:endParaRPr lang="en-GB" sz="2400" dirty="0"/>
                    </a:p>
                  </a:txBody>
                  <a:tcPr/>
                </a:tc>
                <a:tc>
                  <a:txBody>
                    <a:bodyPr/>
                    <a:lstStyle/>
                    <a:p>
                      <a:r>
                        <a:rPr lang="en-GB" sz="2400" dirty="0" smtClean="0"/>
                        <a:t>What they do</a:t>
                      </a:r>
                      <a:endParaRPr lang="en-GB" sz="2400" dirty="0"/>
                    </a:p>
                  </a:txBody>
                  <a:tcPr/>
                </a:tc>
              </a:tr>
              <a:tr h="933459">
                <a:tc>
                  <a:txBody>
                    <a:bodyPr/>
                    <a:lstStyle/>
                    <a:p>
                      <a:r>
                        <a:rPr lang="en-GB" sz="2400" dirty="0" smtClean="0"/>
                        <a:t>BBFC</a:t>
                      </a:r>
                      <a:endParaRPr lang="en-GB" sz="2400" dirty="0"/>
                    </a:p>
                  </a:txBody>
                  <a:tcPr/>
                </a:tc>
                <a:tc>
                  <a:txBody>
                    <a:bodyPr/>
                    <a:lstStyle/>
                    <a:p>
                      <a:r>
                        <a:rPr lang="en-GB" sz="2400" dirty="0" smtClean="0"/>
                        <a:t>British Board of Film Classification </a:t>
                      </a:r>
                      <a:endParaRPr lang="en-GB" sz="2400" dirty="0"/>
                    </a:p>
                  </a:txBody>
                  <a:tcPr/>
                </a:tc>
                <a:tc>
                  <a:txBody>
                    <a:bodyPr/>
                    <a:lstStyle/>
                    <a:p>
                      <a:r>
                        <a:rPr lang="en-GB" sz="2400" dirty="0" smtClean="0"/>
                        <a:t>classify films that are distributed in the UK</a:t>
                      </a:r>
                      <a:endParaRPr lang="en-GB" sz="2400" dirty="0"/>
                    </a:p>
                  </a:txBody>
                  <a:tcPr/>
                </a:tc>
              </a:tr>
              <a:tr h="933459">
                <a:tc>
                  <a:txBody>
                    <a:bodyPr/>
                    <a:lstStyle/>
                    <a:p>
                      <a:r>
                        <a:rPr lang="en-GB" sz="2400" dirty="0" smtClean="0"/>
                        <a:t>IPSO</a:t>
                      </a:r>
                      <a:endParaRPr lang="en-GB" sz="2400" dirty="0"/>
                    </a:p>
                  </a:txBody>
                  <a:tcPr/>
                </a:tc>
                <a:tc>
                  <a:txBody>
                    <a:bodyPr/>
                    <a:lstStyle/>
                    <a:p>
                      <a:endParaRPr lang="en-GB" sz="2400" dirty="0"/>
                    </a:p>
                  </a:txBody>
                  <a:tcPr/>
                </a:tc>
                <a:tc>
                  <a:txBody>
                    <a:bodyPr/>
                    <a:lstStyle/>
                    <a:p>
                      <a:endParaRPr lang="en-GB" sz="2400" dirty="0"/>
                    </a:p>
                  </a:txBody>
                  <a:tcPr/>
                </a:tc>
              </a:tr>
              <a:tr h="933459">
                <a:tc>
                  <a:txBody>
                    <a:bodyPr/>
                    <a:lstStyle/>
                    <a:p>
                      <a:r>
                        <a:rPr lang="en-GB" sz="2400" dirty="0" smtClean="0"/>
                        <a:t>ASA</a:t>
                      </a:r>
                      <a:endParaRPr lang="en-GB" sz="2400" dirty="0"/>
                    </a:p>
                  </a:txBody>
                  <a:tcPr/>
                </a:tc>
                <a:tc>
                  <a:txBody>
                    <a:bodyPr/>
                    <a:lstStyle/>
                    <a:p>
                      <a:endParaRPr lang="en-GB" sz="2400" dirty="0"/>
                    </a:p>
                  </a:txBody>
                  <a:tcPr/>
                </a:tc>
                <a:tc>
                  <a:txBody>
                    <a:bodyPr/>
                    <a:lstStyle/>
                    <a:p>
                      <a:endParaRPr lang="en-GB" sz="2400" dirty="0"/>
                    </a:p>
                  </a:txBody>
                  <a:tcPr/>
                </a:tc>
              </a:tr>
              <a:tr h="933459">
                <a:tc>
                  <a:txBody>
                    <a:bodyPr/>
                    <a:lstStyle/>
                    <a:p>
                      <a:r>
                        <a:rPr lang="en-GB" sz="2400" dirty="0" smtClean="0"/>
                        <a:t>Ofcom</a:t>
                      </a:r>
                      <a:endParaRPr lang="en-GB" sz="2400" dirty="0"/>
                    </a:p>
                  </a:txBody>
                  <a:tcPr/>
                </a:tc>
                <a:tc>
                  <a:txBody>
                    <a:bodyPr/>
                    <a:lstStyle/>
                    <a:p>
                      <a:endParaRPr lang="en-GB" sz="2400" dirty="0"/>
                    </a:p>
                  </a:txBody>
                  <a:tcPr/>
                </a:tc>
                <a:tc>
                  <a:txBody>
                    <a:bodyPr/>
                    <a:lstStyle/>
                    <a:p>
                      <a:endParaRPr lang="en-GB" sz="2400" dirty="0"/>
                    </a:p>
                  </a:txBody>
                  <a:tcPr/>
                </a:tc>
              </a:tr>
              <a:tr h="933459">
                <a:tc>
                  <a:txBody>
                    <a:bodyPr/>
                    <a:lstStyle/>
                    <a:p>
                      <a:r>
                        <a:rPr lang="en-GB" sz="2400" dirty="0" smtClean="0"/>
                        <a:t>PEGI</a:t>
                      </a:r>
                      <a:endParaRPr lang="en-GB" sz="2400" dirty="0"/>
                    </a:p>
                  </a:txBody>
                  <a:tcPr/>
                </a:tc>
                <a:tc>
                  <a:txBody>
                    <a:bodyPr/>
                    <a:lstStyle/>
                    <a:p>
                      <a:endParaRPr lang="en-GB" sz="2400" dirty="0"/>
                    </a:p>
                  </a:txBody>
                  <a:tcPr/>
                </a:tc>
                <a:tc>
                  <a:txBody>
                    <a:bodyPr/>
                    <a:lstStyle/>
                    <a:p>
                      <a:endParaRPr lang="en-GB" sz="2400" dirty="0"/>
                    </a:p>
                  </a:txBody>
                  <a:tcPr/>
                </a:tc>
              </a:tr>
            </a:tbl>
          </a:graphicData>
        </a:graphic>
      </p:graphicFrame>
      <p:sp>
        <p:nvSpPr>
          <p:cNvPr id="7" name="TextBox 6"/>
          <p:cNvSpPr txBox="1"/>
          <p:nvPr/>
        </p:nvSpPr>
        <p:spPr>
          <a:xfrm>
            <a:off x="278295" y="6069052"/>
            <a:ext cx="11648661" cy="523220"/>
          </a:xfrm>
          <a:prstGeom prst="rect">
            <a:avLst/>
          </a:prstGeom>
          <a:noFill/>
        </p:spPr>
        <p:txBody>
          <a:bodyPr wrap="square" rtlCol="0">
            <a:spAutoFit/>
          </a:bodyPr>
          <a:lstStyle/>
          <a:p>
            <a:pPr algn="ctr"/>
            <a:r>
              <a:rPr lang="en-GB" sz="2800" b="1" dirty="0" smtClean="0"/>
              <a:t>Did you give everyone a copy of your information booklet?</a:t>
            </a:r>
            <a:endParaRPr lang="en-GB" sz="2800" b="1" dirty="0"/>
          </a:p>
        </p:txBody>
      </p:sp>
    </p:spTree>
    <p:extLst>
      <p:ext uri="{BB962C8B-B14F-4D97-AF65-F5344CB8AC3E}">
        <p14:creationId xmlns:p14="http://schemas.microsoft.com/office/powerpoint/2010/main" val="1868032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826" y="206100"/>
            <a:ext cx="10515600" cy="589032"/>
          </a:xfrm>
        </p:spPr>
        <p:txBody>
          <a:bodyPr>
            <a:normAutofit fontScale="90000"/>
          </a:bodyPr>
          <a:lstStyle/>
          <a:p>
            <a:r>
              <a:rPr lang="en-GB" dirty="0" smtClean="0"/>
              <a:t>Starter: Recap media’s regulatory bodies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5796480"/>
              </p:ext>
            </p:extLst>
          </p:nvPr>
        </p:nvGraphicFramePr>
        <p:xfrm>
          <a:off x="477078" y="795132"/>
          <a:ext cx="11251096" cy="5208108"/>
        </p:xfrm>
        <a:graphic>
          <a:graphicData uri="http://schemas.openxmlformats.org/drawingml/2006/table">
            <a:tbl>
              <a:tblPr firstRow="1" bandRow="1">
                <a:tableStyleId>{5C22544A-7EE6-4342-B048-85BDC9FD1C3A}</a:tableStyleId>
              </a:tblPr>
              <a:tblGrid>
                <a:gridCol w="1550505"/>
                <a:gridCol w="4532243"/>
                <a:gridCol w="5168348"/>
              </a:tblGrid>
              <a:tr h="540813">
                <a:tc>
                  <a:txBody>
                    <a:bodyPr/>
                    <a:lstStyle/>
                    <a:p>
                      <a:r>
                        <a:rPr lang="en-GB" sz="2400" dirty="0" smtClean="0"/>
                        <a:t>Acronym</a:t>
                      </a:r>
                      <a:endParaRPr lang="en-GB" sz="2400" dirty="0"/>
                    </a:p>
                  </a:txBody>
                  <a:tcPr/>
                </a:tc>
                <a:tc>
                  <a:txBody>
                    <a:bodyPr/>
                    <a:lstStyle/>
                    <a:p>
                      <a:r>
                        <a:rPr lang="en-GB" sz="2400" dirty="0" smtClean="0"/>
                        <a:t>What it stands for</a:t>
                      </a:r>
                      <a:endParaRPr lang="en-GB" sz="2400" dirty="0"/>
                    </a:p>
                  </a:txBody>
                  <a:tcPr/>
                </a:tc>
                <a:tc>
                  <a:txBody>
                    <a:bodyPr/>
                    <a:lstStyle/>
                    <a:p>
                      <a:r>
                        <a:rPr lang="en-GB" sz="2400" dirty="0" smtClean="0"/>
                        <a:t>What they do</a:t>
                      </a:r>
                      <a:endParaRPr lang="en-GB" sz="2400" dirty="0"/>
                    </a:p>
                  </a:txBody>
                  <a:tcPr/>
                </a:tc>
              </a:tr>
              <a:tr h="933459">
                <a:tc>
                  <a:txBody>
                    <a:bodyPr/>
                    <a:lstStyle/>
                    <a:p>
                      <a:r>
                        <a:rPr lang="en-GB" sz="2400" dirty="0" smtClean="0"/>
                        <a:t>BBFC</a:t>
                      </a:r>
                      <a:endParaRPr lang="en-GB" sz="2400" dirty="0"/>
                    </a:p>
                  </a:txBody>
                  <a:tcPr/>
                </a:tc>
                <a:tc>
                  <a:txBody>
                    <a:bodyPr/>
                    <a:lstStyle/>
                    <a:p>
                      <a:r>
                        <a:rPr lang="en-GB" sz="2400" dirty="0" smtClean="0"/>
                        <a:t>British Board of Film Classification </a:t>
                      </a:r>
                      <a:endParaRPr lang="en-GB" sz="2400" dirty="0"/>
                    </a:p>
                  </a:txBody>
                  <a:tcPr/>
                </a:tc>
                <a:tc>
                  <a:txBody>
                    <a:bodyPr/>
                    <a:lstStyle/>
                    <a:p>
                      <a:r>
                        <a:rPr lang="en-GB" sz="2400" dirty="0" smtClean="0"/>
                        <a:t>classify films that are distributed in the UK</a:t>
                      </a:r>
                      <a:endParaRPr lang="en-GB" sz="2400" dirty="0"/>
                    </a:p>
                  </a:txBody>
                  <a:tcPr/>
                </a:tc>
              </a:tr>
              <a:tr h="933459">
                <a:tc>
                  <a:txBody>
                    <a:bodyPr/>
                    <a:lstStyle/>
                    <a:p>
                      <a:r>
                        <a:rPr lang="en-GB" sz="2400" dirty="0" smtClean="0"/>
                        <a:t>IPSO</a:t>
                      </a:r>
                      <a:endParaRPr lang="en-GB" sz="2400" dirty="0"/>
                    </a:p>
                  </a:txBody>
                  <a:tcPr/>
                </a:tc>
                <a:tc>
                  <a:txBody>
                    <a:bodyPr/>
                    <a:lstStyle/>
                    <a:p>
                      <a:r>
                        <a:rPr lang="en-GB" sz="2400" dirty="0" smtClean="0"/>
                        <a:t>Independent Press Standards Organisation </a:t>
                      </a:r>
                      <a:endParaRPr lang="en-GB" sz="2400" dirty="0"/>
                    </a:p>
                  </a:txBody>
                  <a:tcPr/>
                </a:tc>
                <a:tc>
                  <a:txBody>
                    <a:bodyPr/>
                    <a:lstStyle/>
                    <a:p>
                      <a:r>
                        <a:rPr lang="en-GB" sz="2400" dirty="0" smtClean="0"/>
                        <a:t>regulate the content of all press and magazine copy </a:t>
                      </a:r>
                      <a:endParaRPr lang="en-GB" sz="2400" dirty="0"/>
                    </a:p>
                  </a:txBody>
                  <a:tcPr/>
                </a:tc>
              </a:tr>
              <a:tr h="933459">
                <a:tc>
                  <a:txBody>
                    <a:bodyPr/>
                    <a:lstStyle/>
                    <a:p>
                      <a:r>
                        <a:rPr lang="en-GB" sz="2400" dirty="0" smtClean="0"/>
                        <a:t>ASA</a:t>
                      </a:r>
                      <a:endParaRPr lang="en-GB" sz="2400" dirty="0"/>
                    </a:p>
                  </a:txBody>
                  <a:tcPr/>
                </a:tc>
                <a:tc>
                  <a:txBody>
                    <a:bodyPr/>
                    <a:lstStyle/>
                    <a:p>
                      <a:endParaRPr lang="en-GB" sz="2400" dirty="0"/>
                    </a:p>
                  </a:txBody>
                  <a:tcPr/>
                </a:tc>
                <a:tc>
                  <a:txBody>
                    <a:bodyPr/>
                    <a:lstStyle/>
                    <a:p>
                      <a:endParaRPr lang="en-GB" sz="2400" dirty="0"/>
                    </a:p>
                  </a:txBody>
                  <a:tcPr/>
                </a:tc>
              </a:tr>
              <a:tr h="933459">
                <a:tc>
                  <a:txBody>
                    <a:bodyPr/>
                    <a:lstStyle/>
                    <a:p>
                      <a:r>
                        <a:rPr lang="en-GB" sz="2400" dirty="0" smtClean="0"/>
                        <a:t>Ofcom</a:t>
                      </a:r>
                      <a:endParaRPr lang="en-GB" sz="2400" dirty="0"/>
                    </a:p>
                  </a:txBody>
                  <a:tcPr/>
                </a:tc>
                <a:tc>
                  <a:txBody>
                    <a:bodyPr/>
                    <a:lstStyle/>
                    <a:p>
                      <a:endParaRPr lang="en-GB" sz="2400" dirty="0"/>
                    </a:p>
                  </a:txBody>
                  <a:tcPr/>
                </a:tc>
                <a:tc>
                  <a:txBody>
                    <a:bodyPr/>
                    <a:lstStyle/>
                    <a:p>
                      <a:endParaRPr lang="en-GB" sz="2400" dirty="0"/>
                    </a:p>
                  </a:txBody>
                  <a:tcPr/>
                </a:tc>
              </a:tr>
              <a:tr h="933459">
                <a:tc>
                  <a:txBody>
                    <a:bodyPr/>
                    <a:lstStyle/>
                    <a:p>
                      <a:r>
                        <a:rPr lang="en-GB" sz="2400" dirty="0" smtClean="0"/>
                        <a:t>PEGI</a:t>
                      </a:r>
                      <a:endParaRPr lang="en-GB" sz="2400" dirty="0"/>
                    </a:p>
                  </a:txBody>
                  <a:tcPr/>
                </a:tc>
                <a:tc>
                  <a:txBody>
                    <a:bodyPr/>
                    <a:lstStyle/>
                    <a:p>
                      <a:endParaRPr lang="en-GB" sz="2400" dirty="0"/>
                    </a:p>
                  </a:txBody>
                  <a:tcPr/>
                </a:tc>
                <a:tc>
                  <a:txBody>
                    <a:bodyPr/>
                    <a:lstStyle/>
                    <a:p>
                      <a:endParaRPr lang="en-GB" sz="2400" dirty="0"/>
                    </a:p>
                  </a:txBody>
                  <a:tcPr/>
                </a:tc>
              </a:tr>
            </a:tbl>
          </a:graphicData>
        </a:graphic>
      </p:graphicFrame>
      <p:sp>
        <p:nvSpPr>
          <p:cNvPr id="7" name="TextBox 6"/>
          <p:cNvSpPr txBox="1"/>
          <p:nvPr/>
        </p:nvSpPr>
        <p:spPr>
          <a:xfrm>
            <a:off x="278295" y="6069052"/>
            <a:ext cx="11648661" cy="523220"/>
          </a:xfrm>
          <a:prstGeom prst="rect">
            <a:avLst/>
          </a:prstGeom>
          <a:noFill/>
        </p:spPr>
        <p:txBody>
          <a:bodyPr wrap="square" rtlCol="0">
            <a:spAutoFit/>
          </a:bodyPr>
          <a:lstStyle/>
          <a:p>
            <a:pPr algn="ctr"/>
            <a:r>
              <a:rPr lang="en-GB" sz="2800" b="1" dirty="0" smtClean="0"/>
              <a:t>Did you give everyone a copy of your information booklet?</a:t>
            </a:r>
            <a:endParaRPr lang="en-GB" sz="2800" b="1" dirty="0"/>
          </a:p>
        </p:txBody>
      </p:sp>
    </p:spTree>
    <p:extLst>
      <p:ext uri="{BB962C8B-B14F-4D97-AF65-F5344CB8AC3E}">
        <p14:creationId xmlns:p14="http://schemas.microsoft.com/office/powerpoint/2010/main" val="2106454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826" y="206100"/>
            <a:ext cx="10515600" cy="589032"/>
          </a:xfrm>
        </p:spPr>
        <p:txBody>
          <a:bodyPr>
            <a:normAutofit fontScale="90000"/>
          </a:bodyPr>
          <a:lstStyle/>
          <a:p>
            <a:r>
              <a:rPr lang="en-GB" dirty="0" smtClean="0"/>
              <a:t>Starter: Recap media’s regulatory bodies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25875411"/>
              </p:ext>
            </p:extLst>
          </p:nvPr>
        </p:nvGraphicFramePr>
        <p:xfrm>
          <a:off x="477078" y="795132"/>
          <a:ext cx="11251096" cy="5208108"/>
        </p:xfrm>
        <a:graphic>
          <a:graphicData uri="http://schemas.openxmlformats.org/drawingml/2006/table">
            <a:tbl>
              <a:tblPr firstRow="1" bandRow="1">
                <a:tableStyleId>{5C22544A-7EE6-4342-B048-85BDC9FD1C3A}</a:tableStyleId>
              </a:tblPr>
              <a:tblGrid>
                <a:gridCol w="1550505"/>
                <a:gridCol w="4532243"/>
                <a:gridCol w="5168348"/>
              </a:tblGrid>
              <a:tr h="540813">
                <a:tc>
                  <a:txBody>
                    <a:bodyPr/>
                    <a:lstStyle/>
                    <a:p>
                      <a:r>
                        <a:rPr lang="en-GB" sz="2400" dirty="0" smtClean="0"/>
                        <a:t>Acronym</a:t>
                      </a:r>
                      <a:endParaRPr lang="en-GB" sz="2400" dirty="0"/>
                    </a:p>
                  </a:txBody>
                  <a:tcPr/>
                </a:tc>
                <a:tc>
                  <a:txBody>
                    <a:bodyPr/>
                    <a:lstStyle/>
                    <a:p>
                      <a:r>
                        <a:rPr lang="en-GB" sz="2400" dirty="0" smtClean="0"/>
                        <a:t>What it stands for</a:t>
                      </a:r>
                      <a:endParaRPr lang="en-GB" sz="2400" dirty="0"/>
                    </a:p>
                  </a:txBody>
                  <a:tcPr/>
                </a:tc>
                <a:tc>
                  <a:txBody>
                    <a:bodyPr/>
                    <a:lstStyle/>
                    <a:p>
                      <a:r>
                        <a:rPr lang="en-GB" sz="2400" dirty="0" smtClean="0"/>
                        <a:t>What they do</a:t>
                      </a:r>
                      <a:endParaRPr lang="en-GB" sz="2400" dirty="0"/>
                    </a:p>
                  </a:txBody>
                  <a:tcPr/>
                </a:tc>
              </a:tr>
              <a:tr h="933459">
                <a:tc>
                  <a:txBody>
                    <a:bodyPr/>
                    <a:lstStyle/>
                    <a:p>
                      <a:r>
                        <a:rPr lang="en-GB" sz="2400" dirty="0" smtClean="0"/>
                        <a:t>BBFC</a:t>
                      </a:r>
                      <a:endParaRPr lang="en-GB" sz="2400" dirty="0"/>
                    </a:p>
                  </a:txBody>
                  <a:tcPr/>
                </a:tc>
                <a:tc>
                  <a:txBody>
                    <a:bodyPr/>
                    <a:lstStyle/>
                    <a:p>
                      <a:r>
                        <a:rPr lang="en-GB" sz="2400" dirty="0" smtClean="0"/>
                        <a:t>British Board of Film Classification </a:t>
                      </a:r>
                      <a:endParaRPr lang="en-GB" sz="2400" dirty="0"/>
                    </a:p>
                  </a:txBody>
                  <a:tcPr/>
                </a:tc>
                <a:tc>
                  <a:txBody>
                    <a:bodyPr/>
                    <a:lstStyle/>
                    <a:p>
                      <a:r>
                        <a:rPr lang="en-GB" sz="2400" dirty="0" smtClean="0"/>
                        <a:t>classify films that are distributed in the UK</a:t>
                      </a:r>
                      <a:endParaRPr lang="en-GB" sz="2400" dirty="0"/>
                    </a:p>
                  </a:txBody>
                  <a:tcPr/>
                </a:tc>
              </a:tr>
              <a:tr h="933459">
                <a:tc>
                  <a:txBody>
                    <a:bodyPr/>
                    <a:lstStyle/>
                    <a:p>
                      <a:r>
                        <a:rPr lang="en-GB" sz="2400" dirty="0" smtClean="0"/>
                        <a:t>IPSO</a:t>
                      </a:r>
                      <a:endParaRPr lang="en-GB" sz="2400" dirty="0"/>
                    </a:p>
                  </a:txBody>
                  <a:tcPr/>
                </a:tc>
                <a:tc>
                  <a:txBody>
                    <a:bodyPr/>
                    <a:lstStyle/>
                    <a:p>
                      <a:r>
                        <a:rPr lang="en-GB" sz="2400" dirty="0" smtClean="0"/>
                        <a:t>Independent Press Standards Organisation </a:t>
                      </a:r>
                      <a:endParaRPr lang="en-GB" sz="2400" dirty="0"/>
                    </a:p>
                  </a:txBody>
                  <a:tcPr/>
                </a:tc>
                <a:tc>
                  <a:txBody>
                    <a:bodyPr/>
                    <a:lstStyle/>
                    <a:p>
                      <a:r>
                        <a:rPr lang="en-GB" sz="2400" dirty="0" smtClean="0"/>
                        <a:t>regulate the content of all press and magazine copy </a:t>
                      </a:r>
                      <a:endParaRPr lang="en-GB" sz="2400" dirty="0"/>
                    </a:p>
                  </a:txBody>
                  <a:tcPr/>
                </a:tc>
              </a:tr>
              <a:tr h="933459">
                <a:tc>
                  <a:txBody>
                    <a:bodyPr/>
                    <a:lstStyle/>
                    <a:p>
                      <a:r>
                        <a:rPr lang="en-GB" sz="2400" dirty="0" smtClean="0"/>
                        <a:t>ASA</a:t>
                      </a:r>
                      <a:endParaRPr lang="en-GB" sz="2400" dirty="0"/>
                    </a:p>
                  </a:txBody>
                  <a:tcPr/>
                </a:tc>
                <a:tc>
                  <a:txBody>
                    <a:bodyPr/>
                    <a:lstStyle/>
                    <a:p>
                      <a:r>
                        <a:rPr lang="en-GB" sz="2400" dirty="0" smtClean="0"/>
                        <a:t>Advertising Standards Authority </a:t>
                      </a:r>
                      <a:endParaRPr lang="en-GB" sz="2400" dirty="0"/>
                    </a:p>
                  </a:txBody>
                  <a:tcPr/>
                </a:tc>
                <a:tc>
                  <a:txBody>
                    <a:bodyPr/>
                    <a:lstStyle/>
                    <a:p>
                      <a:r>
                        <a:rPr lang="en-GB" sz="2400" dirty="0" smtClean="0"/>
                        <a:t>regulate all broadcast and non-broadcast advertising output</a:t>
                      </a:r>
                      <a:endParaRPr lang="en-GB" sz="2400" dirty="0"/>
                    </a:p>
                  </a:txBody>
                  <a:tcPr/>
                </a:tc>
              </a:tr>
              <a:tr h="933459">
                <a:tc>
                  <a:txBody>
                    <a:bodyPr/>
                    <a:lstStyle/>
                    <a:p>
                      <a:r>
                        <a:rPr lang="en-GB" sz="2400" dirty="0" smtClean="0"/>
                        <a:t>Ofcom</a:t>
                      </a:r>
                      <a:endParaRPr lang="en-GB" sz="2400" dirty="0"/>
                    </a:p>
                  </a:txBody>
                  <a:tcPr/>
                </a:tc>
                <a:tc>
                  <a:txBody>
                    <a:bodyPr/>
                    <a:lstStyle/>
                    <a:p>
                      <a:endParaRPr lang="en-GB" sz="2400" dirty="0"/>
                    </a:p>
                  </a:txBody>
                  <a:tcPr/>
                </a:tc>
                <a:tc>
                  <a:txBody>
                    <a:bodyPr/>
                    <a:lstStyle/>
                    <a:p>
                      <a:endParaRPr lang="en-GB" sz="2400" dirty="0"/>
                    </a:p>
                  </a:txBody>
                  <a:tcPr/>
                </a:tc>
              </a:tr>
              <a:tr h="933459">
                <a:tc>
                  <a:txBody>
                    <a:bodyPr/>
                    <a:lstStyle/>
                    <a:p>
                      <a:r>
                        <a:rPr lang="en-GB" sz="2400" dirty="0" smtClean="0"/>
                        <a:t>PEGI</a:t>
                      </a:r>
                      <a:endParaRPr lang="en-GB" sz="2400" dirty="0"/>
                    </a:p>
                  </a:txBody>
                  <a:tcPr/>
                </a:tc>
                <a:tc>
                  <a:txBody>
                    <a:bodyPr/>
                    <a:lstStyle/>
                    <a:p>
                      <a:endParaRPr lang="en-GB" sz="2400" dirty="0"/>
                    </a:p>
                  </a:txBody>
                  <a:tcPr/>
                </a:tc>
                <a:tc>
                  <a:txBody>
                    <a:bodyPr/>
                    <a:lstStyle/>
                    <a:p>
                      <a:endParaRPr lang="en-GB" sz="2400" dirty="0"/>
                    </a:p>
                  </a:txBody>
                  <a:tcPr/>
                </a:tc>
              </a:tr>
            </a:tbl>
          </a:graphicData>
        </a:graphic>
      </p:graphicFrame>
      <p:sp>
        <p:nvSpPr>
          <p:cNvPr id="7" name="TextBox 6"/>
          <p:cNvSpPr txBox="1"/>
          <p:nvPr/>
        </p:nvSpPr>
        <p:spPr>
          <a:xfrm>
            <a:off x="278295" y="6069052"/>
            <a:ext cx="11648661" cy="523220"/>
          </a:xfrm>
          <a:prstGeom prst="rect">
            <a:avLst/>
          </a:prstGeom>
          <a:noFill/>
        </p:spPr>
        <p:txBody>
          <a:bodyPr wrap="square" rtlCol="0">
            <a:spAutoFit/>
          </a:bodyPr>
          <a:lstStyle/>
          <a:p>
            <a:pPr algn="ctr"/>
            <a:r>
              <a:rPr lang="en-GB" sz="2800" b="1" dirty="0" smtClean="0"/>
              <a:t>Did you give everyone a copy of your information booklet?</a:t>
            </a:r>
            <a:endParaRPr lang="en-GB" sz="2800" b="1" dirty="0"/>
          </a:p>
        </p:txBody>
      </p:sp>
    </p:spTree>
    <p:extLst>
      <p:ext uri="{BB962C8B-B14F-4D97-AF65-F5344CB8AC3E}">
        <p14:creationId xmlns:p14="http://schemas.microsoft.com/office/powerpoint/2010/main" val="418498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826" y="206100"/>
            <a:ext cx="10515600" cy="589032"/>
          </a:xfrm>
        </p:spPr>
        <p:txBody>
          <a:bodyPr>
            <a:normAutofit fontScale="90000"/>
          </a:bodyPr>
          <a:lstStyle/>
          <a:p>
            <a:r>
              <a:rPr lang="en-GB" dirty="0" smtClean="0"/>
              <a:t>Starter: Recap media’s regulatory bodies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15374198"/>
              </p:ext>
            </p:extLst>
          </p:nvPr>
        </p:nvGraphicFramePr>
        <p:xfrm>
          <a:off x="477078" y="795132"/>
          <a:ext cx="11251096" cy="5208108"/>
        </p:xfrm>
        <a:graphic>
          <a:graphicData uri="http://schemas.openxmlformats.org/drawingml/2006/table">
            <a:tbl>
              <a:tblPr firstRow="1" bandRow="1">
                <a:tableStyleId>{5C22544A-7EE6-4342-B048-85BDC9FD1C3A}</a:tableStyleId>
              </a:tblPr>
              <a:tblGrid>
                <a:gridCol w="1550505"/>
                <a:gridCol w="4532243"/>
                <a:gridCol w="5168348"/>
              </a:tblGrid>
              <a:tr h="540813">
                <a:tc>
                  <a:txBody>
                    <a:bodyPr/>
                    <a:lstStyle/>
                    <a:p>
                      <a:r>
                        <a:rPr lang="en-GB" sz="2400" dirty="0" smtClean="0"/>
                        <a:t>Acronym</a:t>
                      </a:r>
                      <a:endParaRPr lang="en-GB" sz="2400" dirty="0"/>
                    </a:p>
                  </a:txBody>
                  <a:tcPr/>
                </a:tc>
                <a:tc>
                  <a:txBody>
                    <a:bodyPr/>
                    <a:lstStyle/>
                    <a:p>
                      <a:r>
                        <a:rPr lang="en-GB" sz="2400" dirty="0" smtClean="0"/>
                        <a:t>What it stands for</a:t>
                      </a:r>
                      <a:endParaRPr lang="en-GB" sz="2400" dirty="0"/>
                    </a:p>
                  </a:txBody>
                  <a:tcPr/>
                </a:tc>
                <a:tc>
                  <a:txBody>
                    <a:bodyPr/>
                    <a:lstStyle/>
                    <a:p>
                      <a:r>
                        <a:rPr lang="en-GB" sz="2400" dirty="0" smtClean="0"/>
                        <a:t>What they do</a:t>
                      </a:r>
                      <a:endParaRPr lang="en-GB" sz="2400" dirty="0"/>
                    </a:p>
                  </a:txBody>
                  <a:tcPr/>
                </a:tc>
              </a:tr>
              <a:tr h="933459">
                <a:tc>
                  <a:txBody>
                    <a:bodyPr/>
                    <a:lstStyle/>
                    <a:p>
                      <a:r>
                        <a:rPr lang="en-GB" sz="2400" dirty="0" smtClean="0"/>
                        <a:t>BBFC</a:t>
                      </a:r>
                      <a:endParaRPr lang="en-GB" sz="2400" dirty="0"/>
                    </a:p>
                  </a:txBody>
                  <a:tcPr/>
                </a:tc>
                <a:tc>
                  <a:txBody>
                    <a:bodyPr/>
                    <a:lstStyle/>
                    <a:p>
                      <a:r>
                        <a:rPr lang="en-GB" sz="2400" dirty="0" smtClean="0"/>
                        <a:t>British Board of Film Classification </a:t>
                      </a:r>
                      <a:endParaRPr lang="en-GB" sz="2400" dirty="0"/>
                    </a:p>
                  </a:txBody>
                  <a:tcPr/>
                </a:tc>
                <a:tc>
                  <a:txBody>
                    <a:bodyPr/>
                    <a:lstStyle/>
                    <a:p>
                      <a:r>
                        <a:rPr lang="en-GB" sz="2400" dirty="0" smtClean="0"/>
                        <a:t>classify films that are distributed in the UK</a:t>
                      </a:r>
                      <a:endParaRPr lang="en-GB" sz="2400" dirty="0"/>
                    </a:p>
                  </a:txBody>
                  <a:tcPr/>
                </a:tc>
              </a:tr>
              <a:tr h="933459">
                <a:tc>
                  <a:txBody>
                    <a:bodyPr/>
                    <a:lstStyle/>
                    <a:p>
                      <a:r>
                        <a:rPr lang="en-GB" sz="2400" dirty="0" smtClean="0"/>
                        <a:t>IPSO</a:t>
                      </a:r>
                      <a:endParaRPr lang="en-GB" sz="2400" dirty="0"/>
                    </a:p>
                  </a:txBody>
                  <a:tcPr/>
                </a:tc>
                <a:tc>
                  <a:txBody>
                    <a:bodyPr/>
                    <a:lstStyle/>
                    <a:p>
                      <a:r>
                        <a:rPr lang="en-GB" sz="2400" dirty="0" smtClean="0"/>
                        <a:t>Independent Press Standards Organisation </a:t>
                      </a:r>
                      <a:endParaRPr lang="en-GB" sz="2400" dirty="0"/>
                    </a:p>
                  </a:txBody>
                  <a:tcPr/>
                </a:tc>
                <a:tc>
                  <a:txBody>
                    <a:bodyPr/>
                    <a:lstStyle/>
                    <a:p>
                      <a:r>
                        <a:rPr lang="en-GB" sz="2400" dirty="0" smtClean="0"/>
                        <a:t>regulate the content of all press and magazine copy </a:t>
                      </a:r>
                      <a:endParaRPr lang="en-GB" sz="2400" dirty="0"/>
                    </a:p>
                  </a:txBody>
                  <a:tcPr/>
                </a:tc>
              </a:tr>
              <a:tr h="933459">
                <a:tc>
                  <a:txBody>
                    <a:bodyPr/>
                    <a:lstStyle/>
                    <a:p>
                      <a:r>
                        <a:rPr lang="en-GB" sz="2400" dirty="0" smtClean="0"/>
                        <a:t>ASA</a:t>
                      </a:r>
                      <a:endParaRPr lang="en-GB" sz="2400" dirty="0"/>
                    </a:p>
                  </a:txBody>
                  <a:tcPr/>
                </a:tc>
                <a:tc>
                  <a:txBody>
                    <a:bodyPr/>
                    <a:lstStyle/>
                    <a:p>
                      <a:r>
                        <a:rPr lang="en-GB" sz="2400" dirty="0" smtClean="0"/>
                        <a:t>Advertising Standards Authority </a:t>
                      </a:r>
                      <a:endParaRPr lang="en-GB" sz="2400" dirty="0"/>
                    </a:p>
                  </a:txBody>
                  <a:tcPr/>
                </a:tc>
                <a:tc>
                  <a:txBody>
                    <a:bodyPr/>
                    <a:lstStyle/>
                    <a:p>
                      <a:r>
                        <a:rPr lang="en-GB" sz="2400" dirty="0" smtClean="0"/>
                        <a:t>regulate all broadcast and non-broadcast advertising output</a:t>
                      </a:r>
                      <a:endParaRPr lang="en-GB" sz="2400" dirty="0"/>
                    </a:p>
                  </a:txBody>
                  <a:tcPr/>
                </a:tc>
              </a:tr>
              <a:tr h="933459">
                <a:tc>
                  <a:txBody>
                    <a:bodyPr/>
                    <a:lstStyle/>
                    <a:p>
                      <a:r>
                        <a:rPr lang="en-GB" sz="2400" dirty="0" smtClean="0"/>
                        <a:t>Ofcom</a:t>
                      </a:r>
                      <a:endParaRPr lang="en-GB" sz="2400" dirty="0"/>
                    </a:p>
                  </a:txBody>
                  <a:tcPr/>
                </a:tc>
                <a:tc>
                  <a:txBody>
                    <a:bodyPr/>
                    <a:lstStyle/>
                    <a:p>
                      <a:r>
                        <a:rPr lang="en-GB" sz="2400" dirty="0" smtClean="0"/>
                        <a:t>Office of Communications </a:t>
                      </a:r>
                      <a:endParaRPr lang="en-GB" sz="2400" dirty="0"/>
                    </a:p>
                  </a:txBody>
                  <a:tcPr/>
                </a:tc>
                <a:tc>
                  <a:txBody>
                    <a:bodyPr/>
                    <a:lstStyle/>
                    <a:p>
                      <a:r>
                        <a:rPr lang="en-GB" sz="2400" dirty="0" smtClean="0"/>
                        <a:t>regulate all broadcast content across the UK television channels</a:t>
                      </a:r>
                      <a:endParaRPr lang="en-GB" sz="2400" dirty="0"/>
                    </a:p>
                  </a:txBody>
                  <a:tcPr/>
                </a:tc>
              </a:tr>
              <a:tr h="933459">
                <a:tc>
                  <a:txBody>
                    <a:bodyPr/>
                    <a:lstStyle/>
                    <a:p>
                      <a:r>
                        <a:rPr lang="en-GB" sz="2400" dirty="0" smtClean="0"/>
                        <a:t>PEGI</a:t>
                      </a:r>
                      <a:endParaRPr lang="en-GB" sz="2400" dirty="0"/>
                    </a:p>
                  </a:txBody>
                  <a:tcPr/>
                </a:tc>
                <a:tc>
                  <a:txBody>
                    <a:bodyPr/>
                    <a:lstStyle/>
                    <a:p>
                      <a:endParaRPr lang="en-GB" sz="2400" dirty="0"/>
                    </a:p>
                  </a:txBody>
                  <a:tcPr/>
                </a:tc>
                <a:tc>
                  <a:txBody>
                    <a:bodyPr/>
                    <a:lstStyle/>
                    <a:p>
                      <a:endParaRPr lang="en-GB" sz="2400" dirty="0"/>
                    </a:p>
                  </a:txBody>
                  <a:tcPr/>
                </a:tc>
              </a:tr>
            </a:tbl>
          </a:graphicData>
        </a:graphic>
      </p:graphicFrame>
      <p:sp>
        <p:nvSpPr>
          <p:cNvPr id="7" name="TextBox 6"/>
          <p:cNvSpPr txBox="1"/>
          <p:nvPr/>
        </p:nvSpPr>
        <p:spPr>
          <a:xfrm>
            <a:off x="278295" y="6069052"/>
            <a:ext cx="11648661" cy="523220"/>
          </a:xfrm>
          <a:prstGeom prst="rect">
            <a:avLst/>
          </a:prstGeom>
          <a:noFill/>
        </p:spPr>
        <p:txBody>
          <a:bodyPr wrap="square" rtlCol="0">
            <a:spAutoFit/>
          </a:bodyPr>
          <a:lstStyle/>
          <a:p>
            <a:pPr algn="ctr"/>
            <a:r>
              <a:rPr lang="en-GB" sz="2800" b="1" dirty="0" smtClean="0"/>
              <a:t>Did you give everyone a copy of your information booklet?</a:t>
            </a:r>
            <a:endParaRPr lang="en-GB" sz="2800" b="1" dirty="0"/>
          </a:p>
        </p:txBody>
      </p:sp>
    </p:spTree>
    <p:extLst>
      <p:ext uri="{BB962C8B-B14F-4D97-AF65-F5344CB8AC3E}">
        <p14:creationId xmlns:p14="http://schemas.microsoft.com/office/powerpoint/2010/main" val="1625965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826" y="206100"/>
            <a:ext cx="10515600" cy="589032"/>
          </a:xfrm>
        </p:spPr>
        <p:txBody>
          <a:bodyPr>
            <a:normAutofit fontScale="90000"/>
          </a:bodyPr>
          <a:lstStyle/>
          <a:p>
            <a:r>
              <a:rPr lang="en-GB" dirty="0" smtClean="0"/>
              <a:t>Starter: Recap media’s regulatory bodies</a:t>
            </a:r>
            <a:endParaRPr lang="en-GB" dirty="0"/>
          </a:p>
        </p:txBody>
      </p:sp>
      <p:graphicFrame>
        <p:nvGraphicFramePr>
          <p:cNvPr id="5" name="Content Placeholder 4"/>
          <p:cNvGraphicFramePr>
            <a:graphicFrameLocks noGrp="1"/>
          </p:cNvGraphicFramePr>
          <p:nvPr>
            <p:ph idx="1"/>
          </p:nvPr>
        </p:nvGraphicFramePr>
        <p:xfrm>
          <a:off x="477078" y="795132"/>
          <a:ext cx="11251096" cy="5208108"/>
        </p:xfrm>
        <a:graphic>
          <a:graphicData uri="http://schemas.openxmlformats.org/drawingml/2006/table">
            <a:tbl>
              <a:tblPr firstRow="1" bandRow="1">
                <a:tableStyleId>{5C22544A-7EE6-4342-B048-85BDC9FD1C3A}</a:tableStyleId>
              </a:tblPr>
              <a:tblGrid>
                <a:gridCol w="1550505"/>
                <a:gridCol w="4532243"/>
                <a:gridCol w="5168348"/>
              </a:tblGrid>
              <a:tr h="540813">
                <a:tc>
                  <a:txBody>
                    <a:bodyPr/>
                    <a:lstStyle/>
                    <a:p>
                      <a:r>
                        <a:rPr lang="en-GB" sz="2400" dirty="0" smtClean="0"/>
                        <a:t>Acronym</a:t>
                      </a:r>
                      <a:endParaRPr lang="en-GB" sz="2400" dirty="0"/>
                    </a:p>
                  </a:txBody>
                  <a:tcPr/>
                </a:tc>
                <a:tc>
                  <a:txBody>
                    <a:bodyPr/>
                    <a:lstStyle/>
                    <a:p>
                      <a:r>
                        <a:rPr lang="en-GB" sz="2400" dirty="0" smtClean="0"/>
                        <a:t>What it stands for</a:t>
                      </a:r>
                      <a:endParaRPr lang="en-GB" sz="2400" dirty="0"/>
                    </a:p>
                  </a:txBody>
                  <a:tcPr/>
                </a:tc>
                <a:tc>
                  <a:txBody>
                    <a:bodyPr/>
                    <a:lstStyle/>
                    <a:p>
                      <a:r>
                        <a:rPr lang="en-GB" sz="2400" dirty="0" smtClean="0"/>
                        <a:t>What they do</a:t>
                      </a:r>
                      <a:endParaRPr lang="en-GB" sz="2400" dirty="0"/>
                    </a:p>
                  </a:txBody>
                  <a:tcPr/>
                </a:tc>
              </a:tr>
              <a:tr h="933459">
                <a:tc>
                  <a:txBody>
                    <a:bodyPr/>
                    <a:lstStyle/>
                    <a:p>
                      <a:r>
                        <a:rPr lang="en-GB" sz="2400" dirty="0" smtClean="0"/>
                        <a:t>BBFC</a:t>
                      </a:r>
                      <a:endParaRPr lang="en-GB" sz="2400" dirty="0"/>
                    </a:p>
                  </a:txBody>
                  <a:tcPr/>
                </a:tc>
                <a:tc>
                  <a:txBody>
                    <a:bodyPr/>
                    <a:lstStyle/>
                    <a:p>
                      <a:r>
                        <a:rPr lang="en-GB" sz="2400" dirty="0" smtClean="0"/>
                        <a:t>British Board of Film Classification </a:t>
                      </a:r>
                      <a:endParaRPr lang="en-GB" sz="2400" dirty="0"/>
                    </a:p>
                  </a:txBody>
                  <a:tcPr/>
                </a:tc>
                <a:tc>
                  <a:txBody>
                    <a:bodyPr/>
                    <a:lstStyle/>
                    <a:p>
                      <a:r>
                        <a:rPr lang="en-GB" sz="2400" dirty="0" smtClean="0"/>
                        <a:t>classify films that are distributed in the UK</a:t>
                      </a:r>
                      <a:endParaRPr lang="en-GB" sz="2400" dirty="0"/>
                    </a:p>
                  </a:txBody>
                  <a:tcPr/>
                </a:tc>
              </a:tr>
              <a:tr h="933459">
                <a:tc>
                  <a:txBody>
                    <a:bodyPr/>
                    <a:lstStyle/>
                    <a:p>
                      <a:r>
                        <a:rPr lang="en-GB" sz="2400" dirty="0" smtClean="0"/>
                        <a:t>IPSO</a:t>
                      </a:r>
                      <a:endParaRPr lang="en-GB" sz="2400" dirty="0"/>
                    </a:p>
                  </a:txBody>
                  <a:tcPr/>
                </a:tc>
                <a:tc>
                  <a:txBody>
                    <a:bodyPr/>
                    <a:lstStyle/>
                    <a:p>
                      <a:r>
                        <a:rPr lang="en-GB" sz="2400" dirty="0" smtClean="0"/>
                        <a:t>Independent Press Standards Organisation </a:t>
                      </a:r>
                      <a:endParaRPr lang="en-GB" sz="2400" dirty="0"/>
                    </a:p>
                  </a:txBody>
                  <a:tcPr/>
                </a:tc>
                <a:tc>
                  <a:txBody>
                    <a:bodyPr/>
                    <a:lstStyle/>
                    <a:p>
                      <a:r>
                        <a:rPr lang="en-GB" sz="2400" dirty="0" smtClean="0"/>
                        <a:t>regulate the content of all press and magazine copy </a:t>
                      </a:r>
                      <a:endParaRPr lang="en-GB" sz="2400" dirty="0"/>
                    </a:p>
                  </a:txBody>
                  <a:tcPr/>
                </a:tc>
              </a:tr>
              <a:tr h="933459">
                <a:tc>
                  <a:txBody>
                    <a:bodyPr/>
                    <a:lstStyle/>
                    <a:p>
                      <a:r>
                        <a:rPr lang="en-GB" sz="2400" dirty="0" smtClean="0"/>
                        <a:t>ASA</a:t>
                      </a:r>
                      <a:endParaRPr lang="en-GB" sz="2400" dirty="0"/>
                    </a:p>
                  </a:txBody>
                  <a:tcPr/>
                </a:tc>
                <a:tc>
                  <a:txBody>
                    <a:bodyPr/>
                    <a:lstStyle/>
                    <a:p>
                      <a:r>
                        <a:rPr lang="en-GB" sz="2400" dirty="0" smtClean="0"/>
                        <a:t>Advertising Standards Authority </a:t>
                      </a:r>
                      <a:endParaRPr lang="en-GB" sz="2400" dirty="0"/>
                    </a:p>
                  </a:txBody>
                  <a:tcPr/>
                </a:tc>
                <a:tc>
                  <a:txBody>
                    <a:bodyPr/>
                    <a:lstStyle/>
                    <a:p>
                      <a:r>
                        <a:rPr lang="en-GB" sz="2400" dirty="0" smtClean="0"/>
                        <a:t>regulate all broadcast and non-broadcast advertising output</a:t>
                      </a:r>
                      <a:endParaRPr lang="en-GB" sz="2400" dirty="0"/>
                    </a:p>
                  </a:txBody>
                  <a:tcPr/>
                </a:tc>
              </a:tr>
              <a:tr h="933459">
                <a:tc>
                  <a:txBody>
                    <a:bodyPr/>
                    <a:lstStyle/>
                    <a:p>
                      <a:r>
                        <a:rPr lang="en-GB" sz="2400" dirty="0" smtClean="0"/>
                        <a:t>Ofcom</a:t>
                      </a:r>
                      <a:endParaRPr lang="en-GB" sz="2400" dirty="0"/>
                    </a:p>
                  </a:txBody>
                  <a:tcPr/>
                </a:tc>
                <a:tc>
                  <a:txBody>
                    <a:bodyPr/>
                    <a:lstStyle/>
                    <a:p>
                      <a:r>
                        <a:rPr lang="en-GB" sz="2400" dirty="0" smtClean="0"/>
                        <a:t>Office of Communications </a:t>
                      </a:r>
                      <a:endParaRPr lang="en-GB" sz="2400" dirty="0"/>
                    </a:p>
                  </a:txBody>
                  <a:tcPr/>
                </a:tc>
                <a:tc>
                  <a:txBody>
                    <a:bodyPr/>
                    <a:lstStyle/>
                    <a:p>
                      <a:r>
                        <a:rPr lang="en-GB" sz="2400" dirty="0" smtClean="0"/>
                        <a:t>regulate all broadcast content across the UK television channels</a:t>
                      </a:r>
                      <a:endParaRPr lang="en-GB" sz="2400" dirty="0"/>
                    </a:p>
                  </a:txBody>
                  <a:tcPr/>
                </a:tc>
              </a:tr>
              <a:tr h="933459">
                <a:tc>
                  <a:txBody>
                    <a:bodyPr/>
                    <a:lstStyle/>
                    <a:p>
                      <a:r>
                        <a:rPr lang="en-GB" sz="2400" dirty="0" smtClean="0"/>
                        <a:t>PEGI</a:t>
                      </a:r>
                      <a:endParaRPr lang="en-GB" sz="2400" dirty="0"/>
                    </a:p>
                  </a:txBody>
                  <a:tcPr/>
                </a:tc>
                <a:tc>
                  <a:txBody>
                    <a:bodyPr/>
                    <a:lstStyle/>
                    <a:p>
                      <a:r>
                        <a:rPr lang="en-GB" sz="2400" dirty="0" smtClean="0"/>
                        <a:t>Pan European</a:t>
                      </a:r>
                      <a:r>
                        <a:rPr lang="en-GB" sz="2400" baseline="0" dirty="0" smtClean="0"/>
                        <a:t> Game Information</a:t>
                      </a:r>
                      <a:endParaRPr lang="en-GB" sz="2400" dirty="0"/>
                    </a:p>
                  </a:txBody>
                  <a:tcPr/>
                </a:tc>
                <a:tc>
                  <a:txBody>
                    <a:bodyPr/>
                    <a:lstStyle/>
                    <a:p>
                      <a:r>
                        <a:rPr lang="en-GB" sz="2400" dirty="0" smtClean="0"/>
                        <a:t>classify all video game content in the UK</a:t>
                      </a:r>
                      <a:endParaRPr lang="en-GB" sz="2400" dirty="0"/>
                    </a:p>
                  </a:txBody>
                  <a:tcPr/>
                </a:tc>
              </a:tr>
            </a:tbl>
          </a:graphicData>
        </a:graphic>
      </p:graphicFrame>
      <p:sp>
        <p:nvSpPr>
          <p:cNvPr id="7" name="TextBox 6"/>
          <p:cNvSpPr txBox="1"/>
          <p:nvPr/>
        </p:nvSpPr>
        <p:spPr>
          <a:xfrm>
            <a:off x="278295" y="6069052"/>
            <a:ext cx="11648661" cy="523220"/>
          </a:xfrm>
          <a:prstGeom prst="rect">
            <a:avLst/>
          </a:prstGeom>
          <a:noFill/>
        </p:spPr>
        <p:txBody>
          <a:bodyPr wrap="square" rtlCol="0">
            <a:spAutoFit/>
          </a:bodyPr>
          <a:lstStyle/>
          <a:p>
            <a:pPr algn="ctr"/>
            <a:r>
              <a:rPr lang="en-GB" sz="2800" b="1" dirty="0" smtClean="0"/>
              <a:t>Did you give everyone a copy of your information booklet?</a:t>
            </a:r>
            <a:endParaRPr lang="en-GB" sz="2800" b="1" dirty="0"/>
          </a:p>
        </p:txBody>
      </p:sp>
    </p:spTree>
    <p:extLst>
      <p:ext uri="{BB962C8B-B14F-4D97-AF65-F5344CB8AC3E}">
        <p14:creationId xmlns:p14="http://schemas.microsoft.com/office/powerpoint/2010/main" val="1019877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Look at Q9 on your mock examination paper</a:t>
            </a:r>
            <a:endParaRPr lang="en-GB" dirty="0"/>
          </a:p>
        </p:txBody>
      </p:sp>
      <p:sp>
        <p:nvSpPr>
          <p:cNvPr id="3" name="Content Placeholder 2"/>
          <p:cNvSpPr>
            <a:spLocks noGrp="1"/>
          </p:cNvSpPr>
          <p:nvPr>
            <p:ph idx="1"/>
          </p:nvPr>
        </p:nvSpPr>
        <p:spPr/>
        <p:txBody>
          <a:bodyPr/>
          <a:lstStyle/>
          <a:p>
            <a:pPr marL="0" indent="0">
              <a:buNone/>
            </a:pPr>
            <a:r>
              <a:rPr lang="en-US" b="1" dirty="0"/>
              <a:t>Discuss the potential problems with regulatory practice in a media sector you have studied. Use examples to support your answer. </a:t>
            </a:r>
            <a:r>
              <a:rPr lang="en-US" b="1" dirty="0" smtClean="0"/>
              <a:t>[20]</a:t>
            </a:r>
          </a:p>
          <a:p>
            <a:pPr marL="0" indent="0">
              <a:buNone/>
            </a:pPr>
            <a:endParaRPr lang="en-US" dirty="0"/>
          </a:p>
          <a:p>
            <a:pPr marL="0" indent="0">
              <a:buNone/>
            </a:pPr>
            <a:r>
              <a:rPr lang="en-US" dirty="0" smtClean="0"/>
              <a:t>What are the key words/phrases in this question? What does the question require us to do?</a:t>
            </a:r>
          </a:p>
          <a:p>
            <a:pPr marL="0" indent="0">
              <a:buNone/>
            </a:pPr>
            <a:endParaRPr lang="en-US" dirty="0"/>
          </a:p>
          <a:p>
            <a:pPr marL="0" indent="0">
              <a:buNone/>
            </a:pPr>
            <a:r>
              <a:rPr lang="en-US" dirty="0" smtClean="0"/>
              <a:t>What did you need to do to improve?</a:t>
            </a:r>
          </a:p>
          <a:p>
            <a:pPr marL="0" indent="0">
              <a:buNone/>
            </a:pPr>
            <a:endParaRPr lang="en-GB" dirty="0"/>
          </a:p>
        </p:txBody>
      </p:sp>
    </p:spTree>
    <p:extLst>
      <p:ext uri="{BB962C8B-B14F-4D97-AF65-F5344CB8AC3E}">
        <p14:creationId xmlns:p14="http://schemas.microsoft.com/office/powerpoint/2010/main" val="14009212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1560</Words>
  <Application>Microsoft Macintosh PowerPoint</Application>
  <PresentationFormat>Widescreen</PresentationFormat>
  <Paragraphs>211</Paragraphs>
  <Slides>21</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Calibri Light</vt:lpstr>
      <vt:lpstr>Arial</vt:lpstr>
      <vt:lpstr>Office Theme</vt:lpstr>
      <vt:lpstr>Media Regulation: BBFC Case Study</vt:lpstr>
      <vt:lpstr>Starter: Recap media’s regulatory bodies</vt:lpstr>
      <vt:lpstr>Media Regulation: BBFC Case Study</vt:lpstr>
      <vt:lpstr>Starter: Recap media’s regulatory bodies</vt:lpstr>
      <vt:lpstr>Starter: Recap media’s regulatory bodies</vt:lpstr>
      <vt:lpstr>Starter: Recap media’s regulatory bodies</vt:lpstr>
      <vt:lpstr>Starter: Recap media’s regulatory bodies</vt:lpstr>
      <vt:lpstr>Starter: Recap media’s regulatory bodies</vt:lpstr>
      <vt:lpstr>Look at Q9 on your mock examination paper</vt:lpstr>
      <vt:lpstr>Ways to improve answers to this question…</vt:lpstr>
      <vt:lpstr>Let’s look at an exemplar (and the mark scheme)</vt:lpstr>
      <vt:lpstr>The mark scheme: Where would you put this response and why?</vt:lpstr>
      <vt:lpstr>Let’s look at an exemplar (and the mark scheme)</vt:lpstr>
      <vt:lpstr>Examiner’s commentary</vt:lpstr>
      <vt:lpstr>So what theories could we include for the regulation question?</vt:lpstr>
      <vt:lpstr>Let’s build on our BBFC case study</vt:lpstr>
      <vt:lpstr>Your task (approximately 15 minutes):</vt:lpstr>
      <vt:lpstr>Feedback: </vt:lpstr>
      <vt:lpstr>Discuss the potential problems with regulatory practice in a media sector you have studied. Use examples to support your answer. [20]</vt:lpstr>
      <vt:lpstr>What have we done?</vt:lpstr>
      <vt:lpstr>Possible structure to the 20 mark answer</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Regulation: BBFC Case Study</dc:title>
  <dc:creator>Microsoft Office User</dc:creator>
  <cp:lastModifiedBy>Microsoft Office User</cp:lastModifiedBy>
  <cp:revision>16</cp:revision>
  <dcterms:created xsi:type="dcterms:W3CDTF">2017-12-11T18:26:11Z</dcterms:created>
  <dcterms:modified xsi:type="dcterms:W3CDTF">2017-12-12T14:00:04Z</dcterms:modified>
</cp:coreProperties>
</file>