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6" r:id="rId7"/>
    <p:sldId id="265" r:id="rId8"/>
    <p:sldId id="263" r:id="rId9"/>
    <p:sldId id="264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FAFF"/>
    <a:srgbClr val="00FF00"/>
    <a:srgbClr val="C28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/>
    <p:restoredTop sz="94638"/>
  </p:normalViewPr>
  <p:slideViewPr>
    <p:cSldViewPr snapToGrid="0" snapToObjects="1">
      <p:cViewPr varScale="1">
        <p:scale>
          <a:sx n="69" d="100"/>
          <a:sy n="69" d="100"/>
        </p:scale>
        <p:origin x="216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CE00-2660-1E49-939B-5214EDAAB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41B90-40CA-BC41-B927-72BE7BEF3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3B118-395C-504D-828D-1116EE1E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73CDE-81CC-744E-BF64-486264D3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D2075-D5AB-764B-89A0-342FB2CD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DCE0-FF70-E942-AEBB-0E258BB6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B1AF5-0796-9649-99E6-0779F62C1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3392E-57B1-D240-A92D-EEDAA420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3FF1-DBAB-4A4A-ADAA-BEB93B55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D544B-730B-6E45-9C3D-DEC67321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6DFB4-C93E-5341-A841-3B4008417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DCF5D-2C5B-3F43-9FDB-3BD1320B6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68C53-AA6A-9340-B72D-270FD145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5DF70-D947-EE48-8ABA-C1CCDF0E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C11E-D983-A343-8FDD-0FB34BEC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5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48A7-DC65-A14F-87C9-E52EEF02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5B36-31E1-6346-B915-7BC1647EA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A04F5-3F1F-A34F-8068-F8A683B3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E4EAB-4749-DA4C-83B6-0CD9416B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D1E6-5F2A-C944-99CC-DC92C76C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0308-4F48-F041-9ED4-1DCA63A7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FCE03-A5C0-7F47-9480-4D057D6E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D6B9E-7D59-E443-8992-6BF0B8BD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5930-F358-1345-B5EB-8BE4EE1F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0E7-17AE-C244-94B7-4A05ACF3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A4F4-C6D7-2E4E-8710-D97D7DD5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2987E-E35A-B147-B68E-A8ABFC4AB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DFFAE-E1DB-A54B-A9A6-FFDCA47C6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C079C-2C82-984B-9E52-E31DCA6F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0AFEF-EEF9-264E-9A43-0FDA2A11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4D37-2C0F-9540-8A2C-B3133D60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BDD4-51D7-7F49-B396-AB20E797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D245D-19B5-5D47-A934-B19235C58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3A7EA-797C-1E49-BFEC-826BF110F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88A3D-6361-0942-A63C-C03C7963D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1433-51AF-3E41-8A12-E5282D689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036F0-EBD4-714A-ABBF-D4AFD1DA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3B374-DDB6-7048-B3E4-B5B13A2B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5C812-E765-744D-B3AA-7B3523F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892C-6BA0-9148-B1AF-4C40DAE7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12AD2-0A45-1A46-B067-C860A3E1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F06D5-6C3D-6E4B-A503-BF2D8C20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4D4E6-6744-1349-BC34-757A4764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574DF-91BE-5540-AD1F-935BBF6F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D6206-5E59-6549-9E2B-B07B2A97F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FCEF6-F29B-5A44-B815-FBAE7586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FC9C-8000-224B-8A88-151C579B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B6292-7216-6A41-B521-66B1E665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DBA2A-71AB-3D46-8070-2FA68491C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82F9F-4D99-4E40-BD1D-C210185D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B4DE7-ACB3-EC41-A36C-5EB08833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33515-5DD6-D440-A1DC-46EC2F6C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FBD4-2B1C-5349-86E0-2E8B9867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67E21-11B3-5C47-BA54-7E017EBAA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07F92-BEA6-3B4B-86D9-BEF9D514E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2BB9D-7B89-E34C-9713-3D27A02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3075E-A2B5-244C-B92A-BB6B8F14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5FC56-50CA-DD41-BF16-52180733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C21D2-E1F7-8940-A8A4-2F3D3BB0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3F9AF-17A5-734B-8347-6459BB3C7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1398-A8B1-D846-8EBB-89D3A80E8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7297-CC8D-8A4B-B9A7-44C0165F9CC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733D5-1C96-304A-9B51-E24DE6A1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5251-7E14-E34D-B483-E055FD13D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1C54-D7AD-BE4E-920B-314E6486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87AF-AD31-E843-B444-92C62696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1034"/>
            <a:ext cx="9144000" cy="78906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Character Creation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95E22-A9F2-7042-B244-623AC7E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585" y="3602038"/>
            <a:ext cx="10482147" cy="1655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4000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sz="4000" b="1" dirty="0">
              <a:latin typeface="Chalkboard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A6E7B-303D-8F4E-B1E0-0CFD73381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90" y="708567"/>
            <a:ext cx="2864934" cy="2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596D-4D50-3542-8458-35CCB5177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07" y="830551"/>
            <a:ext cx="10515600" cy="25830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>
                <a:latin typeface="Chalkboard" panose="03050602040202020205" pitchFamily="66" charset="77"/>
              </a:rPr>
              <a:t>Use the worksheet to create concept art designs to develop your character ideas.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CA1D2-FB00-D443-B1E0-483AF62792B1}"/>
              </a:ext>
            </a:extLst>
          </p:cNvPr>
          <p:cNvSpPr txBox="1"/>
          <p:nvPr/>
        </p:nvSpPr>
        <p:spPr>
          <a:xfrm>
            <a:off x="2552326" y="3559119"/>
            <a:ext cx="741317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halkboard" panose="03050602040202020205" pitchFamily="66" charset="77"/>
              </a:rPr>
              <a:t>Exam Board note: learners don’t have to be good artists and drawing skills are not assessed in the unit. It is the concepts and detail that are important.</a:t>
            </a:r>
            <a:endParaRPr lang="en-US" sz="2800" b="1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E2F1-2E53-9F47-91D7-7B2D276EC63B}"/>
              </a:ext>
            </a:extLst>
          </p:cNvPr>
          <p:cNvSpPr txBox="1"/>
          <p:nvPr/>
        </p:nvSpPr>
        <p:spPr>
          <a:xfrm>
            <a:off x="1391307" y="5545463"/>
            <a:ext cx="9735208" cy="1200329"/>
          </a:xfrm>
          <a:prstGeom prst="rect">
            <a:avLst/>
          </a:prstGeom>
          <a:solidFill>
            <a:srgbClr val="C28B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Stretch and Challenge: </a:t>
            </a:r>
            <a:r>
              <a:rPr lang="en-GB" sz="2400" dirty="0">
                <a:latin typeface="Chalkboard" panose="03050602040202020205" pitchFamily="66" charset="77"/>
              </a:rPr>
              <a:t>create a mood board for your character – capture their hobbies, personality, clothing, emotions. This can be digital or hand drawn.</a:t>
            </a:r>
            <a:endParaRPr lang="en-US" sz="24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CBDC3-63F7-D741-B381-522744DE53A9}"/>
              </a:ext>
            </a:extLst>
          </p:cNvPr>
          <p:cNvSpPr txBox="1"/>
          <p:nvPr/>
        </p:nvSpPr>
        <p:spPr>
          <a:xfrm rot="19647582">
            <a:off x="-223392" y="1782222"/>
            <a:ext cx="2096429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This can be digital or hand-written/drawn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B7355-323E-7B4E-9AB7-B56E0648BB85}"/>
              </a:ext>
            </a:extLst>
          </p:cNvPr>
          <p:cNvSpPr txBox="1"/>
          <p:nvPr/>
        </p:nvSpPr>
        <p:spPr>
          <a:xfrm>
            <a:off x="0" y="35608"/>
            <a:ext cx="121702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b="1" dirty="0">
              <a:latin typeface="Chalkboard" panose="03050602040202020205" pitchFamily="66" charset="77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A72-8AF8-D544-861A-895822CD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halkboard" panose="03050602040202020205" pitchFamily="66" charset="77"/>
              </a:rPr>
              <a:t>Plenary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B7E9-EEE8-5B41-BC00-5037C3DE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109"/>
            <a:ext cx="10515600" cy="2802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>
              <a:latin typeface="Chalkboard" panose="03050602040202020205" pitchFamily="66" charset="77"/>
            </a:endParaRPr>
          </a:p>
          <a:p>
            <a:pPr marL="0" indent="0" algn="ctr">
              <a:buNone/>
            </a:pPr>
            <a:endParaRPr lang="en-GB" sz="4000" b="1" dirty="0">
              <a:latin typeface="Chalkboard" panose="03050602040202020205" pitchFamily="66" charset="77"/>
            </a:endParaRPr>
          </a:p>
          <a:p>
            <a:pPr marL="0" indent="0" algn="ctr">
              <a:buNone/>
            </a:pPr>
            <a:r>
              <a:rPr lang="en-GB" sz="4000" b="1" dirty="0">
                <a:latin typeface="Chalkboard" panose="03050602040202020205" pitchFamily="66" charset="77"/>
              </a:rPr>
              <a:t>List </a:t>
            </a:r>
            <a:r>
              <a:rPr lang="en-US" sz="4000" b="1" dirty="0">
                <a:latin typeface="Chalkboard" panose="03050602040202020205" pitchFamily="66" charset="77"/>
              </a:rPr>
              <a:t>3 things which are needed to make a good digital game character.</a:t>
            </a:r>
          </a:p>
          <a:p>
            <a:pPr marL="0" indent="0" algn="ctr">
              <a:buNone/>
            </a:pPr>
            <a:endParaRPr lang="en-GB" sz="4000" b="1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8199F-4FA8-6145-919B-023D0FA6AC77}"/>
              </a:ext>
            </a:extLst>
          </p:cNvPr>
          <p:cNvSpPr txBox="1"/>
          <p:nvPr/>
        </p:nvSpPr>
        <p:spPr>
          <a:xfrm>
            <a:off x="7850459" y="253613"/>
            <a:ext cx="40386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Make sure your worksheets have your name on them. Hand them back to Miss Samuels, before you leave.</a:t>
            </a:r>
            <a:endParaRPr lang="en-US" sz="2400" b="1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D0657-9E38-1F4E-A4AC-C77B38A71411}"/>
              </a:ext>
            </a:extLst>
          </p:cNvPr>
          <p:cNvSpPr txBox="1"/>
          <p:nvPr/>
        </p:nvSpPr>
        <p:spPr>
          <a:xfrm>
            <a:off x="21709" y="6211669"/>
            <a:ext cx="121702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b="1" dirty="0">
              <a:latin typeface="Chalkboard" panose="03050602040202020205" pitchFamily="66" charset="77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8CF77-92CF-194F-9E6F-B626749F7BA0}"/>
              </a:ext>
            </a:extLst>
          </p:cNvPr>
          <p:cNvSpPr txBox="1"/>
          <p:nvPr/>
        </p:nvSpPr>
        <p:spPr>
          <a:xfrm>
            <a:off x="673100" y="4055208"/>
            <a:ext cx="11215959" cy="1231106"/>
          </a:xfrm>
          <a:prstGeom prst="rect">
            <a:avLst/>
          </a:prstGeom>
          <a:solidFill>
            <a:srgbClr val="68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halkboard" panose="03050602040202020205" pitchFamily="66" charset="77"/>
              </a:rPr>
              <a:t>S</a:t>
            </a:r>
            <a:r>
              <a:rPr lang="en-US" sz="2800" b="1" dirty="0" err="1">
                <a:latin typeface="Chalkboard" panose="03050602040202020205" pitchFamily="66" charset="77"/>
              </a:rPr>
              <a:t>tretch</a:t>
            </a:r>
            <a:r>
              <a:rPr lang="en-US" sz="2800" b="1" dirty="0">
                <a:latin typeface="Chalkboard" panose="03050602040202020205" pitchFamily="66" charset="77"/>
              </a:rPr>
              <a:t> and Challenge: ”I’ve ensured my character will suit my target audience by____________”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4815-A0DB-D94C-9567-AAB53755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halkboard" panose="03050602040202020205" pitchFamily="66" charset="77"/>
              </a:rPr>
              <a:t>Starter: Character creation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FB81-4EC1-EE4E-BB55-42EE9B1C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3541"/>
            <a:ext cx="9628414" cy="47484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halkboard" panose="03050602040202020205" pitchFamily="66" charset="77"/>
              </a:rPr>
              <a:t>Work in your teams to create the ideal character (</a:t>
            </a:r>
            <a:r>
              <a:rPr lang="en-GB" b="1" dirty="0">
                <a:latin typeface="Chalkboard" panose="03050602040202020205" pitchFamily="66" charset="77"/>
              </a:rPr>
              <a:t>protagonist</a:t>
            </a:r>
            <a:r>
              <a:rPr lang="en-GB" dirty="0">
                <a:latin typeface="Chalkboard" panose="03050602040202020205" pitchFamily="66" charset="77"/>
              </a:rPr>
              <a:t> or </a:t>
            </a:r>
            <a:r>
              <a:rPr lang="en-GB" b="1" dirty="0">
                <a:latin typeface="Chalkboard" panose="03050602040202020205" pitchFamily="66" charset="77"/>
              </a:rPr>
              <a:t>antagonist</a:t>
            </a:r>
            <a:r>
              <a:rPr lang="en-GB" dirty="0">
                <a:latin typeface="Chalkboard" panose="03050602040202020205" pitchFamily="66" charset="77"/>
              </a:rPr>
              <a:t>). </a:t>
            </a:r>
          </a:p>
          <a:p>
            <a:endParaRPr lang="en-GB" dirty="0">
              <a:latin typeface="Chalkboard" panose="03050602040202020205" pitchFamily="66" charset="77"/>
            </a:endParaRPr>
          </a:p>
          <a:p>
            <a:r>
              <a:rPr lang="en-GB" dirty="0">
                <a:latin typeface="Chalkboard" panose="03050602040202020205" pitchFamily="66" charset="77"/>
              </a:rPr>
              <a:t>Which body parts, colours would you use? </a:t>
            </a:r>
          </a:p>
          <a:p>
            <a:endParaRPr lang="en-GB" dirty="0">
              <a:latin typeface="Chalkboard" panose="03050602040202020205" pitchFamily="66" charset="77"/>
            </a:endParaRPr>
          </a:p>
          <a:p>
            <a:r>
              <a:rPr lang="en-GB" dirty="0">
                <a:latin typeface="Chalkboard" panose="03050602040202020205" pitchFamily="66" charset="77"/>
              </a:rPr>
              <a:t>What is suitable for your audience?</a:t>
            </a:r>
          </a:p>
          <a:p>
            <a:endParaRPr lang="en-GB" dirty="0">
              <a:latin typeface="Chalkboard" panose="03050602040202020205" pitchFamily="66" charset="77"/>
            </a:endParaRPr>
          </a:p>
          <a:p>
            <a:r>
              <a:rPr lang="en-GB" dirty="0">
                <a:latin typeface="Chalkboard" panose="03050602040202020205" pitchFamily="66" charset="77"/>
              </a:rPr>
              <a:t>Use our class brief from </a:t>
            </a:r>
            <a:r>
              <a:rPr lang="en-GB" b="1" dirty="0">
                <a:latin typeface="Chalkboard" panose="03050602040202020205" pitchFamily="66" charset="77"/>
              </a:rPr>
              <a:t>Sport UK: </a:t>
            </a:r>
            <a:r>
              <a:rPr lang="en-GB" dirty="0">
                <a:latin typeface="Chalkboard" panose="03050602040202020205" pitchFamily="66" charset="77"/>
              </a:rPr>
              <a:t>to get more </a:t>
            </a:r>
            <a:r>
              <a:rPr lang="en-GB" b="1" dirty="0">
                <a:latin typeface="Chalkboard" panose="03050602040202020205" pitchFamily="66" charset="77"/>
              </a:rPr>
              <a:t>5-6 year olds </a:t>
            </a:r>
            <a:r>
              <a:rPr lang="en-GB" dirty="0">
                <a:latin typeface="Chalkboard" panose="03050602040202020205" pitchFamily="66" charset="77"/>
              </a:rPr>
              <a:t>interested in sports and the </a:t>
            </a:r>
            <a:r>
              <a:rPr lang="en-GB" b="1" dirty="0">
                <a:latin typeface="Chalkboard" panose="03050602040202020205" pitchFamily="66" charset="77"/>
              </a:rPr>
              <a:t>Olympics</a:t>
            </a:r>
            <a:r>
              <a:rPr lang="en-GB" dirty="0">
                <a:latin typeface="Chalkboard" panose="03050602040202020205" pitchFamily="66" charset="77"/>
              </a:rPr>
              <a:t> from an early age.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6C640-3E54-1240-90BF-4DD8042B4877}"/>
              </a:ext>
            </a:extLst>
          </p:cNvPr>
          <p:cNvSpPr txBox="1"/>
          <p:nvPr/>
        </p:nvSpPr>
        <p:spPr>
          <a:xfrm>
            <a:off x="8817429" y="2677886"/>
            <a:ext cx="306977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halkboard" panose="03050602040202020205" pitchFamily="66" charset="77"/>
              </a:rPr>
              <a:t>Stretch and Challenge:</a:t>
            </a:r>
          </a:p>
          <a:p>
            <a:pPr algn="ctr"/>
            <a:r>
              <a:rPr lang="en-GB" sz="2000" b="1" dirty="0">
                <a:latin typeface="Chalkboard" panose="03050602040202020205" pitchFamily="66" charset="77"/>
              </a:rPr>
              <a:t> </a:t>
            </a:r>
            <a:r>
              <a:rPr lang="en-GB" sz="2000" dirty="0">
                <a:latin typeface="Chalkboard" panose="03050602040202020205" pitchFamily="66" charset="77"/>
              </a:rPr>
              <a:t>label and annotate why you have chosen each part. How does it relate to the brief/target audience?</a:t>
            </a:r>
            <a:endParaRPr lang="en-US" sz="20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5FFC0-B325-5E47-8634-2AE910AFC87B}"/>
              </a:ext>
            </a:extLst>
          </p:cNvPr>
          <p:cNvSpPr txBox="1"/>
          <p:nvPr/>
        </p:nvSpPr>
        <p:spPr>
          <a:xfrm>
            <a:off x="21709" y="6382893"/>
            <a:ext cx="121485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b="1" dirty="0">
              <a:latin typeface="Chalkboard" panose="03050602040202020205" pitchFamily="66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9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6B0B-4B12-CE4E-8E7A-34FCACC92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98"/>
            <a:ext cx="10515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Chalkboard" panose="03050602040202020205" pitchFamily="66" charset="77"/>
              </a:rPr>
              <a:t>What do you like?</a:t>
            </a:r>
          </a:p>
          <a:p>
            <a:pPr marL="0" indent="0">
              <a:buNone/>
            </a:pPr>
            <a:endParaRPr lang="en-GB" sz="4000" b="1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en-GB" sz="4000" b="1" dirty="0">
                <a:latin typeface="Chalkboard" panose="03050602040202020205" pitchFamily="66" charset="77"/>
              </a:rPr>
              <a:t>W</a:t>
            </a:r>
            <a:r>
              <a:rPr lang="en-US" sz="4000" b="1" dirty="0">
                <a:latin typeface="Chalkboard" panose="03050602040202020205" pitchFamily="66" charset="77"/>
              </a:rPr>
              <a:t>hat do you think could be developed more or done differently?</a:t>
            </a:r>
          </a:p>
          <a:p>
            <a:pPr marL="0" indent="0">
              <a:buNone/>
            </a:pPr>
            <a:endParaRPr lang="en-GB" sz="4000" b="1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en-GB" sz="4000" b="1" dirty="0">
                <a:latin typeface="Chalkboard" panose="03050602040202020205" pitchFamily="66" charset="77"/>
              </a:rPr>
              <a:t>W</a:t>
            </a:r>
            <a:r>
              <a:rPr lang="en-US" sz="4000" b="1" dirty="0" err="1">
                <a:latin typeface="Chalkboard" panose="03050602040202020205" pitchFamily="66" charset="77"/>
              </a:rPr>
              <a:t>hich</a:t>
            </a:r>
            <a:r>
              <a:rPr lang="en-US" sz="4000" b="1" dirty="0">
                <a:latin typeface="Chalkboard" panose="03050602040202020205" pitchFamily="66" charset="77"/>
              </a:rPr>
              <a:t> character suited the brief best?</a:t>
            </a:r>
            <a:endParaRPr lang="en-GB" sz="4000" b="1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D5DB5-A606-6642-B920-42B78251C05C}"/>
              </a:ext>
            </a:extLst>
          </p:cNvPr>
          <p:cNvSpPr txBox="1"/>
          <p:nvPr/>
        </p:nvSpPr>
        <p:spPr>
          <a:xfrm>
            <a:off x="334537" y="356839"/>
            <a:ext cx="1034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halkboard" panose="03050602040202020205" pitchFamily="66" charset="77"/>
              </a:rPr>
              <a:t>Character Creation: Peer Assessment</a:t>
            </a:r>
            <a:endParaRPr lang="en-US" sz="4000" b="1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77739-08F5-0C44-86A3-C34BF7E3203F}"/>
              </a:ext>
            </a:extLst>
          </p:cNvPr>
          <p:cNvSpPr txBox="1"/>
          <p:nvPr/>
        </p:nvSpPr>
        <p:spPr>
          <a:xfrm>
            <a:off x="21709" y="6382893"/>
            <a:ext cx="121485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b="1" dirty="0">
              <a:latin typeface="Chalkboard" panose="03050602040202020205" pitchFamily="66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8286-A156-E648-AE9F-3258E617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99" y="57188"/>
            <a:ext cx="10515600" cy="1325563"/>
          </a:xfrm>
        </p:spPr>
        <p:txBody>
          <a:bodyPr/>
          <a:lstStyle/>
          <a:p>
            <a:r>
              <a:rPr lang="en-GB" b="1" dirty="0">
                <a:latin typeface="Chalkboard" panose="03050602040202020205" pitchFamily="66" charset="77"/>
              </a:rPr>
              <a:t>Lessons up to end of term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860C-4D37-494D-A49A-7E9FBD65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05" y="1208727"/>
            <a:ext cx="10959790" cy="51741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000" b="1" dirty="0">
                <a:latin typeface="Chalkboard" panose="03050602040202020205" pitchFamily="66" charset="77"/>
              </a:rPr>
              <a:t>Create a mood board for the characters, genre, narrative and game world.</a:t>
            </a:r>
          </a:p>
          <a:p>
            <a:pPr>
              <a:lnSpc>
                <a:spcPct val="150000"/>
              </a:lnSpc>
            </a:pPr>
            <a:r>
              <a:rPr lang="en-GB" sz="3000" b="1" dirty="0">
                <a:latin typeface="Chalkboard" panose="03050602040202020205" pitchFamily="66" charset="77"/>
              </a:rPr>
              <a:t>Develop our mind maps to explain and illustrate our initial ideas.</a:t>
            </a:r>
          </a:p>
          <a:p>
            <a:pPr>
              <a:lnSpc>
                <a:spcPct val="150000"/>
              </a:lnSpc>
            </a:pPr>
            <a:r>
              <a:rPr lang="en-GB" sz="3000" b="1" dirty="0">
                <a:latin typeface="Chalkboard" panose="03050602040202020205" pitchFamily="66" charset="77"/>
              </a:rPr>
              <a:t>Strengthening our research on target audience and create a profile for them.</a:t>
            </a:r>
          </a:p>
          <a:p>
            <a:pPr>
              <a:lnSpc>
                <a:spcPct val="150000"/>
              </a:lnSpc>
            </a:pPr>
            <a:r>
              <a:rPr lang="en-GB" sz="3000" b="1" dirty="0">
                <a:latin typeface="Chalkboard" panose="03050602040202020205" pitchFamily="66" charset="77"/>
              </a:rPr>
              <a:t>Working on our individual game idea presentations (which will continue and develop after Easter).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E46A-BE3E-B240-8FBB-00534E2231A7}"/>
              </a:ext>
            </a:extLst>
          </p:cNvPr>
          <p:cNvSpPr txBox="1"/>
          <p:nvPr/>
        </p:nvSpPr>
        <p:spPr>
          <a:xfrm>
            <a:off x="21709" y="6382893"/>
            <a:ext cx="121485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b="1" dirty="0">
              <a:latin typeface="Chalkboard" panose="03050602040202020205" pitchFamily="66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AA1BD8-0626-724C-BEA7-B2C96A629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6963507"/>
          </a:xfr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886D95-6F8B-8D43-9EE8-AEA3A4E91843}"/>
              </a:ext>
            </a:extLst>
          </p:cNvPr>
          <p:cNvSpPr/>
          <p:nvPr/>
        </p:nvSpPr>
        <p:spPr>
          <a:xfrm>
            <a:off x="105508" y="2731477"/>
            <a:ext cx="3985846" cy="1324708"/>
          </a:xfrm>
          <a:prstGeom prst="roundRect">
            <a:avLst/>
          </a:prstGeom>
          <a:solidFill>
            <a:srgbClr val="00FF00">
              <a:alpha val="3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C39339-3856-554E-BE29-25A4C3C5E5B3}"/>
              </a:ext>
            </a:extLst>
          </p:cNvPr>
          <p:cNvSpPr/>
          <p:nvPr/>
        </p:nvSpPr>
        <p:spPr>
          <a:xfrm>
            <a:off x="4332514" y="3166278"/>
            <a:ext cx="3526971" cy="1779813"/>
          </a:xfrm>
          <a:prstGeom prst="roundRect">
            <a:avLst/>
          </a:prstGeom>
          <a:solidFill>
            <a:srgbClr val="00FF00">
              <a:alpha val="3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342A00-DF6F-E345-A220-228029DED99A}"/>
              </a:ext>
            </a:extLst>
          </p:cNvPr>
          <p:cNvSpPr/>
          <p:nvPr/>
        </p:nvSpPr>
        <p:spPr>
          <a:xfrm>
            <a:off x="8100645" y="2943121"/>
            <a:ext cx="3966169" cy="1779813"/>
          </a:xfrm>
          <a:prstGeom prst="roundRect">
            <a:avLst/>
          </a:prstGeom>
          <a:solidFill>
            <a:srgbClr val="00FF00">
              <a:alpha val="3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A6B95-C719-BB4E-AE7F-F5D87730D758}"/>
              </a:ext>
            </a:extLst>
          </p:cNvPr>
          <p:cNvSpPr/>
          <p:nvPr/>
        </p:nvSpPr>
        <p:spPr>
          <a:xfrm>
            <a:off x="105508" y="2073729"/>
            <a:ext cx="3985846" cy="522514"/>
          </a:xfrm>
          <a:prstGeom prst="rect">
            <a:avLst/>
          </a:prstGeom>
          <a:solidFill>
            <a:srgbClr val="68FAFF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52F49-28C2-2C4E-BC95-EF9F57AF03EA}"/>
              </a:ext>
            </a:extLst>
          </p:cNvPr>
          <p:cNvSpPr/>
          <p:nvPr/>
        </p:nvSpPr>
        <p:spPr>
          <a:xfrm>
            <a:off x="4332514" y="2290605"/>
            <a:ext cx="3642945" cy="875673"/>
          </a:xfrm>
          <a:prstGeom prst="rect">
            <a:avLst/>
          </a:prstGeom>
          <a:solidFill>
            <a:srgbClr val="68FAFF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8034C-777A-D946-9656-AF19B7FEC7C7}"/>
              </a:ext>
            </a:extLst>
          </p:cNvPr>
          <p:cNvSpPr/>
          <p:nvPr/>
        </p:nvSpPr>
        <p:spPr>
          <a:xfrm>
            <a:off x="7975459" y="2073729"/>
            <a:ext cx="3985846" cy="869392"/>
          </a:xfrm>
          <a:prstGeom prst="rect">
            <a:avLst/>
          </a:prstGeom>
          <a:solidFill>
            <a:srgbClr val="68FAFF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DE89-589B-8C46-A7A8-FB33DD61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593"/>
            <a:ext cx="12192000" cy="1983937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Chalkboard" panose="03050602040202020205" pitchFamily="66" charset="77"/>
              </a:rPr>
              <a:t>What makes these character successful in the game market?</a:t>
            </a:r>
            <a:endParaRPr lang="en-US" sz="4800" b="1" dirty="0">
              <a:latin typeface="Chalkboard" panose="03050602040202020205" pitchFamily="66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FA8471-8BF7-274A-BFA4-C0EEB5126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82" y="1286017"/>
            <a:ext cx="4109356" cy="509687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2531D-938D-F947-BDBD-0C4344DF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077"/>
            <a:ext cx="5407572" cy="4930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61945-3378-E647-88D6-137DFFE84885}"/>
              </a:ext>
            </a:extLst>
          </p:cNvPr>
          <p:cNvSpPr txBox="1"/>
          <p:nvPr/>
        </p:nvSpPr>
        <p:spPr>
          <a:xfrm>
            <a:off x="21709" y="6382893"/>
            <a:ext cx="121485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b="1" dirty="0">
              <a:latin typeface="Chalkboard" panose="03050602040202020205" pitchFamily="66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6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AA1BD8-0626-724C-BEA7-B2C96A629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6963507"/>
          </a:xfr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886D95-6F8B-8D43-9EE8-AEA3A4E91843}"/>
              </a:ext>
            </a:extLst>
          </p:cNvPr>
          <p:cNvSpPr/>
          <p:nvPr/>
        </p:nvSpPr>
        <p:spPr>
          <a:xfrm>
            <a:off x="105508" y="2731477"/>
            <a:ext cx="3985846" cy="1324708"/>
          </a:xfrm>
          <a:prstGeom prst="roundRect">
            <a:avLst/>
          </a:prstGeom>
          <a:solidFill>
            <a:srgbClr val="00FF00">
              <a:alpha val="3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C39339-3856-554E-BE29-25A4C3C5E5B3}"/>
              </a:ext>
            </a:extLst>
          </p:cNvPr>
          <p:cNvSpPr/>
          <p:nvPr/>
        </p:nvSpPr>
        <p:spPr>
          <a:xfrm>
            <a:off x="4332514" y="3166278"/>
            <a:ext cx="3526971" cy="1779813"/>
          </a:xfrm>
          <a:prstGeom prst="roundRect">
            <a:avLst/>
          </a:prstGeom>
          <a:solidFill>
            <a:srgbClr val="00FF00">
              <a:alpha val="3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342A00-DF6F-E345-A220-228029DED99A}"/>
              </a:ext>
            </a:extLst>
          </p:cNvPr>
          <p:cNvSpPr/>
          <p:nvPr/>
        </p:nvSpPr>
        <p:spPr>
          <a:xfrm>
            <a:off x="8100645" y="2943121"/>
            <a:ext cx="3966169" cy="1779813"/>
          </a:xfrm>
          <a:prstGeom prst="roundRect">
            <a:avLst/>
          </a:prstGeom>
          <a:solidFill>
            <a:srgbClr val="00FF00">
              <a:alpha val="3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A6B95-C719-BB4E-AE7F-F5D87730D758}"/>
              </a:ext>
            </a:extLst>
          </p:cNvPr>
          <p:cNvSpPr/>
          <p:nvPr/>
        </p:nvSpPr>
        <p:spPr>
          <a:xfrm>
            <a:off x="105508" y="2073729"/>
            <a:ext cx="3985846" cy="522514"/>
          </a:xfrm>
          <a:prstGeom prst="rect">
            <a:avLst/>
          </a:prstGeom>
          <a:solidFill>
            <a:srgbClr val="68FAFF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52F49-28C2-2C4E-BC95-EF9F57AF03EA}"/>
              </a:ext>
            </a:extLst>
          </p:cNvPr>
          <p:cNvSpPr/>
          <p:nvPr/>
        </p:nvSpPr>
        <p:spPr>
          <a:xfrm>
            <a:off x="4332514" y="2290605"/>
            <a:ext cx="3642945" cy="875673"/>
          </a:xfrm>
          <a:prstGeom prst="rect">
            <a:avLst/>
          </a:prstGeom>
          <a:solidFill>
            <a:srgbClr val="68FAFF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8034C-777A-D946-9656-AF19B7FEC7C7}"/>
              </a:ext>
            </a:extLst>
          </p:cNvPr>
          <p:cNvSpPr/>
          <p:nvPr/>
        </p:nvSpPr>
        <p:spPr>
          <a:xfrm>
            <a:off x="7975459" y="2073729"/>
            <a:ext cx="3985846" cy="869392"/>
          </a:xfrm>
          <a:prstGeom prst="rect">
            <a:avLst/>
          </a:prstGeom>
          <a:solidFill>
            <a:srgbClr val="68FAFF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9D895-E414-8242-BCCA-EB00EE2D8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/>
          <a:stretch/>
        </p:blipFill>
        <p:spPr>
          <a:xfrm>
            <a:off x="881744" y="906235"/>
            <a:ext cx="2205145" cy="4523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A8E10-DF49-2847-BE14-4B8F24B7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906235"/>
            <a:ext cx="2298700" cy="4523014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BB65A2CE-35DA-F740-94A4-7DCCF593F1F2}"/>
              </a:ext>
            </a:extLst>
          </p:cNvPr>
          <p:cNvSpPr/>
          <p:nvPr/>
        </p:nvSpPr>
        <p:spPr>
          <a:xfrm>
            <a:off x="3494314" y="2824843"/>
            <a:ext cx="1747157" cy="930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846F4A-61E2-C74E-AD60-9976714397AE}"/>
              </a:ext>
            </a:extLst>
          </p:cNvPr>
          <p:cNvSpPr txBox="1"/>
          <p:nvPr/>
        </p:nvSpPr>
        <p:spPr>
          <a:xfrm>
            <a:off x="8100904" y="2001245"/>
            <a:ext cx="3837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halkboard" panose="03050602040202020205" pitchFamily="66" charset="77"/>
              </a:rPr>
              <a:t>”A typical female in her 30s”</a:t>
            </a:r>
            <a:endParaRPr lang="en-US" sz="3600" b="1" dirty="0">
              <a:latin typeface="Chalkboard" panose="03050602040202020205" pitchFamily="66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5A082-C6F0-294A-BDBC-B25DD06C9597}"/>
              </a:ext>
            </a:extLst>
          </p:cNvPr>
          <p:cNvSpPr txBox="1"/>
          <p:nvPr/>
        </p:nvSpPr>
        <p:spPr>
          <a:xfrm>
            <a:off x="0" y="6003751"/>
            <a:ext cx="121702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sz="2400" b="1" dirty="0">
              <a:latin typeface="Chalkboard" panose="03050602040202020205" pitchFamily="66" charset="77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9D895-E414-8242-BCCA-EB00EE2D8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/>
          <a:stretch/>
        </p:blipFill>
        <p:spPr>
          <a:xfrm>
            <a:off x="881744" y="906235"/>
            <a:ext cx="2205145" cy="4523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435D6-C2BA-9848-9E57-6DD1DB189D3F}"/>
              </a:ext>
            </a:extLst>
          </p:cNvPr>
          <p:cNvSpPr txBox="1"/>
          <p:nvPr/>
        </p:nvSpPr>
        <p:spPr>
          <a:xfrm>
            <a:off x="3253917" y="182309"/>
            <a:ext cx="533252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halkboard" panose="03050602040202020205" pitchFamily="66" charset="77"/>
              </a:rPr>
              <a:t>Job – Teacher</a:t>
            </a:r>
          </a:p>
          <a:p>
            <a:endParaRPr lang="en-GB" sz="2800" b="1" dirty="0">
              <a:latin typeface="Chalkboard" panose="03050602040202020205" pitchFamily="66" charset="77"/>
            </a:endParaRPr>
          </a:p>
          <a:p>
            <a:r>
              <a:rPr lang="en-GB" sz="2800" b="1" dirty="0">
                <a:latin typeface="Chalkboard" panose="03050602040202020205" pitchFamily="66" charset="77"/>
              </a:rPr>
              <a:t>Aged – 31 </a:t>
            </a:r>
          </a:p>
          <a:p>
            <a:endParaRPr lang="en-GB" sz="2800" b="1" dirty="0">
              <a:latin typeface="Chalkboard" panose="03050602040202020205" pitchFamily="66" charset="77"/>
            </a:endParaRPr>
          </a:p>
          <a:p>
            <a:r>
              <a:rPr lang="en-GB" sz="2800" b="1" dirty="0">
                <a:latin typeface="Chalkboard" panose="03050602040202020205" pitchFamily="66" charset="77"/>
              </a:rPr>
              <a:t>Likes – </a:t>
            </a:r>
            <a:r>
              <a:rPr lang="en-GB" sz="2800" b="1" dirty="0" err="1">
                <a:latin typeface="Chalkboard" panose="03050602040202020205" pitchFamily="66" charset="77"/>
              </a:rPr>
              <a:t>HipHop</a:t>
            </a:r>
            <a:r>
              <a:rPr lang="en-GB" sz="2800" b="1" dirty="0">
                <a:latin typeface="Chalkboard" panose="03050602040202020205" pitchFamily="66" charset="77"/>
              </a:rPr>
              <a:t>, Grime, </a:t>
            </a:r>
            <a:r>
              <a:rPr lang="en-GB" sz="2800" b="1" dirty="0" err="1">
                <a:latin typeface="Chalkboard" panose="03050602040202020205" pitchFamily="66" charset="77"/>
              </a:rPr>
              <a:t>R’n’B</a:t>
            </a:r>
            <a:r>
              <a:rPr lang="en-GB" sz="2800" b="1" dirty="0">
                <a:latin typeface="Chalkboard" panose="03050602040202020205" pitchFamily="66" charset="77"/>
              </a:rPr>
              <a:t> music,  films, radio, jewellery, shopping, going bowling.</a:t>
            </a:r>
          </a:p>
          <a:p>
            <a:endParaRPr lang="en-GB" sz="2800" b="1" dirty="0">
              <a:latin typeface="Chalkboard" panose="03050602040202020205" pitchFamily="66" charset="77"/>
            </a:endParaRPr>
          </a:p>
          <a:p>
            <a:r>
              <a:rPr lang="en-GB" sz="2800" b="1" dirty="0">
                <a:latin typeface="Chalkboard" panose="03050602040202020205" pitchFamily="66" charset="77"/>
              </a:rPr>
              <a:t>Colours – purple, red, blue, black.</a:t>
            </a:r>
          </a:p>
          <a:p>
            <a:endParaRPr lang="en-GB" sz="2800" b="1" dirty="0">
              <a:latin typeface="Chalkboard" panose="03050602040202020205" pitchFamily="66" charset="77"/>
            </a:endParaRPr>
          </a:p>
          <a:p>
            <a:r>
              <a:rPr lang="en-GB" sz="2800" b="1" dirty="0">
                <a:latin typeface="Chalkboard" panose="03050602040202020205" pitchFamily="66" charset="77"/>
              </a:rPr>
              <a:t>Personality – happy, outgoing, friendly.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699B4-3D59-D847-88B9-D03EF3BF94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64" y="-704826"/>
            <a:ext cx="433795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DDDFE-7B1E-A848-B9CD-DBBECFC6BC34}"/>
              </a:ext>
            </a:extLst>
          </p:cNvPr>
          <p:cNvSpPr txBox="1"/>
          <p:nvPr/>
        </p:nvSpPr>
        <p:spPr>
          <a:xfrm>
            <a:off x="0" y="6003751"/>
            <a:ext cx="121702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Learning Objective: To create concept art and illustrate digital characters suitable for your target audience.</a:t>
            </a:r>
            <a:endParaRPr lang="en-US" sz="2400" b="1" dirty="0">
              <a:latin typeface="Chalkboard" panose="03050602040202020205" pitchFamily="66" charset="77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75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531</Words>
  <Application>Microsoft Macintosh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Chalkboard</vt:lpstr>
      <vt:lpstr>Office Theme</vt:lpstr>
      <vt:lpstr>Character Creation</vt:lpstr>
      <vt:lpstr>Starter: Character creation </vt:lpstr>
      <vt:lpstr>PowerPoint Presentation</vt:lpstr>
      <vt:lpstr>Lessons up to end of term</vt:lpstr>
      <vt:lpstr>PowerPoint Presentation</vt:lpstr>
      <vt:lpstr>What makes these character successful in the game market?</vt:lpstr>
      <vt:lpstr>PowerPoint Presentation</vt:lpstr>
      <vt:lpstr>PowerPoint Presentation</vt:lpstr>
      <vt:lpstr>PowerPoint Presentation</vt:lpstr>
      <vt:lpstr>PowerPoint Presentation</vt:lpstr>
      <vt:lpstr>Plenary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19</cp:revision>
  <dcterms:created xsi:type="dcterms:W3CDTF">2018-03-04T11:36:48Z</dcterms:created>
  <dcterms:modified xsi:type="dcterms:W3CDTF">2018-03-06T12:51:46Z</dcterms:modified>
</cp:coreProperties>
</file>