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2" r:id="rId4"/>
    <p:sldId id="264" r:id="rId5"/>
    <p:sldId id="263" r:id="rId6"/>
    <p:sldId id="271" r:id="rId7"/>
    <p:sldId id="272" r:id="rId8"/>
    <p:sldId id="273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2"/>
    <p:restoredTop sz="94638"/>
  </p:normalViewPr>
  <p:slideViewPr>
    <p:cSldViewPr snapToGrid="0" snapToObjects="1">
      <p:cViewPr varScale="1">
        <p:scale>
          <a:sx n="75" d="100"/>
          <a:sy n="75" d="100"/>
        </p:scale>
        <p:origin x="184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C5A71-1FA2-4EB4-B94F-6E3D1E098E41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A8C0C0-B6DA-43DC-84A9-E7F4121A5753}">
      <dgm:prSet/>
      <dgm:spPr>
        <a:solidFill>
          <a:srgbClr val="92D050"/>
        </a:solidFill>
      </dgm:spPr>
      <dgm:t>
        <a:bodyPr/>
        <a:lstStyle/>
        <a:p>
          <a:r>
            <a:rPr lang="en-GB" dirty="0"/>
            <a:t>What are the requirements?  Annotate key words – what is it wanting you to do?  </a:t>
          </a:r>
          <a:endParaRPr lang="en-US" dirty="0"/>
        </a:p>
      </dgm:t>
    </dgm:pt>
    <dgm:pt modelId="{CF743C49-590C-45ED-A090-DAC14224A5C8}" type="parTrans" cxnId="{17182851-1196-41C9-B388-6058FD411A5F}">
      <dgm:prSet/>
      <dgm:spPr/>
      <dgm:t>
        <a:bodyPr/>
        <a:lstStyle/>
        <a:p>
          <a:endParaRPr lang="en-US"/>
        </a:p>
      </dgm:t>
    </dgm:pt>
    <dgm:pt modelId="{F4C6DE98-A336-42B4-8E44-733815D07E13}" type="sibTrans" cxnId="{17182851-1196-41C9-B388-6058FD411A5F}">
      <dgm:prSet/>
      <dgm:spPr/>
      <dgm:t>
        <a:bodyPr/>
        <a:lstStyle/>
        <a:p>
          <a:endParaRPr lang="en-US"/>
        </a:p>
      </dgm:t>
    </dgm:pt>
    <dgm:pt modelId="{1670E1A1-27A2-4765-BB77-64E5DAF6D906}">
      <dgm:prSet/>
      <dgm:spPr>
        <a:solidFill>
          <a:srgbClr val="00B0F0"/>
        </a:solidFill>
      </dgm:spPr>
      <dgm:t>
        <a:bodyPr/>
        <a:lstStyle/>
        <a:p>
          <a:r>
            <a:rPr lang="en-GB" dirty="0"/>
            <a:t>What are the potential mistakes you could make (wrong genre, wrong target audience  etc?)  </a:t>
          </a:r>
          <a:endParaRPr lang="en-US" dirty="0"/>
        </a:p>
      </dgm:t>
    </dgm:pt>
    <dgm:pt modelId="{8EE275EC-0B2E-4763-B53D-98E2E51AE1A1}" type="parTrans" cxnId="{20E38FD9-AD22-4CB2-AD1A-8AF246016A83}">
      <dgm:prSet/>
      <dgm:spPr/>
      <dgm:t>
        <a:bodyPr/>
        <a:lstStyle/>
        <a:p>
          <a:endParaRPr lang="en-US"/>
        </a:p>
      </dgm:t>
    </dgm:pt>
    <dgm:pt modelId="{9D5C4267-D11A-40BD-869E-EEE57CBF1B43}" type="sibTrans" cxnId="{20E38FD9-AD22-4CB2-AD1A-8AF246016A83}">
      <dgm:prSet/>
      <dgm:spPr/>
      <dgm:t>
        <a:bodyPr/>
        <a:lstStyle/>
        <a:p>
          <a:endParaRPr lang="en-US"/>
        </a:p>
      </dgm:t>
    </dgm:pt>
    <dgm:pt modelId="{9CD8E000-D05C-4844-B14D-4A410AC4CAC4}">
      <dgm:prSet/>
      <dgm:spPr/>
      <dgm:t>
        <a:bodyPr/>
        <a:lstStyle/>
        <a:p>
          <a:r>
            <a:rPr lang="en-GB"/>
            <a:t>What skills would you need to demonstrate?  </a:t>
          </a:r>
          <a:endParaRPr lang="en-US"/>
        </a:p>
      </dgm:t>
    </dgm:pt>
    <dgm:pt modelId="{35B9D3B6-BA1E-4B88-8D26-BE69FD0D127F}" type="parTrans" cxnId="{D3F5D9F6-EDF0-45B6-9115-46215009B7B7}">
      <dgm:prSet/>
      <dgm:spPr/>
      <dgm:t>
        <a:bodyPr/>
        <a:lstStyle/>
        <a:p>
          <a:endParaRPr lang="en-US"/>
        </a:p>
      </dgm:t>
    </dgm:pt>
    <dgm:pt modelId="{812CE017-8178-4FCA-81A8-FC042FC1D751}" type="sibTrans" cxnId="{D3F5D9F6-EDF0-45B6-9115-46215009B7B7}">
      <dgm:prSet/>
      <dgm:spPr/>
      <dgm:t>
        <a:bodyPr/>
        <a:lstStyle/>
        <a:p>
          <a:endParaRPr lang="en-US"/>
        </a:p>
      </dgm:t>
    </dgm:pt>
    <dgm:pt modelId="{1F7F7F20-3D0E-4B79-BC57-D7784A0305CB}">
      <dgm:prSet/>
      <dgm:spPr>
        <a:solidFill>
          <a:srgbClr val="00B0F0"/>
        </a:solidFill>
      </dgm:spPr>
      <dgm:t>
        <a:bodyPr/>
        <a:lstStyle/>
        <a:p>
          <a:r>
            <a:rPr lang="en-GB" dirty="0"/>
            <a:t>What key terms do you need to understand?  What would you need to research?</a:t>
          </a:r>
          <a:endParaRPr lang="en-US" dirty="0"/>
        </a:p>
      </dgm:t>
    </dgm:pt>
    <dgm:pt modelId="{C8BBE42D-11C5-4F90-B60B-DFA401A6F80A}" type="parTrans" cxnId="{10BC9C0B-69AC-4AB4-A0A0-096962913101}">
      <dgm:prSet/>
      <dgm:spPr/>
      <dgm:t>
        <a:bodyPr/>
        <a:lstStyle/>
        <a:p>
          <a:endParaRPr lang="en-US"/>
        </a:p>
      </dgm:t>
    </dgm:pt>
    <dgm:pt modelId="{90A10447-8128-4AC4-A4DD-B024CDD871D7}" type="sibTrans" cxnId="{10BC9C0B-69AC-4AB4-A0A0-096962913101}">
      <dgm:prSet/>
      <dgm:spPr/>
      <dgm:t>
        <a:bodyPr/>
        <a:lstStyle/>
        <a:p>
          <a:endParaRPr lang="en-US"/>
        </a:p>
      </dgm:t>
    </dgm:pt>
    <dgm:pt modelId="{9792AAE2-D056-4449-8263-3CA4DB3E8319}" type="pres">
      <dgm:prSet presAssocID="{858C5A71-1FA2-4EB4-B94F-6E3D1E098E41}" presName="vert0" presStyleCnt="0">
        <dgm:presLayoutVars>
          <dgm:dir/>
          <dgm:animOne val="branch"/>
          <dgm:animLvl val="lvl"/>
        </dgm:presLayoutVars>
      </dgm:prSet>
      <dgm:spPr/>
    </dgm:pt>
    <dgm:pt modelId="{D5A7FD78-6AB1-42D2-8E3E-73DA7D19882F}" type="pres">
      <dgm:prSet presAssocID="{B3A8C0C0-B6DA-43DC-84A9-E7F4121A5753}" presName="thickLine" presStyleLbl="alignNode1" presStyleIdx="0" presStyleCnt="4"/>
      <dgm:spPr/>
    </dgm:pt>
    <dgm:pt modelId="{12D84515-0ABD-4593-9334-915A2FD98432}" type="pres">
      <dgm:prSet presAssocID="{B3A8C0C0-B6DA-43DC-84A9-E7F4121A5753}" presName="horz1" presStyleCnt="0"/>
      <dgm:spPr/>
    </dgm:pt>
    <dgm:pt modelId="{E8332F81-F2C1-4B5A-9AB5-AE0611EC8736}" type="pres">
      <dgm:prSet presAssocID="{B3A8C0C0-B6DA-43DC-84A9-E7F4121A5753}" presName="tx1" presStyleLbl="revTx" presStyleIdx="0" presStyleCnt="4"/>
      <dgm:spPr/>
    </dgm:pt>
    <dgm:pt modelId="{BEA9CAD7-41B1-4BDB-8599-2C4C1F6C67A6}" type="pres">
      <dgm:prSet presAssocID="{B3A8C0C0-B6DA-43DC-84A9-E7F4121A5753}" presName="vert1" presStyleCnt="0"/>
      <dgm:spPr/>
    </dgm:pt>
    <dgm:pt modelId="{48C671EC-60AC-4080-9A47-DE2BF5E21C40}" type="pres">
      <dgm:prSet presAssocID="{1670E1A1-27A2-4765-BB77-64E5DAF6D906}" presName="thickLine" presStyleLbl="alignNode1" presStyleIdx="1" presStyleCnt="4"/>
      <dgm:spPr/>
    </dgm:pt>
    <dgm:pt modelId="{EA37D274-88CA-4BAD-82BE-DFFDD171EBE1}" type="pres">
      <dgm:prSet presAssocID="{1670E1A1-27A2-4765-BB77-64E5DAF6D906}" presName="horz1" presStyleCnt="0"/>
      <dgm:spPr/>
    </dgm:pt>
    <dgm:pt modelId="{BF29AB8F-5BCF-4DEA-8C88-8A398415479B}" type="pres">
      <dgm:prSet presAssocID="{1670E1A1-27A2-4765-BB77-64E5DAF6D906}" presName="tx1" presStyleLbl="revTx" presStyleIdx="1" presStyleCnt="4"/>
      <dgm:spPr/>
    </dgm:pt>
    <dgm:pt modelId="{2F0740FF-2CC9-48A2-9F1B-3EA901D7867E}" type="pres">
      <dgm:prSet presAssocID="{1670E1A1-27A2-4765-BB77-64E5DAF6D906}" presName="vert1" presStyleCnt="0"/>
      <dgm:spPr/>
    </dgm:pt>
    <dgm:pt modelId="{87EEDFA2-3CFE-45BD-B483-29AEAFE0B4AC}" type="pres">
      <dgm:prSet presAssocID="{9CD8E000-D05C-4844-B14D-4A410AC4CAC4}" presName="thickLine" presStyleLbl="alignNode1" presStyleIdx="2" presStyleCnt="4"/>
      <dgm:spPr/>
    </dgm:pt>
    <dgm:pt modelId="{99DD7393-0F97-4FEA-B9AA-1D138113DEA0}" type="pres">
      <dgm:prSet presAssocID="{9CD8E000-D05C-4844-B14D-4A410AC4CAC4}" presName="horz1" presStyleCnt="0"/>
      <dgm:spPr/>
    </dgm:pt>
    <dgm:pt modelId="{670802B1-0B2D-4B42-AA1E-BDE5CCD6C84E}" type="pres">
      <dgm:prSet presAssocID="{9CD8E000-D05C-4844-B14D-4A410AC4CAC4}" presName="tx1" presStyleLbl="revTx" presStyleIdx="2" presStyleCnt="4"/>
      <dgm:spPr/>
    </dgm:pt>
    <dgm:pt modelId="{A5C40BDD-EFDD-48D4-A937-A78B941DC217}" type="pres">
      <dgm:prSet presAssocID="{9CD8E000-D05C-4844-B14D-4A410AC4CAC4}" presName="vert1" presStyleCnt="0"/>
      <dgm:spPr/>
    </dgm:pt>
    <dgm:pt modelId="{3C439D69-A724-48D9-A41C-4DF6209BCEC7}" type="pres">
      <dgm:prSet presAssocID="{1F7F7F20-3D0E-4B79-BC57-D7784A0305CB}" presName="thickLine" presStyleLbl="alignNode1" presStyleIdx="3" presStyleCnt="4"/>
      <dgm:spPr/>
    </dgm:pt>
    <dgm:pt modelId="{E1CC4BF8-F7C9-45B1-B029-A1AB1AAD29C5}" type="pres">
      <dgm:prSet presAssocID="{1F7F7F20-3D0E-4B79-BC57-D7784A0305CB}" presName="horz1" presStyleCnt="0"/>
      <dgm:spPr/>
    </dgm:pt>
    <dgm:pt modelId="{682DE7DB-76AE-4400-B8EB-A5A3890D1AB0}" type="pres">
      <dgm:prSet presAssocID="{1F7F7F20-3D0E-4B79-BC57-D7784A0305CB}" presName="tx1" presStyleLbl="revTx" presStyleIdx="3" presStyleCnt="4"/>
      <dgm:spPr/>
    </dgm:pt>
    <dgm:pt modelId="{23F64FE0-7AAC-460E-A493-7D6B7C810A52}" type="pres">
      <dgm:prSet presAssocID="{1F7F7F20-3D0E-4B79-BC57-D7784A0305CB}" presName="vert1" presStyleCnt="0"/>
      <dgm:spPr/>
    </dgm:pt>
  </dgm:ptLst>
  <dgm:cxnLst>
    <dgm:cxn modelId="{10BC9C0B-69AC-4AB4-A0A0-096962913101}" srcId="{858C5A71-1FA2-4EB4-B94F-6E3D1E098E41}" destId="{1F7F7F20-3D0E-4B79-BC57-D7784A0305CB}" srcOrd="3" destOrd="0" parTransId="{C8BBE42D-11C5-4F90-B60B-DFA401A6F80A}" sibTransId="{90A10447-8128-4AC4-A4DD-B024CDD871D7}"/>
    <dgm:cxn modelId="{643A8C2F-4E3B-40B5-8085-D990531596D2}" type="presOf" srcId="{1670E1A1-27A2-4765-BB77-64E5DAF6D906}" destId="{BF29AB8F-5BCF-4DEA-8C88-8A398415479B}" srcOrd="0" destOrd="0" presId="urn:microsoft.com/office/officeart/2008/layout/LinedList"/>
    <dgm:cxn modelId="{8C8FF44A-625B-45A1-BF77-B8855C99CC68}" type="presOf" srcId="{B3A8C0C0-B6DA-43DC-84A9-E7F4121A5753}" destId="{E8332F81-F2C1-4B5A-9AB5-AE0611EC8736}" srcOrd="0" destOrd="0" presId="urn:microsoft.com/office/officeart/2008/layout/LinedList"/>
    <dgm:cxn modelId="{17182851-1196-41C9-B388-6058FD411A5F}" srcId="{858C5A71-1FA2-4EB4-B94F-6E3D1E098E41}" destId="{B3A8C0C0-B6DA-43DC-84A9-E7F4121A5753}" srcOrd="0" destOrd="0" parTransId="{CF743C49-590C-45ED-A090-DAC14224A5C8}" sibTransId="{F4C6DE98-A336-42B4-8E44-733815D07E13}"/>
    <dgm:cxn modelId="{0D2A8B5A-699C-4722-9DAB-E380C804B114}" type="presOf" srcId="{1F7F7F20-3D0E-4B79-BC57-D7784A0305CB}" destId="{682DE7DB-76AE-4400-B8EB-A5A3890D1AB0}" srcOrd="0" destOrd="0" presId="urn:microsoft.com/office/officeart/2008/layout/LinedList"/>
    <dgm:cxn modelId="{D861EB66-E870-4E36-BE67-FA0165F923C0}" type="presOf" srcId="{858C5A71-1FA2-4EB4-B94F-6E3D1E098E41}" destId="{9792AAE2-D056-4449-8263-3CA4DB3E8319}" srcOrd="0" destOrd="0" presId="urn:microsoft.com/office/officeart/2008/layout/LinedList"/>
    <dgm:cxn modelId="{719E7C7C-0DEF-4D72-8734-D2C9D4F4256D}" type="presOf" srcId="{9CD8E000-D05C-4844-B14D-4A410AC4CAC4}" destId="{670802B1-0B2D-4B42-AA1E-BDE5CCD6C84E}" srcOrd="0" destOrd="0" presId="urn:microsoft.com/office/officeart/2008/layout/LinedList"/>
    <dgm:cxn modelId="{20E38FD9-AD22-4CB2-AD1A-8AF246016A83}" srcId="{858C5A71-1FA2-4EB4-B94F-6E3D1E098E41}" destId="{1670E1A1-27A2-4765-BB77-64E5DAF6D906}" srcOrd="1" destOrd="0" parTransId="{8EE275EC-0B2E-4763-B53D-98E2E51AE1A1}" sibTransId="{9D5C4267-D11A-40BD-869E-EEE57CBF1B43}"/>
    <dgm:cxn modelId="{D3F5D9F6-EDF0-45B6-9115-46215009B7B7}" srcId="{858C5A71-1FA2-4EB4-B94F-6E3D1E098E41}" destId="{9CD8E000-D05C-4844-B14D-4A410AC4CAC4}" srcOrd="2" destOrd="0" parTransId="{35B9D3B6-BA1E-4B88-8D26-BE69FD0D127F}" sibTransId="{812CE017-8178-4FCA-81A8-FC042FC1D751}"/>
    <dgm:cxn modelId="{4A227CA1-7632-4713-800B-C14C6DE4E7EF}" type="presParOf" srcId="{9792AAE2-D056-4449-8263-3CA4DB3E8319}" destId="{D5A7FD78-6AB1-42D2-8E3E-73DA7D19882F}" srcOrd="0" destOrd="0" presId="urn:microsoft.com/office/officeart/2008/layout/LinedList"/>
    <dgm:cxn modelId="{8E5C54A1-4CE5-416A-8F36-B665316854B1}" type="presParOf" srcId="{9792AAE2-D056-4449-8263-3CA4DB3E8319}" destId="{12D84515-0ABD-4593-9334-915A2FD98432}" srcOrd="1" destOrd="0" presId="urn:microsoft.com/office/officeart/2008/layout/LinedList"/>
    <dgm:cxn modelId="{F71D2099-8D6D-4749-BF76-4EB76C088CC5}" type="presParOf" srcId="{12D84515-0ABD-4593-9334-915A2FD98432}" destId="{E8332F81-F2C1-4B5A-9AB5-AE0611EC8736}" srcOrd="0" destOrd="0" presId="urn:microsoft.com/office/officeart/2008/layout/LinedList"/>
    <dgm:cxn modelId="{704DE2AC-6AEB-4A56-AD1B-1F472632C474}" type="presParOf" srcId="{12D84515-0ABD-4593-9334-915A2FD98432}" destId="{BEA9CAD7-41B1-4BDB-8599-2C4C1F6C67A6}" srcOrd="1" destOrd="0" presId="urn:microsoft.com/office/officeart/2008/layout/LinedList"/>
    <dgm:cxn modelId="{ADAAB341-246C-44DF-B656-79C2D7B9DEF6}" type="presParOf" srcId="{9792AAE2-D056-4449-8263-3CA4DB3E8319}" destId="{48C671EC-60AC-4080-9A47-DE2BF5E21C40}" srcOrd="2" destOrd="0" presId="urn:microsoft.com/office/officeart/2008/layout/LinedList"/>
    <dgm:cxn modelId="{C03F100A-B6D4-4757-83AD-F22B789C37E7}" type="presParOf" srcId="{9792AAE2-D056-4449-8263-3CA4DB3E8319}" destId="{EA37D274-88CA-4BAD-82BE-DFFDD171EBE1}" srcOrd="3" destOrd="0" presId="urn:microsoft.com/office/officeart/2008/layout/LinedList"/>
    <dgm:cxn modelId="{38CAE56A-CA18-425B-BC4E-309D4A604799}" type="presParOf" srcId="{EA37D274-88CA-4BAD-82BE-DFFDD171EBE1}" destId="{BF29AB8F-5BCF-4DEA-8C88-8A398415479B}" srcOrd="0" destOrd="0" presId="urn:microsoft.com/office/officeart/2008/layout/LinedList"/>
    <dgm:cxn modelId="{D57E9CA2-853E-4305-B7A4-D1120D40F73B}" type="presParOf" srcId="{EA37D274-88CA-4BAD-82BE-DFFDD171EBE1}" destId="{2F0740FF-2CC9-48A2-9F1B-3EA901D7867E}" srcOrd="1" destOrd="0" presId="urn:microsoft.com/office/officeart/2008/layout/LinedList"/>
    <dgm:cxn modelId="{B056A048-5F24-455E-8A71-A0D10C51FE00}" type="presParOf" srcId="{9792AAE2-D056-4449-8263-3CA4DB3E8319}" destId="{87EEDFA2-3CFE-45BD-B483-29AEAFE0B4AC}" srcOrd="4" destOrd="0" presId="urn:microsoft.com/office/officeart/2008/layout/LinedList"/>
    <dgm:cxn modelId="{0D4FD2E7-097D-4077-BE8B-4736A36E4DCB}" type="presParOf" srcId="{9792AAE2-D056-4449-8263-3CA4DB3E8319}" destId="{99DD7393-0F97-4FEA-B9AA-1D138113DEA0}" srcOrd="5" destOrd="0" presId="urn:microsoft.com/office/officeart/2008/layout/LinedList"/>
    <dgm:cxn modelId="{2B7EB4C4-F603-4115-B458-FEC428E2BDBB}" type="presParOf" srcId="{99DD7393-0F97-4FEA-B9AA-1D138113DEA0}" destId="{670802B1-0B2D-4B42-AA1E-BDE5CCD6C84E}" srcOrd="0" destOrd="0" presId="urn:microsoft.com/office/officeart/2008/layout/LinedList"/>
    <dgm:cxn modelId="{348142FB-F650-4660-BC35-0D9EA044EFB3}" type="presParOf" srcId="{99DD7393-0F97-4FEA-B9AA-1D138113DEA0}" destId="{A5C40BDD-EFDD-48D4-A937-A78B941DC217}" srcOrd="1" destOrd="0" presId="urn:microsoft.com/office/officeart/2008/layout/LinedList"/>
    <dgm:cxn modelId="{FD0559C4-F974-4630-840D-2E89A8F30A19}" type="presParOf" srcId="{9792AAE2-D056-4449-8263-3CA4DB3E8319}" destId="{3C439D69-A724-48D9-A41C-4DF6209BCEC7}" srcOrd="6" destOrd="0" presId="urn:microsoft.com/office/officeart/2008/layout/LinedList"/>
    <dgm:cxn modelId="{42FDB1AB-57AD-4007-93F7-0E8F8E420B3A}" type="presParOf" srcId="{9792AAE2-D056-4449-8263-3CA4DB3E8319}" destId="{E1CC4BF8-F7C9-45B1-B029-A1AB1AAD29C5}" srcOrd="7" destOrd="0" presId="urn:microsoft.com/office/officeart/2008/layout/LinedList"/>
    <dgm:cxn modelId="{640734F9-1730-4979-A171-053A60C2CE65}" type="presParOf" srcId="{E1CC4BF8-F7C9-45B1-B029-A1AB1AAD29C5}" destId="{682DE7DB-76AE-4400-B8EB-A5A3890D1AB0}" srcOrd="0" destOrd="0" presId="urn:microsoft.com/office/officeart/2008/layout/LinedList"/>
    <dgm:cxn modelId="{44323BEF-883C-48D7-A7C6-5C853C1BFB23}" type="presParOf" srcId="{E1CC4BF8-F7C9-45B1-B029-A1AB1AAD29C5}" destId="{23F64FE0-7AAC-460E-A493-7D6B7C810A52}" srcOrd="1" destOrd="0" presId="urn:microsoft.com/office/officeart/2008/layout/LinedList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7FD78-6AB1-42D2-8E3E-73DA7D19882F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332F81-F2C1-4B5A-9AB5-AE0611EC8736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What are the requirements?  Annotate key words – what is it wanting you to do?  </a:t>
          </a:r>
          <a:endParaRPr lang="en-US" sz="3000" kern="1200" dirty="0"/>
        </a:p>
      </dsp:txBody>
      <dsp:txXfrm>
        <a:off x="0" y="0"/>
        <a:ext cx="10515600" cy="1087834"/>
      </dsp:txXfrm>
    </dsp:sp>
    <dsp:sp modelId="{48C671EC-60AC-4080-9A47-DE2BF5E21C40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29AB8F-5BCF-4DEA-8C88-8A398415479B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What are the potential mistakes you could make (wrong genre, wrong target audience  etc?)  </a:t>
          </a:r>
          <a:endParaRPr lang="en-US" sz="3000" kern="1200" dirty="0"/>
        </a:p>
      </dsp:txBody>
      <dsp:txXfrm>
        <a:off x="0" y="1087834"/>
        <a:ext cx="10515600" cy="1087834"/>
      </dsp:txXfrm>
    </dsp:sp>
    <dsp:sp modelId="{87EEDFA2-3CFE-45BD-B483-29AEAFE0B4AC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0802B1-0B2D-4B42-AA1E-BDE5CCD6C84E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What skills would you need to demonstrate?  </a:t>
          </a:r>
          <a:endParaRPr lang="en-US" sz="3000" kern="1200"/>
        </a:p>
      </dsp:txBody>
      <dsp:txXfrm>
        <a:off x="0" y="2175669"/>
        <a:ext cx="10515600" cy="1087834"/>
      </dsp:txXfrm>
    </dsp:sp>
    <dsp:sp modelId="{3C439D69-A724-48D9-A41C-4DF6209BCEC7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2DE7DB-76AE-4400-B8EB-A5A3890D1AB0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What key terms do you need to understand?  What would you need to research?</a:t>
          </a:r>
          <a:endParaRPr lang="en-US" sz="3000" kern="1200" dirty="0"/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406F-4BF9-9940-BAEC-C39D8AB65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C429A-4C06-A94D-B92B-4EF5499C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57301-8C0F-C84D-8E7B-9C9F4C82A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16A8-3CEA-D04A-B5D1-0A5F520D0F31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4653C-CBFC-644F-AC70-920FCF3E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8D391-ED0C-B040-9059-8D7581B9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447B-8905-584C-8FF3-9562861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0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54E0-B319-4144-A8EB-33E839FA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74B7D-875D-3146-8644-50280BBE7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C2B75-665D-E54F-BCC3-C68777F1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16A8-3CEA-D04A-B5D1-0A5F520D0F31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CB853-4007-0B4E-A07B-2E40FC89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AE1BF-7957-0D45-BEF2-C1B8FE98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447B-8905-584C-8FF3-9562861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0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E8997A-6D4F-884F-B479-5D863EFF4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9A32B-3B4C-9A40-B25F-C6BD5F198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4716B-3082-E047-B3C1-86C688731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16A8-3CEA-D04A-B5D1-0A5F520D0F31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D3BB8-A45A-5B48-B948-8717C9AE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4D73D-3EB7-114B-A6D0-A29C0AE8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447B-8905-584C-8FF3-9562861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0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0ACB7-C113-9944-B456-C5EF0B92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1DB27-702B-B242-9867-B8FCA3202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B0B17-5506-6C42-B559-3B045700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16A8-3CEA-D04A-B5D1-0A5F520D0F31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AF847-047E-C941-BFDC-F0FCCE5E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C37AB-4B53-9B41-B90C-E4F7B8C3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447B-8905-584C-8FF3-9562861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4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D8A1-78DD-DA4A-89D0-D521E662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BD2E6-1E58-9C4B-8271-035C26201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98275-DFA1-2441-94FA-EBF7A7B2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16A8-3CEA-D04A-B5D1-0A5F520D0F31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C5CF8-7E6A-544B-B440-C663E611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80F34-F76D-B44B-BF05-DA071C2D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447B-8905-584C-8FF3-9562861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5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59E3-1D6B-5A40-B592-C6BAF7E0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3CD19-546E-6F4A-A1D8-46B43D90C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98BDF-ECA1-2C4A-8798-25DE8E164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39FD0-3BCD-6B40-A9CC-5890882C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16A8-3CEA-D04A-B5D1-0A5F520D0F31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A7542-7D97-1B46-B18E-364D6510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97D4B-9F6D-DA47-84AF-189A1A3A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447B-8905-584C-8FF3-9562861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B85F-0FB4-8641-A846-6EF2C0AE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360EA-12EF-344B-9618-55FDEC34B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96CA3-9E04-9647-9D7F-427E8B20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E43D8-8616-8B4F-8930-3BAE90F84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D77A8-65E8-4D41-A221-4409D2FB7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CE5F53-43DF-DF49-A9E8-81B1FDC5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16A8-3CEA-D04A-B5D1-0A5F520D0F31}" type="datetimeFigureOut">
              <a:rPr lang="en-US" smtClean="0"/>
              <a:t>5/7/18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D9FE4-F718-0E4C-A988-724F0800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410BB4-8E95-924C-812B-99E41FD6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447B-8905-584C-8FF3-9562861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9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927F-D425-4544-BB88-257B00BB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F9066-32ED-E847-8DA9-92EFFDBF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16A8-3CEA-D04A-B5D1-0A5F520D0F31}" type="datetimeFigureOut">
              <a:rPr lang="en-US" smtClean="0"/>
              <a:t>5/7/18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4E2FA-E612-2C44-A456-1BF4DAEA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BE05A-B17E-5849-BE87-FF1BA349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447B-8905-584C-8FF3-9562861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0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4CE5B-EB79-274D-B143-FEFA9EA0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16A8-3CEA-D04A-B5D1-0A5F520D0F31}" type="datetimeFigureOut">
              <a:rPr lang="en-US" smtClean="0"/>
              <a:t>5/7/18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3862-8946-C141-888F-113B38F5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D1113-6268-4948-A9F7-9989F9BE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447B-8905-584C-8FF3-9562861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0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6E78-B9FF-CE40-9B2A-8654DACCD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3C0A-7FDD-1F4E-A18B-80E819243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350A1-3016-EE48-BAB7-134674874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108A1-5B9F-AF46-9BF1-A9EBAFBB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16A8-3CEA-D04A-B5D1-0A5F520D0F31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822AA-8E22-A741-86B0-8230EF16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B4BED-A43F-B54D-A519-5637C672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447B-8905-584C-8FF3-9562861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5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DBBDE-2BC3-7440-AD24-ECCAAF54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CE3048-B15D-DB48-A406-4CD6CD740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F3F70-2407-1540-9A32-9462C7ECE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28679-D386-DB4F-8758-5F9F9816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16A8-3CEA-D04A-B5D1-0A5F520D0F31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98B0D-EEC2-4E4C-90B9-A883B064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35B9A-017F-3A49-902A-456CF7DB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447B-8905-584C-8FF3-9562861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1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663B6-D166-7446-A6C7-B8BAF08A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E6BA3-E045-8248-86A3-AF20D723F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3C6F7-0820-CA42-9AAE-4A3BEB553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A16A8-3CEA-D04A-B5D1-0A5F520D0F31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67437-109E-4A4B-B2C9-D3D9F8A9C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E5EF0-E587-CF42-A6D4-5A37050C1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447B-8905-584C-8FF3-95628614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2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F441-7912-294A-B19F-BF9955284E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n w="41275"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Coursework </a:t>
            </a:r>
            <a:br>
              <a:rPr lang="en-US" b="1" dirty="0">
                <a:ln w="41275"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</a:br>
            <a:r>
              <a:rPr lang="en-US" b="1" dirty="0">
                <a:ln w="41275"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Lesson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5E149-6BAE-FE42-B3A0-B7FD0D7F5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en-US" b="1" dirty="0"/>
              <a:t>Genre and Research</a:t>
            </a:r>
          </a:p>
          <a:p>
            <a:endParaRPr lang="en-US" b="1" dirty="0"/>
          </a:p>
          <a:p>
            <a:r>
              <a:rPr lang="en-US" b="1" dirty="0"/>
              <a:t>Learning objective: To recall and explain different genres from the TV world.</a:t>
            </a:r>
          </a:p>
        </p:txBody>
      </p:sp>
    </p:spTree>
    <p:extLst>
      <p:ext uri="{BB962C8B-B14F-4D97-AF65-F5344CB8AC3E}">
        <p14:creationId xmlns:p14="http://schemas.microsoft.com/office/powerpoint/2010/main" val="61566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E3D3-0F0A-4843-BAF6-7EF6AB35A3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u="sng" dirty="0"/>
              <a:t>Marks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C74D2-6F01-4CED-B41B-310917B283F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Chalkboard" panose="03050602040202020205" pitchFamily="66" charset="77"/>
              </a:rPr>
              <a:t>10 – Statement of Aims and Intentions</a:t>
            </a:r>
          </a:p>
          <a:p>
            <a:pPr marL="0" indent="0">
              <a:buNone/>
            </a:pPr>
            <a:r>
              <a:rPr lang="en-GB" b="1" dirty="0">
                <a:latin typeface="Chalkboard" panose="03050602040202020205" pitchFamily="66" charset="77"/>
              </a:rPr>
              <a:t>20 – creating a product that meets the requirements of the brief.  Matching form, genre, industry, context and target audience.</a:t>
            </a:r>
          </a:p>
          <a:p>
            <a:pPr marL="0" indent="0">
              <a:buNone/>
            </a:pPr>
            <a:r>
              <a:rPr lang="en-GB" b="1" dirty="0">
                <a:latin typeface="Chalkboard" panose="03050602040202020205" pitchFamily="66" charset="77"/>
              </a:rPr>
              <a:t>30 – creating a product that uses media language to communicate meaning and construct representations.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EF3789E0-0D4F-468B-A9F1-B02CEA03CC03}"/>
              </a:ext>
            </a:extLst>
          </p:cNvPr>
          <p:cNvSpPr/>
          <p:nvPr/>
        </p:nvSpPr>
        <p:spPr>
          <a:xfrm>
            <a:off x="2038120" y="4417764"/>
            <a:ext cx="2853369" cy="2137272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ysClr val="windowText" lastClr="000000"/>
                  </a:solidFill>
                </a:ln>
              </a:rPr>
              <a:t>60</a:t>
            </a:r>
          </a:p>
        </p:txBody>
      </p:sp>
      <p:pic>
        <p:nvPicPr>
          <p:cNvPr id="12290" name="Picture 2" descr="Image result for marks">
            <a:extLst>
              <a:ext uri="{FF2B5EF4-FFF2-40B4-BE49-F238E27FC236}">
                <a16:creationId xmlns:a16="http://schemas.microsoft.com/office/drawing/2014/main" id="{C3BC84C6-9583-42C2-BF52-D0210AB64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14" y="427831"/>
            <a:ext cx="28956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8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elevision">
            <a:extLst>
              <a:ext uri="{FF2B5EF4-FFF2-40B4-BE49-F238E27FC236}">
                <a16:creationId xmlns:a16="http://schemas.microsoft.com/office/drawing/2014/main" id="{93863D82-E832-445B-8C65-E564A5DC8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r="15030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82724-A0CD-4C1E-B247-8148BC98A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GB" dirty="0"/>
              <a:t>Brief 1 – Main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043AF-2301-4041-B067-1E34ED740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cross-media production for a new television programme in a factual or fictional genre (or sub-genre/hybrid) of your choice.</a:t>
            </a:r>
          </a:p>
          <a:p>
            <a:pPr marL="0" indent="0">
              <a:buNone/>
            </a:pPr>
            <a:r>
              <a:rPr lang="en-GB" sz="2400" dirty="0"/>
              <a:t>Create an AV sequence from a new television programme focusing on a </a:t>
            </a:r>
            <a:r>
              <a:rPr lang="en-GB" sz="2400" b="1" dirty="0"/>
              <a:t>key turning point </a:t>
            </a:r>
            <a:r>
              <a:rPr lang="en-GB" sz="2400" dirty="0"/>
              <a:t>OR </a:t>
            </a:r>
            <a:r>
              <a:rPr lang="en-GB" sz="2400" b="1" dirty="0"/>
              <a:t>a point of significant conflict </a:t>
            </a:r>
            <a:r>
              <a:rPr lang="en-GB" sz="2400" dirty="0"/>
              <a:t>OR a </a:t>
            </a:r>
            <a:r>
              <a:rPr lang="en-GB" sz="2400" b="1" dirty="0"/>
              <a:t>resolution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en-GB" sz="2400" dirty="0"/>
              <a:t>2 minutes and 30 seconds to 3 minutes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843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online">
            <a:extLst>
              <a:ext uri="{FF2B5EF4-FFF2-40B4-BE49-F238E27FC236}">
                <a16:creationId xmlns:a16="http://schemas.microsoft.com/office/drawing/2014/main" id="{A6E7861A-4E9E-41DD-BA15-2FFEDB4BD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r="8672" b="3"/>
          <a:stretch/>
        </p:blipFill>
        <p:spPr bwMode="auto"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magazine cover lifestyle">
            <a:extLst>
              <a:ext uri="{FF2B5EF4-FFF2-40B4-BE49-F238E27FC236}">
                <a16:creationId xmlns:a16="http://schemas.microsoft.com/office/drawing/2014/main" id="{3D279741-BA23-4DA4-B47B-FABFE3A09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32084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8ACC15-8376-406E-A899-1F6F93CB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76" y="0"/>
            <a:ext cx="6387102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GB" u="sng" dirty="0"/>
              <a:t>Cross media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BDB5C-51FB-4BAD-9D31-830EF9D9A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1625600"/>
            <a:ext cx="6849533" cy="4792133"/>
          </a:xfrm>
          <a:solidFill>
            <a:srgbClr val="92D050"/>
          </a:solidFill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dirty="0"/>
              <a:t>Choice of either </a:t>
            </a:r>
            <a:r>
              <a:rPr lang="en-GB" b="1" dirty="0"/>
              <a:t>Online</a:t>
            </a:r>
            <a:r>
              <a:rPr lang="en-GB" dirty="0"/>
              <a:t> or </a:t>
            </a:r>
            <a:r>
              <a:rPr lang="en-GB" b="1" dirty="0"/>
              <a:t>Print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Either a </a:t>
            </a:r>
            <a:r>
              <a:rPr lang="en-GB" b="1" dirty="0"/>
              <a:t>functioning website</a:t>
            </a:r>
            <a:r>
              <a:rPr lang="en-GB" dirty="0"/>
              <a:t> with a homepage and one linked page to promote the television programme.  </a:t>
            </a:r>
            <a:r>
              <a:rPr lang="en-GB" i="1" dirty="0"/>
              <a:t>Needs 30-45 seconds of embedded audio or AV material related to the topic.  </a:t>
            </a:r>
          </a:p>
          <a:p>
            <a:pPr marL="0" indent="0">
              <a:buNone/>
            </a:pPr>
            <a:r>
              <a:rPr lang="en-GB" dirty="0"/>
              <a:t>OR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/>
              <a:t>front cover and double page spread </a:t>
            </a:r>
            <a:r>
              <a:rPr lang="en-GB" dirty="0"/>
              <a:t>feature article to publicise the television programme in a new lifestyle magazine.    </a:t>
            </a:r>
            <a:r>
              <a:rPr lang="en-GB" i="1" dirty="0"/>
              <a:t>3 pages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A9D68-0537-A045-8D6A-87E6E8336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999" y="2844801"/>
            <a:ext cx="7332134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halkboard" panose="03050602040202020205" pitchFamily="66" charset="77"/>
              </a:rPr>
              <a:t>What are your thoughts so far?</a:t>
            </a:r>
          </a:p>
          <a:p>
            <a:pPr marL="0" indent="0" algn="ctr">
              <a:buNone/>
            </a:pPr>
            <a:endParaRPr lang="en-US" sz="3600" b="1" dirty="0">
              <a:latin typeface="Chalkboard" panose="03050602040202020205" pitchFamily="66" charset="77"/>
            </a:endParaRPr>
          </a:p>
          <a:p>
            <a:pPr marL="0" indent="0" algn="ctr">
              <a:buNone/>
            </a:pPr>
            <a:endParaRPr lang="en-US" sz="3600" b="1" dirty="0">
              <a:latin typeface="Chalkboard" panose="03050602040202020205" pitchFamily="66" charset="77"/>
            </a:endParaRPr>
          </a:p>
          <a:p>
            <a:pPr marL="0" indent="0" algn="ctr">
              <a:buNone/>
            </a:pPr>
            <a:endParaRPr lang="en-US" sz="3600" b="1" dirty="0">
              <a:latin typeface="Chalkboard" panose="03050602040202020205" pitchFamily="66" charset="77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4576B78-68C3-4544-8549-4A5466ADA144}"/>
              </a:ext>
            </a:extLst>
          </p:cNvPr>
          <p:cNvSpPr txBox="1">
            <a:spLocks/>
          </p:cNvSpPr>
          <p:nvPr/>
        </p:nvSpPr>
        <p:spPr>
          <a:xfrm>
            <a:off x="3048000" y="0"/>
            <a:ext cx="9144000" cy="87206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Learning objective: To recall and explain different genres from the TV world.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5161CC-ED65-304E-81C5-01664098EBAE}"/>
              </a:ext>
            </a:extLst>
          </p:cNvPr>
          <p:cNvSpPr txBox="1"/>
          <p:nvPr/>
        </p:nvSpPr>
        <p:spPr>
          <a:xfrm>
            <a:off x="1939085" y="4419600"/>
            <a:ext cx="250979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Chalkboard" panose="03050602040202020205" pitchFamily="66" charset="77"/>
              </a:rPr>
              <a:t>Factual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9DC72-937E-B84C-BEC4-52A7A9CDA0AF}"/>
              </a:ext>
            </a:extLst>
          </p:cNvPr>
          <p:cNvSpPr txBox="1"/>
          <p:nvPr/>
        </p:nvSpPr>
        <p:spPr>
          <a:xfrm>
            <a:off x="7772400" y="4419600"/>
            <a:ext cx="316653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halkboard" panose="03050602040202020205" pitchFamily="66" charset="77"/>
              </a:rPr>
              <a:t>Fictional</a:t>
            </a:r>
          </a:p>
        </p:txBody>
      </p:sp>
    </p:spTree>
    <p:extLst>
      <p:ext uri="{BB962C8B-B14F-4D97-AF65-F5344CB8AC3E}">
        <p14:creationId xmlns:p14="http://schemas.microsoft.com/office/powerpoint/2010/main" val="300126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23F2-05F1-E34C-AA30-CA1E623F3D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Who is the audience</a:t>
            </a:r>
            <a:r>
              <a:rPr lang="en-US" b="1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26BBC-91CD-3746-96C5-F2C91DF62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2144184"/>
            <a:ext cx="4876800" cy="361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B23DA6-18A5-6B4D-8A52-48156747C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734" y="2144184"/>
            <a:ext cx="4809066" cy="3619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7515EC-36E7-F24C-B683-C95A630C0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8419"/>
            <a:ext cx="12192000" cy="468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7240B-92F5-5343-9AF1-CAD4FA3F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1809"/>
            <a:ext cx="10515600" cy="1325563"/>
          </a:xfrm>
        </p:spPr>
        <p:txBody>
          <a:bodyPr/>
          <a:lstStyle/>
          <a:p>
            <a:r>
              <a:rPr lang="en-US" b="1" dirty="0">
                <a:latin typeface="Chalkboard" panose="03050602040202020205" pitchFamily="66" charset="77"/>
              </a:rPr>
              <a:t>What do you watch?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C4D4-E836-9647-8770-9FC4F9C0A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3" y="1802877"/>
            <a:ext cx="5633316" cy="4351338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halkboard" panose="03050602040202020205" pitchFamily="66" charset="77"/>
              </a:rPr>
              <a:t>1.Write down your </a:t>
            </a:r>
            <a:r>
              <a:rPr lang="en-US" b="1" dirty="0" err="1">
                <a:latin typeface="Chalkboard" panose="03050602040202020205" pitchFamily="66" charset="77"/>
              </a:rPr>
              <a:t>favourite</a:t>
            </a:r>
            <a:r>
              <a:rPr lang="en-US" b="1" dirty="0">
                <a:latin typeface="Chalkboard" panose="03050602040202020205" pitchFamily="66" charset="77"/>
              </a:rPr>
              <a:t> </a:t>
            </a:r>
            <a:r>
              <a:rPr lang="en-US" b="1" dirty="0" err="1">
                <a:latin typeface="Chalkboard" panose="03050602040202020205" pitchFamily="66" charset="77"/>
              </a:rPr>
              <a:t>programmes</a:t>
            </a:r>
            <a:r>
              <a:rPr lang="en-US" b="1" dirty="0">
                <a:latin typeface="Chalkboard" panose="03050602040202020205" pitchFamily="66" charset="77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latin typeface="Chalkboard" panose="03050602040202020205" pitchFamily="66" charset="77"/>
              </a:rPr>
              <a:t>2.What do you like about them?</a:t>
            </a:r>
          </a:p>
          <a:p>
            <a:pPr marL="0" indent="0">
              <a:buNone/>
            </a:pPr>
            <a:r>
              <a:rPr lang="en-US" b="1" dirty="0">
                <a:latin typeface="Chalkboard" panose="03050602040202020205" pitchFamily="66" charset="77"/>
              </a:rPr>
              <a:t>3. Are they factual/fictional?</a:t>
            </a:r>
          </a:p>
          <a:p>
            <a:pPr marL="0" indent="0">
              <a:buNone/>
            </a:pPr>
            <a:r>
              <a:rPr lang="en-US" b="1" dirty="0">
                <a:latin typeface="Chalkboard" panose="03050602040202020205" pitchFamily="66" charset="77"/>
              </a:rPr>
              <a:t>4. Who are the main people involved? (presenter/characters)</a:t>
            </a:r>
          </a:p>
          <a:p>
            <a:pPr marL="0" indent="0">
              <a:buNone/>
            </a:pPr>
            <a:r>
              <a:rPr lang="en-US" b="1" dirty="0">
                <a:latin typeface="Chalkboard" panose="03050602040202020205" pitchFamily="66" charset="77"/>
              </a:rPr>
              <a:t>5. What genre are they?</a:t>
            </a:r>
          </a:p>
          <a:p>
            <a:pPr marL="0" indent="0">
              <a:buNone/>
            </a:pPr>
            <a:r>
              <a:rPr lang="en-US" b="1" dirty="0">
                <a:latin typeface="Chalkboard" panose="03050602040202020205" pitchFamily="66" charset="77"/>
              </a:rPr>
              <a:t>6. What keeps you watching it?</a:t>
            </a:r>
          </a:p>
        </p:txBody>
      </p:sp>
      <p:pic>
        <p:nvPicPr>
          <p:cNvPr id="4" name="Picture 2" descr="Image result for television">
            <a:extLst>
              <a:ext uri="{FF2B5EF4-FFF2-40B4-BE49-F238E27FC236}">
                <a16:creationId xmlns:a16="http://schemas.microsoft.com/office/drawing/2014/main" id="{89D58BE1-F191-C346-935A-7D26E3278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r="15030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A62FEE-0738-DD4B-BFBB-F3BB1EC46E54}"/>
              </a:ext>
            </a:extLst>
          </p:cNvPr>
          <p:cNvSpPr txBox="1"/>
          <p:nvPr/>
        </p:nvSpPr>
        <p:spPr>
          <a:xfrm>
            <a:off x="8284092" y="3978546"/>
            <a:ext cx="223150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halkboard" panose="03050602040202020205" pitchFamily="66" charset="77"/>
              </a:rPr>
              <a:t>10 minutes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D8D201E-5C55-FF44-9FF5-6C5399DFFEAB}"/>
              </a:ext>
            </a:extLst>
          </p:cNvPr>
          <p:cNvSpPr txBox="1">
            <a:spLocks/>
          </p:cNvSpPr>
          <p:nvPr/>
        </p:nvSpPr>
        <p:spPr>
          <a:xfrm>
            <a:off x="3062191" y="6103940"/>
            <a:ext cx="9144000" cy="87206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Learning objective: To recall and explain different genres from the TV world.</a:t>
            </a:r>
          </a:p>
        </p:txBody>
      </p:sp>
    </p:spTree>
    <p:extLst>
      <p:ext uri="{BB962C8B-B14F-4D97-AF65-F5344CB8AC3E}">
        <p14:creationId xmlns:p14="http://schemas.microsoft.com/office/powerpoint/2010/main" val="122072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DEF01B-1D46-B148-BDB7-D2380BD1F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9500" y="0"/>
            <a:ext cx="3492500" cy="2324100"/>
          </a:xfr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56719A8-353F-1D42-A439-4237A13A4978}"/>
              </a:ext>
            </a:extLst>
          </p:cNvPr>
          <p:cNvSpPr txBox="1">
            <a:spLocks/>
          </p:cNvSpPr>
          <p:nvPr/>
        </p:nvSpPr>
        <p:spPr>
          <a:xfrm>
            <a:off x="3062191" y="6103940"/>
            <a:ext cx="9144000" cy="87206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Learning objective: To recall and explain different genres from the TV world.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A8F3B-4DDB-F948-AB7F-E7E298926CB3}"/>
              </a:ext>
            </a:extLst>
          </p:cNvPr>
          <p:cNvSpPr txBox="1"/>
          <p:nvPr/>
        </p:nvSpPr>
        <p:spPr>
          <a:xfrm>
            <a:off x="254000" y="169333"/>
            <a:ext cx="188263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halkboard" panose="03050602040202020205" pitchFamily="66" charset="77"/>
              </a:rPr>
              <a:t>In pairs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C4C21-767E-E644-B8B9-EA94119DBD47}"/>
              </a:ext>
            </a:extLst>
          </p:cNvPr>
          <p:cNvSpPr txBox="1"/>
          <p:nvPr/>
        </p:nvSpPr>
        <p:spPr>
          <a:xfrm>
            <a:off x="254000" y="1320800"/>
            <a:ext cx="7988300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List 3 examples for each genre you have in your envelopes.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What are key conventions of that genre? </a:t>
            </a:r>
          </a:p>
          <a:p>
            <a:endParaRPr lang="en-US" sz="3200" b="1" dirty="0"/>
          </a:p>
          <a:p>
            <a:r>
              <a:rPr lang="en-US" sz="3200" b="1" dirty="0"/>
              <a:t>Example: Romantic comedy : Love sick – features conversation and events which are funny and about intimate relationships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148405-13F4-6242-889A-ED88A6899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966" y="2890792"/>
            <a:ext cx="4119034" cy="29675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C3CF2E-2DAC-6B4D-A9A4-CA079FD84454}"/>
              </a:ext>
            </a:extLst>
          </p:cNvPr>
          <p:cNvSpPr txBox="1"/>
          <p:nvPr/>
        </p:nvSpPr>
        <p:spPr>
          <a:xfrm>
            <a:off x="2780125" y="92388"/>
            <a:ext cx="855144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Stretch and challenge: Think of 3 genres which are hybrid. List their conventions.</a:t>
            </a:r>
          </a:p>
        </p:txBody>
      </p:sp>
    </p:spTree>
    <p:extLst>
      <p:ext uri="{BB962C8B-B14F-4D97-AF65-F5344CB8AC3E}">
        <p14:creationId xmlns:p14="http://schemas.microsoft.com/office/powerpoint/2010/main" val="196451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2C2A-D2F3-4A87-9D40-A2D93DCF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dirty="0"/>
              <a:t>For the brief you have…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1DE05A-F0C0-477E-B657-3072D79EB3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3901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1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432</Words>
  <Application>Microsoft Macintosh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Chalkboard</vt:lpstr>
      <vt:lpstr>Office Theme</vt:lpstr>
      <vt:lpstr>Coursework  Lesson 1</vt:lpstr>
      <vt:lpstr>Marks available</vt:lpstr>
      <vt:lpstr>Brief 1 – Main production</vt:lpstr>
      <vt:lpstr>Cross media element</vt:lpstr>
      <vt:lpstr>PowerPoint Presentation</vt:lpstr>
      <vt:lpstr>Who is the audience?</vt:lpstr>
      <vt:lpstr>What do you watch?</vt:lpstr>
      <vt:lpstr>PowerPoint Presentation</vt:lpstr>
      <vt:lpstr>For the brief you have… 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Coursework  Lesson 1</dc:title>
  <dc:creator>lorenza samuels</dc:creator>
  <cp:lastModifiedBy>lorenza samuels</cp:lastModifiedBy>
  <cp:revision>14</cp:revision>
  <dcterms:created xsi:type="dcterms:W3CDTF">2018-05-07T16:13:25Z</dcterms:created>
  <dcterms:modified xsi:type="dcterms:W3CDTF">2018-05-07T16:51:55Z</dcterms:modified>
</cp:coreProperties>
</file>