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2"/>
    <p:restoredTop sz="94638"/>
  </p:normalViewPr>
  <p:slideViewPr>
    <p:cSldViewPr snapToGrid="0" snapToObjects="1">
      <p:cViewPr varScale="1">
        <p:scale>
          <a:sx n="75" d="100"/>
          <a:sy n="75" d="100"/>
        </p:scale>
        <p:origin x="18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3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1227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8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121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5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7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0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2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9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3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9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1B7A-675B-6942-A0CD-475DB0A5301F}" type="datetimeFigureOut">
              <a:rPr lang="en-US" smtClean="0"/>
              <a:t>6/3/18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BC8C0E-C6D5-6548-8A96-FAC4DA0D5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1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EEC2-EA91-AA4E-A30D-D6B6D2A23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479" y="1024467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Learning outcome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4FB24-A46B-6040-B7D4-1537A6A7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5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E0E4-14BA-104E-88B1-514E36EE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459" y="20077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What are you pitching about?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447895-9E94-D44F-B997-5DB504C02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202267"/>
            <a:ext cx="11971867" cy="580813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Your product and </a:t>
            </a:r>
            <a:r>
              <a:rPr lang="en-US" b="1" dirty="0"/>
              <a:t>HOW </a:t>
            </a:r>
            <a:r>
              <a:rPr lang="en-US" dirty="0"/>
              <a:t>it will reach the biggest audience.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8000" b="1" dirty="0"/>
              <a:t>What does reach mean?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Appeal</a:t>
            </a:r>
          </a:p>
          <a:p>
            <a:pPr marL="0" indent="0" algn="ctr">
              <a:buNone/>
            </a:pPr>
            <a:r>
              <a:rPr lang="en-US" b="1" dirty="0"/>
              <a:t>Distribute</a:t>
            </a:r>
          </a:p>
          <a:p>
            <a:pPr marL="0" indent="0" algn="ctr">
              <a:buNone/>
            </a:pPr>
            <a:r>
              <a:rPr lang="en-US" b="1" dirty="0"/>
              <a:t>Relate</a:t>
            </a:r>
          </a:p>
          <a:p>
            <a:pPr marL="0" indent="0" algn="ctr">
              <a:buNone/>
            </a:pPr>
            <a:r>
              <a:rPr lang="en-US" b="1" dirty="0"/>
              <a:t>Engage / Referrals</a:t>
            </a:r>
          </a:p>
        </p:txBody>
      </p:sp>
    </p:spTree>
    <p:extLst>
      <p:ext uri="{BB962C8B-B14F-4D97-AF65-F5344CB8AC3E}">
        <p14:creationId xmlns:p14="http://schemas.microsoft.com/office/powerpoint/2010/main" val="18333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9417-6B1B-7847-BAA4-4596F042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2377"/>
            <a:ext cx="8911687" cy="1280890"/>
          </a:xfrm>
        </p:spPr>
        <p:txBody>
          <a:bodyPr/>
          <a:lstStyle/>
          <a:p>
            <a:r>
              <a:rPr lang="en-US" b="1" dirty="0"/>
              <a:t>Let’s just check each section:</a:t>
            </a:r>
            <a:br>
              <a:rPr lang="en-US" b="1" dirty="0"/>
            </a:br>
            <a:r>
              <a:rPr lang="en-US" b="1" dirty="0"/>
              <a:t>Project outline/idea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95CE-613D-2443-B750-63534FC8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46" y="1583267"/>
            <a:ext cx="12024254" cy="3987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You may have considered: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Explaining product type 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Your aims, objectives and drivers (e.g. Launch new product, increase sales, increase brand awareness, reduced times and costs) 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Your intended audience and expectations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SWOT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pre-production documentation (flat plans or storyboard)</a:t>
            </a:r>
          </a:p>
          <a:p>
            <a:r>
              <a:rPr lang="en-GB" sz="2400" dirty="0">
                <a:solidFill>
                  <a:schemeClr val="tx1"/>
                </a:solidFill>
                <a:latin typeface="Chalkboard" panose="03050602040202020205" pitchFamily="66" charset="77"/>
              </a:rPr>
              <a:t>Selection and justification of (e.g.channels,assets), resources (staff/tools)and techniques required for product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974CBD-D1B4-DE4D-96BB-94B42D51CCA3}"/>
              </a:ext>
            </a:extLst>
          </p:cNvPr>
          <p:cNvSpPr txBox="1">
            <a:spLocks/>
          </p:cNvSpPr>
          <p:nvPr/>
        </p:nvSpPr>
        <p:spPr>
          <a:xfrm>
            <a:off x="0" y="5731717"/>
            <a:ext cx="12192000" cy="11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9417-6B1B-7847-BAA4-4596F042F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659" y="23464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Let’s just check each section:</a:t>
            </a:r>
            <a:br>
              <a:rPr lang="en-US" b="1" dirty="0"/>
            </a:br>
            <a:r>
              <a:rPr lang="en-US" b="1" dirty="0"/>
              <a:t>Why your product/idea (repurpose section)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95CE-613D-2443-B750-63534FC8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72" y="1523999"/>
            <a:ext cx="11142928" cy="40047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2400" dirty="0">
                <a:latin typeface="Chalkboard" panose="03050602040202020205" pitchFamily="66" charset="77"/>
              </a:rPr>
              <a:t>The alternative formats required for the repurposed product, diversity of approaches </a:t>
            </a:r>
          </a:p>
          <a:p>
            <a:endParaRPr lang="en-GB" sz="2400" dirty="0">
              <a:latin typeface="Chalkboard" panose="03050602040202020205" pitchFamily="66" charset="77"/>
            </a:endParaRPr>
          </a:p>
          <a:p>
            <a:r>
              <a:rPr lang="en-GB" sz="2400" dirty="0">
                <a:latin typeface="Chalkboard" panose="03050602040202020205" pitchFamily="66" charset="77"/>
              </a:rPr>
              <a:t>New types of formats depending on platform and user engagement with media, social norms, </a:t>
            </a:r>
          </a:p>
          <a:p>
            <a:r>
              <a:rPr lang="en-GB" sz="2400" dirty="0">
                <a:latin typeface="Chalkboard" panose="03050602040202020205" pitchFamily="66" charset="77"/>
              </a:rPr>
              <a:t>Interactivity of social media products (e.g. Facebook subtitles on videos, Social TV) </a:t>
            </a:r>
          </a:p>
          <a:p>
            <a:r>
              <a:rPr lang="en-GB" sz="2400" dirty="0">
                <a:latin typeface="Chalkboard" panose="03050602040202020205" pitchFamily="66" charset="77"/>
              </a:rPr>
              <a:t>Audience engagement (e.g. gif animations of news headlines, webisodes) </a:t>
            </a:r>
          </a:p>
          <a:p>
            <a:r>
              <a:rPr lang="en-GB" sz="2400" dirty="0">
                <a:latin typeface="Chalkboard" panose="03050602040202020205" pitchFamily="66" charset="77"/>
              </a:rPr>
              <a:t>User engagement contributing to the brand (e.g. participatory culture) 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974CBD-D1B4-DE4D-96BB-94B42D51CCA3}"/>
              </a:ext>
            </a:extLst>
          </p:cNvPr>
          <p:cNvSpPr txBox="1">
            <a:spLocks/>
          </p:cNvSpPr>
          <p:nvPr/>
        </p:nvSpPr>
        <p:spPr>
          <a:xfrm>
            <a:off x="0" y="5731717"/>
            <a:ext cx="12192000" cy="11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2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95CE-613D-2443-B750-63534FC8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658" y="1819481"/>
            <a:ext cx="8915400" cy="377762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dirty="0"/>
              <a:t>You may have considered:</a:t>
            </a:r>
          </a:p>
          <a:p>
            <a:r>
              <a:rPr lang="en-GB" sz="2400" dirty="0"/>
              <a:t>legal, ethical, social and moral(e.g. intellectual property) </a:t>
            </a:r>
          </a:p>
          <a:p>
            <a:r>
              <a:rPr lang="en-GB" sz="2400" dirty="0"/>
              <a:t>Rights, copyright royalties, misrepresentation, </a:t>
            </a:r>
          </a:p>
          <a:p>
            <a:r>
              <a:rPr lang="en-GB" sz="2400" dirty="0"/>
              <a:t>defamation, slander, privacy </a:t>
            </a:r>
          </a:p>
          <a:p>
            <a:r>
              <a:rPr lang="en-GB" sz="2400" dirty="0"/>
              <a:t>Regulatory bodies (e.g.British Board of Film) </a:t>
            </a:r>
          </a:p>
          <a:p>
            <a:r>
              <a:rPr lang="en-GB" sz="2400" dirty="0"/>
              <a:t>Classification (BBFC), ASA, Press Complaints Commission (PCC), PRS, Ofcom.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974CBD-D1B4-DE4D-96BB-94B42D51CCA3}"/>
              </a:ext>
            </a:extLst>
          </p:cNvPr>
          <p:cNvSpPr txBox="1">
            <a:spLocks/>
          </p:cNvSpPr>
          <p:nvPr/>
        </p:nvSpPr>
        <p:spPr>
          <a:xfrm>
            <a:off x="0" y="5731717"/>
            <a:ext cx="12192000" cy="11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8D01D4-24AA-B240-AAB1-B535E096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658" y="403977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/>
              <a:t>Let’s just check each section:</a:t>
            </a:r>
            <a:br>
              <a:rPr lang="en-US" b="1" dirty="0"/>
            </a:br>
            <a:r>
              <a:rPr lang="en-US" b="1" dirty="0"/>
              <a:t>Ensuring reach and suitability</a:t>
            </a:r>
          </a:p>
        </p:txBody>
      </p:sp>
    </p:spTree>
    <p:extLst>
      <p:ext uri="{BB962C8B-B14F-4D97-AF65-F5344CB8AC3E}">
        <p14:creationId xmlns:p14="http://schemas.microsoft.com/office/powerpoint/2010/main" val="64793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D95CE-613D-2443-B750-63534FC8D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658" y="1819481"/>
            <a:ext cx="8915400" cy="37776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b="1" dirty="0"/>
              <a:t>You may have considered:</a:t>
            </a:r>
            <a:endParaRPr lang="en-US" sz="3200" b="1" dirty="0"/>
          </a:p>
          <a:p>
            <a:r>
              <a:rPr lang="en-GB" sz="2400" dirty="0"/>
              <a:t>The appropriate marketing mix considerations for the planned cross media product</a:t>
            </a:r>
          </a:p>
          <a:p>
            <a:r>
              <a:rPr lang="en-GB" sz="2400" dirty="0"/>
              <a:t>People (e.g. stars ,fans, production crew)</a:t>
            </a:r>
          </a:p>
          <a:p>
            <a:r>
              <a:rPr lang="en-GB" sz="2400" dirty="0"/>
              <a:t>Price</a:t>
            </a:r>
          </a:p>
          <a:p>
            <a:r>
              <a:rPr lang="en-GB" sz="2400" dirty="0"/>
              <a:t>Promotion(e.g. innovation across platforms and cross-media)</a:t>
            </a:r>
          </a:p>
          <a:p>
            <a:r>
              <a:rPr lang="en-GB" sz="2400" dirty="0"/>
              <a:t>Place(e.g. where/at whom the product will be advertised and rationale) </a:t>
            </a:r>
            <a:endParaRPr lang="en-GB" sz="3200" dirty="0"/>
          </a:p>
          <a:p>
            <a:endParaRPr lang="en-US" sz="2400" b="1" dirty="0"/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974CBD-D1B4-DE4D-96BB-94B42D51CCA3}"/>
              </a:ext>
            </a:extLst>
          </p:cNvPr>
          <p:cNvSpPr txBox="1">
            <a:spLocks/>
          </p:cNvSpPr>
          <p:nvPr/>
        </p:nvSpPr>
        <p:spPr>
          <a:xfrm>
            <a:off x="0" y="5731717"/>
            <a:ext cx="12192000" cy="11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8D01D4-24AA-B240-AAB1-B535E096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658" y="403977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/>
              <a:t>Let’s just check each section:</a:t>
            </a:r>
            <a:br>
              <a:rPr lang="en-US" b="1" dirty="0"/>
            </a:br>
            <a:r>
              <a:rPr lang="en-US" b="1" dirty="0"/>
              <a:t>Marketing mix</a:t>
            </a:r>
          </a:p>
        </p:txBody>
      </p:sp>
    </p:spTree>
    <p:extLst>
      <p:ext uri="{BB962C8B-B14F-4D97-AF65-F5344CB8AC3E}">
        <p14:creationId xmlns:p14="http://schemas.microsoft.com/office/powerpoint/2010/main" val="3245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49B6-76DF-064D-A7CA-D746078E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0C88F-7D6F-1C47-9094-E939E0DD0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079" y="1405465"/>
            <a:ext cx="10754254" cy="518160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000" b="1" dirty="0">
                <a:latin typeface="Chalkboard" panose="03050602040202020205" pitchFamily="66" charset="77"/>
              </a:rPr>
              <a:t>Complete your pitch presentations.</a:t>
            </a:r>
          </a:p>
          <a:p>
            <a:r>
              <a:rPr lang="en-US" sz="4000" b="1" dirty="0">
                <a:latin typeface="Chalkboard" panose="03050602040202020205" pitchFamily="66" charset="77"/>
              </a:rPr>
              <a:t>If complete go back over previous slides, how could you improve them?</a:t>
            </a:r>
          </a:p>
          <a:p>
            <a:r>
              <a:rPr lang="en-US" sz="4000" b="1" dirty="0">
                <a:latin typeface="Chalkboard" panose="03050602040202020205" pitchFamily="66" charset="77"/>
              </a:rPr>
              <a:t>Practice your pitch.</a:t>
            </a:r>
          </a:p>
          <a:p>
            <a:r>
              <a:rPr lang="en-US" sz="4000" b="1" dirty="0">
                <a:latin typeface="Chalkboard" panose="03050602040202020205" pitchFamily="66" charset="77"/>
              </a:rPr>
              <a:t>Add images, examples and clips where you feel appropriate.</a:t>
            </a:r>
          </a:p>
          <a:p>
            <a:r>
              <a:rPr lang="en-US" sz="4000" b="1" dirty="0">
                <a:latin typeface="Chalkboard" panose="03050602040202020205" pitchFamily="66" charset="77"/>
              </a:rPr>
              <a:t>REMEMBER YOUR PITCH IS 5 MINUTES Max.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B871EEC-5CAF-3B41-80CF-F109E17DC47B}"/>
              </a:ext>
            </a:extLst>
          </p:cNvPr>
          <p:cNvSpPr txBox="1">
            <a:spLocks/>
          </p:cNvSpPr>
          <p:nvPr/>
        </p:nvSpPr>
        <p:spPr>
          <a:xfrm>
            <a:off x="5215467" y="0"/>
            <a:ext cx="6976533" cy="11262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Learning objective: To create and </a:t>
            </a:r>
            <a:r>
              <a:rPr lang="en-GB" sz="2400" b="1" dirty="0"/>
              <a:t>present a planned proposal that will widen audience reach through the use of converging technologies.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2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1AAF8-04B7-D842-B578-F5DB8EA0A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P8 – final Pass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4253C-EC79-0541-9F4F-FEC0E869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710266"/>
            <a:ext cx="10759545" cy="496146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dirty="0"/>
              <a:t>After your proposal and pitch, you will need to create a presentation, blog post or written report which is 500-800 words.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This will include a summary of the </a:t>
            </a:r>
            <a:r>
              <a:rPr lang="en-GB" sz="2400" b="1" dirty="0"/>
              <a:t>feedback</a:t>
            </a:r>
          </a:p>
          <a:p>
            <a:pPr marL="0" indent="0">
              <a:buNone/>
            </a:pPr>
            <a:r>
              <a:rPr lang="en-GB" sz="2400" b="1" dirty="0"/>
              <a:t> How you might adapt or develop your proposal</a:t>
            </a:r>
          </a:p>
          <a:p>
            <a:r>
              <a:rPr lang="en-GB" sz="2400" dirty="0"/>
              <a:t> analyse the feedback </a:t>
            </a:r>
          </a:p>
          <a:p>
            <a:r>
              <a:rPr lang="en-GB" sz="2400" dirty="0"/>
              <a:t> identify types of problems </a:t>
            </a:r>
          </a:p>
          <a:p>
            <a:r>
              <a:rPr lang="en-GB" sz="2400" dirty="0"/>
              <a:t>Identify positives and how you could use them to develop this further</a:t>
            </a:r>
          </a:p>
          <a:p>
            <a:r>
              <a:rPr lang="en-GB" sz="2400" dirty="0"/>
              <a:t>Decide on whether the proposal is still viable – explain why.</a:t>
            </a:r>
          </a:p>
          <a:p>
            <a:r>
              <a:rPr lang="en-GB" sz="2400" dirty="0"/>
              <a:t>make changes to proposal in line with feedback and viability considerations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2C15C-6976-5D49-9382-58FF17AC566A}"/>
              </a:ext>
            </a:extLst>
          </p:cNvPr>
          <p:cNvSpPr txBox="1"/>
          <p:nvPr/>
        </p:nvSpPr>
        <p:spPr>
          <a:xfrm>
            <a:off x="4314522" y="0"/>
            <a:ext cx="787747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Learning objective: To evaluate and analyse your pitch and proposal</a:t>
            </a:r>
          </a:p>
        </p:txBody>
      </p:sp>
    </p:spTree>
    <p:extLst>
      <p:ext uri="{BB962C8B-B14F-4D97-AF65-F5344CB8AC3E}">
        <p14:creationId xmlns:p14="http://schemas.microsoft.com/office/powerpoint/2010/main" val="154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{B37193DB-AE6B-EE4D-AD6E-1E1BD08B398E}tf10001069</Template>
  <TotalTime>49</TotalTime>
  <Words>555</Words>
  <Application>Microsoft Macintosh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Chalkboard</vt:lpstr>
      <vt:lpstr>Wingdings 3</vt:lpstr>
      <vt:lpstr>Wisp</vt:lpstr>
      <vt:lpstr>Learning outcome 5</vt:lpstr>
      <vt:lpstr>What are you pitching about?</vt:lpstr>
      <vt:lpstr>Let’s just check each section: Project outline/idea</vt:lpstr>
      <vt:lpstr>Let’s just check each section: Why your product/idea (repurpose section)</vt:lpstr>
      <vt:lpstr>Let’s just check each section: Ensuring reach and suitability</vt:lpstr>
      <vt:lpstr>Let’s just check each section: Marketing mix</vt:lpstr>
      <vt:lpstr>Task</vt:lpstr>
      <vt:lpstr>P8 – final Pass Task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 5</dc:title>
  <dc:creator/>
  <cp:lastModifiedBy/>
  <cp:revision>12</cp:revision>
  <dcterms:created xsi:type="dcterms:W3CDTF">2018-06-03T10:17:46Z</dcterms:created>
  <dcterms:modified xsi:type="dcterms:W3CDTF">2018-06-03T11:07:01Z</dcterms:modified>
</cp:coreProperties>
</file>