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5" r:id="rId8"/>
    <p:sldId id="264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9"/>
    <p:restoredTop sz="94638"/>
  </p:normalViewPr>
  <p:slideViewPr>
    <p:cSldViewPr snapToGrid="0" snapToObjects="1">
      <p:cViewPr varScale="1">
        <p:scale>
          <a:sx n="78" d="100"/>
          <a:sy n="78" d="100"/>
        </p:scale>
        <p:origin x="17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C5C97-562C-0E46-8F46-892054B87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185C7-6743-9446-97DA-8202AFC7D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019E9-F6D4-A641-BC2B-B1FB0D8D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79ED-3E3E-3146-B784-1E5AE7283ABD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8FAE2-B6F7-2043-B158-F135AD2B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936C7-0C15-3146-9D88-EF102A541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5F5C-5FAA-C14B-9294-5895FCB20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53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F820B-9254-D34E-874E-F733C9A3A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212A7A-9FE8-4F4C-8287-C415EF66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F13F8-48E3-6A45-B172-1ABE4400F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79ED-3E3E-3146-B784-1E5AE7283ABD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F126D-1895-5F43-89EE-7C93DBF8C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8595F-499C-7344-82CA-DE44CB1C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5F5C-5FAA-C14B-9294-5895FCB20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4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831FE4-360A-3B4B-B059-DD8C7F2C6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774C9B-E1A1-7E4E-AE8D-A101C5BF5F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BFA82-37E4-FE45-BD5D-5BF77D353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79ED-3E3E-3146-B784-1E5AE7283ABD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FBA1B-E95C-CE45-8BAE-F256B22F6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CBC75-5D0C-BD4D-B78C-AA6C42391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5F5C-5FAA-C14B-9294-5895FCB20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7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78DE8-3C99-D745-8679-7BBACE14A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10106-76D4-2E47-BAE1-A71ECF5A3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EFE1C-28FF-6D4F-80DA-CE7D1DCE2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79ED-3E3E-3146-B784-1E5AE7283ABD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67D5C-C972-C649-9A0E-4212BD693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65E8-603F-1F4B-9E51-71A6CD830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5F5C-5FAA-C14B-9294-5895FCB20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1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F75FD-CCBA-D349-B715-9D4DC35AE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36F9D-6C37-514F-9F3D-4E24E6712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0A753-54B3-F04D-A6B9-9DBABF93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79ED-3E3E-3146-B784-1E5AE7283ABD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549BB-14FD-BE42-906E-1E96BE378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1D095-0EA2-AF45-ACD0-80444B33B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5F5C-5FAA-C14B-9294-5895FCB20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13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B557A-FB07-F340-9550-56D450064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23E76-D409-B145-9014-8306D0E3B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8F2717-63C4-BE46-BE99-C6B73510D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842A8-26F5-3C45-ACBF-9DE1F288A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79ED-3E3E-3146-B784-1E5AE7283ABD}" type="datetimeFigureOut">
              <a:rPr lang="en-US" smtClean="0"/>
              <a:t>2/4/18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DA371-F6D5-704C-BFD3-4E2FD96FD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93B09-E6D4-9942-8C65-36ADC4C0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5F5C-5FAA-C14B-9294-5895FCB20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2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6E951-223F-8742-9D93-C825B407B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0CDA5-A572-1F4B-A027-071D3C748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4C347-557C-B04C-950D-169B664A3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38E502-2381-6B48-B457-B165BA19F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CFEC7A-9FE2-0948-8E04-E07ECC8B5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513816-DFFD-A347-AEE4-5EDA85DA9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79ED-3E3E-3146-B784-1E5AE7283ABD}" type="datetimeFigureOut">
              <a:rPr lang="en-US" smtClean="0"/>
              <a:t>2/4/18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3FA912-4119-834B-A651-11799F5B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64695C-A902-FE46-87C9-59D80DABF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5F5C-5FAA-C14B-9294-5895FCB20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71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9ACD-9D8E-C44A-90DF-636443DD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E0B9C1-BF87-5A41-B0BB-D225EECF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79ED-3E3E-3146-B784-1E5AE7283ABD}" type="datetimeFigureOut">
              <a:rPr lang="en-US" smtClean="0"/>
              <a:t>2/4/18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613609-F912-7649-88B3-43C9E5A94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FEFBF-D8BE-6F4D-B912-353D08CD1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5F5C-5FAA-C14B-9294-5895FCB20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5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B60042-E203-4042-907C-046875D23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79ED-3E3E-3146-B784-1E5AE7283ABD}" type="datetimeFigureOut">
              <a:rPr lang="en-US" smtClean="0"/>
              <a:t>2/4/18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A31C8-9F34-094F-80C2-296BCED4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4BE29-F240-5040-9BB4-3B31BFD4A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5F5C-5FAA-C14B-9294-5895FCB20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75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6F01F-6351-5945-AC74-91B58644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B1E59-DD9C-324E-B220-CE1E010E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D2795-05DD-7A4D-8307-9CE0E68F7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0CEBB-28AF-684C-BFD7-A5CC1F0D4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79ED-3E3E-3146-B784-1E5AE7283ABD}" type="datetimeFigureOut">
              <a:rPr lang="en-US" smtClean="0"/>
              <a:t>2/4/18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260F0-8C25-9D46-BA07-710345C8A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98275-E2EB-9C4B-B3A6-FB94BC09E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5F5C-5FAA-C14B-9294-5895FCB20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5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70335-DE6D-1E41-B9A0-AC9BDC73F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B8F9BD-F609-8E4C-BAEF-82F9DFEB0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89CEE-ACFC-454D-84E1-ABE166DFE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DCDFF-CF31-D643-8AFC-16C87EB53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79ED-3E3E-3146-B784-1E5AE7283ABD}" type="datetimeFigureOut">
              <a:rPr lang="en-US" smtClean="0"/>
              <a:t>2/4/18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6EC5-627E-A74A-87F9-E0E69A66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0E9E4-3F74-6940-BC3C-304AA6B8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5F5C-5FAA-C14B-9294-5895FCB20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89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2A95B-ACA6-9F41-93F8-815DBD3C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0BC0F-FC56-ED44-BA98-E91D10FB0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7CD21-011F-1D49-B238-6671F7D7F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179ED-3E3E-3146-B784-1E5AE7283ABD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ACE40-CFAC-8D42-AB3B-CB91A360D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F2E8E-7510-744B-A2FD-91B3B805F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55F5C-5FAA-C14B-9294-5895FCB20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0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28FF9-B5A8-9843-8B04-9AD993875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3371" y="1175657"/>
            <a:ext cx="9144000" cy="1077006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halkboard" panose="03050602040202020205" pitchFamily="66" charset="77"/>
              </a:rPr>
              <a:t>Designing a Game Concept</a:t>
            </a:r>
            <a:endParaRPr lang="en-US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Chalkboard" panose="03050602040202020205" pitchFamily="66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28CFF-0922-CB44-A891-2E703E344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263876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GB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halkboard" panose="03050602040202020205" pitchFamily="66" charset="77"/>
              </a:rPr>
              <a:t>Learning Objective: To create ideas to develop into a digital game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3124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970FC-EFAD-894E-90BF-27D794A81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9" y="881743"/>
            <a:ext cx="10515600" cy="5556477"/>
          </a:xfrm>
          <a:solidFill>
            <a:srgbClr val="FFFF00"/>
          </a:solidFill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000" b="1" dirty="0">
                <a:latin typeface="Chalkboard" charset="0"/>
                <a:ea typeface="Chalkboard" charset="0"/>
                <a:cs typeface="Chalkboard" charset="0"/>
              </a:rPr>
              <a:t>You have been asked to write a game proposal by the local education authority who believe students entering secondary school need help with developing their math skills.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000" b="1" dirty="0">
              <a:latin typeface="Chalkboard" charset="0"/>
              <a:ea typeface="Chalkboard" charset="0"/>
              <a:cs typeface="Chalkboard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4000" b="1" dirty="0">
                <a:latin typeface="Chalkboard" charset="0"/>
                <a:ea typeface="Chalkboard" charset="0"/>
                <a:cs typeface="Chalkboard" charset="0"/>
              </a:rPr>
              <a:t>The client would like you to create a game which is tailored to females aged 8-12 and allows them to learn new skills and gain confidence in some/all of the following: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000" b="1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4000" b="1" dirty="0">
                <a:latin typeface="Chalkboard" charset="0"/>
                <a:ea typeface="Chalkboard" charset="0"/>
                <a:cs typeface="Chalkboard" charset="0"/>
              </a:rPr>
              <a:t>Multiplication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4000" b="1" dirty="0">
                <a:latin typeface="Chalkboard" charset="0"/>
                <a:ea typeface="Chalkboard" charset="0"/>
                <a:cs typeface="Chalkboard" charset="0"/>
              </a:rPr>
              <a:t>Subtraction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4000" b="1" dirty="0">
                <a:latin typeface="Chalkboard" charset="0"/>
                <a:ea typeface="Chalkboard" charset="0"/>
                <a:cs typeface="Chalkboard" charset="0"/>
              </a:rPr>
              <a:t>Timetables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4000" b="1" dirty="0">
                <a:latin typeface="Chalkboard" charset="0"/>
                <a:ea typeface="Chalkboard" charset="0"/>
                <a:cs typeface="Chalkboard" charset="0"/>
              </a:rPr>
              <a:t>Division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4000" b="1" dirty="0">
                <a:latin typeface="Chalkboard" charset="0"/>
                <a:ea typeface="Chalkboard" charset="0"/>
                <a:cs typeface="Chalkboard" charset="0"/>
              </a:rPr>
              <a:t>Fractions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57333D1-E45C-F340-9331-95EA49753253}"/>
              </a:ext>
            </a:extLst>
          </p:cNvPr>
          <p:cNvSpPr txBox="1">
            <a:spLocks/>
          </p:cNvSpPr>
          <p:nvPr/>
        </p:nvSpPr>
        <p:spPr>
          <a:xfrm>
            <a:off x="10238015" y="4650496"/>
            <a:ext cx="1953985" cy="2207504"/>
          </a:xfrm>
          <a:prstGeom prst="rect">
            <a:avLst/>
          </a:prstGeom>
          <a:solidFill>
            <a:srgbClr val="7030A0"/>
          </a:solidFill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halkboard" panose="03050602040202020205" pitchFamily="66" charset="77"/>
              </a:rPr>
              <a:t>Learning Objective: To create ideas to develop into a digital game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7790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4EA79-ADB2-9440-9DD5-ECA29D793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C0A4A-E70E-604A-BE7A-B2F6CAD76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C1C85B-C9AC-A343-9974-70E480FA61B1}"/>
              </a:ext>
            </a:extLst>
          </p:cNvPr>
          <p:cNvSpPr/>
          <p:nvPr/>
        </p:nvSpPr>
        <p:spPr>
          <a:xfrm>
            <a:off x="244929" y="267653"/>
            <a:ext cx="9323614" cy="65094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Chalkboard" charset="0"/>
                <a:ea typeface="Chalkboard" charset="0"/>
                <a:cs typeface="Chalkboard" charset="0"/>
              </a:rPr>
              <a:t>The Science museum has commissioned a new game to be created which mirrors their exhibition on the human body.</a:t>
            </a:r>
          </a:p>
          <a:p>
            <a:pPr>
              <a:lnSpc>
                <a:spcPct val="150000"/>
              </a:lnSpc>
            </a:pPr>
            <a:endParaRPr lang="en-US" sz="2000" b="1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halkboard" charset="0"/>
                <a:ea typeface="Chalkboard" charset="0"/>
                <a:cs typeface="Chalkboard" charset="0"/>
              </a:rPr>
              <a:t>The client would like the game to be created so that 12-18 year olds are encouraged to take more of an interest in biology and would want to visit the Science museum more.</a:t>
            </a:r>
          </a:p>
          <a:p>
            <a:pPr>
              <a:lnSpc>
                <a:spcPct val="150000"/>
              </a:lnSpc>
            </a:pPr>
            <a:endParaRPr lang="en-US" sz="2000" b="1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halkboard" charset="0"/>
                <a:ea typeface="Chalkboard" charset="0"/>
                <a:cs typeface="Chalkboard" charset="0"/>
              </a:rPr>
              <a:t>The client doesn’t mind what platform is used for the game but would like it to do some/all of the following: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halkboard" charset="0"/>
                <a:ea typeface="Chalkboard" charset="0"/>
                <a:cs typeface="Chalkboard" charset="0"/>
              </a:rPr>
              <a:t>Explore the human skeleton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halkboard" charset="0"/>
                <a:ea typeface="Chalkboard" charset="0"/>
                <a:cs typeface="Chalkboard" charset="0"/>
              </a:rPr>
              <a:t>Encourage kids to learn about the human body in a fun way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halkboard" charset="0"/>
                <a:ea typeface="Chalkboard" charset="0"/>
                <a:cs typeface="Chalkboard" charset="0"/>
              </a:rPr>
              <a:t>Entice kids to learn cool science facts.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halkboard" charset="0"/>
                <a:ea typeface="Chalkboard" charset="0"/>
                <a:cs typeface="Chalkboard" charset="0"/>
              </a:rPr>
              <a:t>Develop observation skills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halkboard" charset="0"/>
                <a:ea typeface="Chalkboard" charset="0"/>
                <a:cs typeface="Chalkboard" charset="0"/>
              </a:rPr>
              <a:t>Teaching about the anatomy.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5AFF24-808E-C249-9A5D-D031735A08AC}"/>
              </a:ext>
            </a:extLst>
          </p:cNvPr>
          <p:cNvSpPr txBox="1">
            <a:spLocks/>
          </p:cNvSpPr>
          <p:nvPr/>
        </p:nvSpPr>
        <p:spPr>
          <a:xfrm>
            <a:off x="9993086" y="2217539"/>
            <a:ext cx="1953985" cy="2207504"/>
          </a:xfrm>
          <a:prstGeom prst="rect">
            <a:avLst/>
          </a:prstGeom>
          <a:solidFill>
            <a:srgbClr val="7030A0"/>
          </a:solidFill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halkboard" panose="03050602040202020205" pitchFamily="66" charset="77"/>
              </a:rPr>
              <a:t>Learning Objective: To create ideas to develop into a digital game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63100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D2493-74C3-7745-9544-9ED5193E7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365125"/>
            <a:ext cx="10515600" cy="1325563"/>
          </a:xfrm>
        </p:spPr>
        <p:txBody>
          <a:bodyPr/>
          <a:lstStyle/>
          <a:p>
            <a:r>
              <a:rPr lang="en-GB" b="1" dirty="0">
                <a:latin typeface="Chalkboard" panose="03050602040202020205" pitchFamily="66" charset="77"/>
              </a:rPr>
              <a:t>Blue-Sky Thinking</a:t>
            </a:r>
            <a:endParaRPr lang="en-US" b="1" dirty="0">
              <a:latin typeface="Chalkboard" panose="03050602040202020205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06DFA-E693-0543-B9CF-8A6E6A4D1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243" y="1690688"/>
            <a:ext cx="10515600" cy="4935992"/>
          </a:xfrm>
          <a:solidFill>
            <a:schemeClr val="accent5">
              <a:lumMod val="40000"/>
              <a:lumOff val="60000"/>
              <a:alpha val="7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latin typeface="Chalkboard" panose="03050602040202020205" pitchFamily="66" charset="77"/>
              </a:rPr>
              <a:t>Read through your chosen brief in silence.</a:t>
            </a:r>
          </a:p>
          <a:p>
            <a:pPr marL="0" indent="0">
              <a:buNone/>
            </a:pPr>
            <a:endParaRPr lang="en-GB" b="1" dirty="0">
              <a:latin typeface="Chalkboard" panose="03050602040202020205" pitchFamily="66" charset="77"/>
            </a:endParaRPr>
          </a:p>
          <a:p>
            <a:pPr marL="0" indent="0">
              <a:buNone/>
            </a:pPr>
            <a:r>
              <a:rPr lang="en-GB" b="1" dirty="0">
                <a:latin typeface="Chalkboard" panose="03050602040202020205" pitchFamily="66" charset="77"/>
              </a:rPr>
              <a:t>In silence write down ANY ideas that come to mind</a:t>
            </a:r>
          </a:p>
          <a:p>
            <a:pPr marL="0" indent="0">
              <a:buNone/>
            </a:pPr>
            <a:endParaRPr lang="en-GB" b="1" dirty="0">
              <a:latin typeface="Chalkboard" panose="03050602040202020205" pitchFamily="66" charset="77"/>
            </a:endParaRPr>
          </a:p>
          <a:p>
            <a:pPr marL="0" indent="0">
              <a:buNone/>
            </a:pPr>
            <a:r>
              <a:rPr lang="en-GB" b="1" dirty="0">
                <a:latin typeface="Chalkboard" panose="03050602040202020205" pitchFamily="66" charset="77"/>
              </a:rPr>
              <a:t>What could game play be like? What colours would suit your game? Locations? Game objectives? Characters? Challenges? Platforms?</a:t>
            </a:r>
          </a:p>
          <a:p>
            <a:pPr marL="0" indent="0">
              <a:buNone/>
            </a:pPr>
            <a:endParaRPr lang="en-GB" b="1" dirty="0">
              <a:latin typeface="Chalkboard" panose="03050602040202020205" pitchFamily="66" charset="77"/>
            </a:endParaRPr>
          </a:p>
          <a:p>
            <a:pPr marL="0" indent="0">
              <a:buNone/>
            </a:pPr>
            <a:r>
              <a:rPr lang="en-GB" b="1" dirty="0">
                <a:latin typeface="Chalkboard" panose="03050602040202020205" pitchFamily="66" charset="77"/>
              </a:rPr>
              <a:t>Think of words which associate to your project</a:t>
            </a:r>
          </a:p>
          <a:p>
            <a:pPr marL="0" indent="0">
              <a:buNone/>
            </a:pPr>
            <a:endParaRPr lang="en-GB" b="1" dirty="0">
              <a:latin typeface="Chalkboard" panose="03050602040202020205" pitchFamily="66" charset="77"/>
            </a:endParaRPr>
          </a:p>
          <a:p>
            <a:pPr marL="0" indent="0">
              <a:buNone/>
            </a:pPr>
            <a:r>
              <a:rPr lang="en-GB" b="1" dirty="0">
                <a:latin typeface="Chalkboard" panose="03050602040202020205" pitchFamily="66" charset="77"/>
              </a:rPr>
              <a:t>Fill your page.</a:t>
            </a:r>
            <a:endParaRPr lang="en-US" b="1" dirty="0">
              <a:latin typeface="Chalkboard" panose="03050602040202020205" pitchFamily="66" charset="77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F2B5214-10F6-F540-A7CC-CD1C3A513F98}"/>
              </a:ext>
            </a:extLst>
          </p:cNvPr>
          <p:cNvSpPr txBox="1">
            <a:spLocks/>
          </p:cNvSpPr>
          <p:nvPr/>
        </p:nvSpPr>
        <p:spPr>
          <a:xfrm>
            <a:off x="10115550" y="365125"/>
            <a:ext cx="1953985" cy="2207504"/>
          </a:xfrm>
          <a:prstGeom prst="rect">
            <a:avLst/>
          </a:prstGeom>
          <a:solidFill>
            <a:srgbClr val="7030A0"/>
          </a:solidFill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halkboard" panose="03050602040202020205" pitchFamily="66" charset="77"/>
              </a:rPr>
              <a:t>Learning Objective: To create ideas to develop into a digital game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1754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4EB9C-9C10-7042-9066-F2273F612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-94683"/>
            <a:ext cx="10515600" cy="1325563"/>
          </a:xfrm>
        </p:spPr>
        <p:txBody>
          <a:bodyPr/>
          <a:lstStyle/>
          <a:p>
            <a:r>
              <a:rPr lang="en-GB" b="1" dirty="0">
                <a:latin typeface="Chalkboard" panose="03050602040202020205" pitchFamily="66" charset="77"/>
              </a:rPr>
              <a:t>Evaluate your ideas</a:t>
            </a:r>
            <a:endParaRPr lang="en-US" b="1" dirty="0">
              <a:latin typeface="Chalkboard" panose="03050602040202020205" pitchFamily="66" charset="77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5D8E0A-178B-CF4A-BBA2-42C52C594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7522" y="1230880"/>
            <a:ext cx="4582091" cy="458209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D274A2-D816-524C-A82F-3D80495CD59F}"/>
              </a:ext>
            </a:extLst>
          </p:cNvPr>
          <p:cNvSpPr txBox="1"/>
          <p:nvPr/>
        </p:nvSpPr>
        <p:spPr>
          <a:xfrm>
            <a:off x="256211" y="1037545"/>
            <a:ext cx="6858000" cy="5447645"/>
          </a:xfrm>
          <a:prstGeom prst="rect">
            <a:avLst/>
          </a:prstGeom>
          <a:solidFill>
            <a:schemeClr val="accent5">
              <a:lumMod val="40000"/>
              <a:lumOff val="6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halkboard" panose="03050602040202020205" pitchFamily="66" charset="77"/>
              </a:rPr>
              <a:t>Read through your ideas.</a:t>
            </a:r>
          </a:p>
          <a:p>
            <a:endParaRPr lang="en-GB" sz="2400" b="1" dirty="0">
              <a:latin typeface="Chalkboard" panose="03050602040202020205" pitchFamily="66" charset="77"/>
            </a:endParaRPr>
          </a:p>
          <a:p>
            <a:r>
              <a:rPr lang="en-GB" sz="2400" b="1" dirty="0">
                <a:latin typeface="Chalkboard" panose="03050602040202020205" pitchFamily="66" charset="77"/>
              </a:rPr>
              <a:t>Highlight 3-5 of your best ideas.</a:t>
            </a:r>
          </a:p>
          <a:p>
            <a:endParaRPr lang="en-GB" sz="2400" b="1" dirty="0">
              <a:latin typeface="Chalkboard" panose="03050602040202020205" pitchFamily="66" charset="77"/>
            </a:endParaRPr>
          </a:p>
          <a:p>
            <a:r>
              <a:rPr lang="en-GB" sz="2400" b="1" dirty="0">
                <a:latin typeface="Chalkboard" panose="03050602040202020205" pitchFamily="66" charset="77"/>
              </a:rPr>
              <a:t>Expand on points to develop your ideas further.</a:t>
            </a:r>
          </a:p>
          <a:p>
            <a:endParaRPr lang="en-GB" sz="2400" b="1" dirty="0">
              <a:latin typeface="Chalkboard" panose="03050602040202020205" pitchFamily="66" charset="77"/>
            </a:endParaRPr>
          </a:p>
          <a:p>
            <a:r>
              <a:rPr lang="en-GB" sz="2400" b="1" dirty="0">
                <a:latin typeface="Chalkboard" panose="03050602040202020205" pitchFamily="66" charset="77"/>
              </a:rPr>
              <a:t>Which ideas could be developed? </a:t>
            </a:r>
          </a:p>
          <a:p>
            <a:endParaRPr lang="en-GB" sz="2400" b="1" dirty="0">
              <a:latin typeface="Chalkboard" panose="03050602040202020205" pitchFamily="66" charset="77"/>
            </a:endParaRPr>
          </a:p>
          <a:p>
            <a:r>
              <a:rPr lang="en-GB" sz="2400" b="1" dirty="0">
                <a:latin typeface="Chalkboard" panose="03050602040202020205" pitchFamily="66" charset="77"/>
              </a:rPr>
              <a:t>Which are ideas that are ready to be created into a game today?</a:t>
            </a:r>
          </a:p>
          <a:p>
            <a:endParaRPr lang="en-GB" sz="2400" b="1" dirty="0">
              <a:latin typeface="Chalkboard" panose="03050602040202020205" pitchFamily="66" charset="77"/>
            </a:endParaRPr>
          </a:p>
          <a:p>
            <a:r>
              <a:rPr lang="en-GB" sz="2400" b="1" dirty="0">
                <a:latin typeface="Chalkboard" panose="03050602040202020205" pitchFamily="66" charset="77"/>
              </a:rPr>
              <a:t>Which ideas need to be on the scrap heap?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3B4F0EF-C693-404C-BBD4-A3AA4462F693}"/>
              </a:ext>
            </a:extLst>
          </p:cNvPr>
          <p:cNvSpPr txBox="1">
            <a:spLocks/>
          </p:cNvSpPr>
          <p:nvPr/>
        </p:nvSpPr>
        <p:spPr>
          <a:xfrm>
            <a:off x="8466365" y="38553"/>
            <a:ext cx="3725635" cy="1059090"/>
          </a:xfrm>
          <a:prstGeom prst="rect">
            <a:avLst/>
          </a:prstGeom>
          <a:solidFill>
            <a:srgbClr val="7030A0"/>
          </a:solidFill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halkboard" panose="03050602040202020205" pitchFamily="66" charset="77"/>
              </a:rPr>
              <a:t>Learning Objective: To create ideas to develop into a digital game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halkboard" panose="03050602040202020205" pitchFamily="66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3D061-32F1-7040-B685-DC1B8DC52673}"/>
              </a:ext>
            </a:extLst>
          </p:cNvPr>
          <p:cNvSpPr txBox="1"/>
          <p:nvPr/>
        </p:nvSpPr>
        <p:spPr>
          <a:xfrm>
            <a:off x="9089968" y="5130600"/>
            <a:ext cx="2873433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Stretch and challenge: using your ideas, write down what narrative or game objective could you create?</a:t>
            </a:r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67407-3A07-E943-9109-1345F2931BF7}"/>
              </a:ext>
            </a:extLst>
          </p:cNvPr>
          <p:cNvSpPr txBox="1"/>
          <p:nvPr/>
        </p:nvSpPr>
        <p:spPr>
          <a:xfrm>
            <a:off x="7364186" y="1230879"/>
            <a:ext cx="2204357" cy="1200329"/>
          </a:xfrm>
          <a:prstGeom prst="rect">
            <a:avLst/>
          </a:prstGeom>
          <a:solidFill>
            <a:srgbClr val="92D05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Photo your finished blue sky thinking ready to add to your project portfolio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86836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956" y="159026"/>
            <a:ext cx="26835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Starter</a:t>
            </a:r>
          </a:p>
        </p:txBody>
      </p:sp>
      <p:sp>
        <p:nvSpPr>
          <p:cNvPr id="3" name="TextBox 2"/>
          <p:cNvSpPr txBox="1"/>
          <p:nvPr/>
        </p:nvSpPr>
        <p:spPr>
          <a:xfrm rot="20510767">
            <a:off x="337750" y="1651192"/>
            <a:ext cx="64508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How creative are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-54690" y="5496339"/>
            <a:ext cx="12192000" cy="7752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5496339"/>
            <a:ext cx="12192000" cy="775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017048">
            <a:off x="-911645" y="3909811"/>
            <a:ext cx="3699368" cy="2466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2205" y="3207399"/>
            <a:ext cx="7299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How many ways can you use a paper clip?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07055A6-6EEA-0D4E-96AC-B2E43F69445E}"/>
              </a:ext>
            </a:extLst>
          </p:cNvPr>
          <p:cNvSpPr txBox="1">
            <a:spLocks/>
          </p:cNvSpPr>
          <p:nvPr/>
        </p:nvSpPr>
        <p:spPr>
          <a:xfrm>
            <a:off x="5274128" y="-3147"/>
            <a:ext cx="6917871" cy="852233"/>
          </a:xfrm>
          <a:prstGeom prst="rect">
            <a:avLst/>
          </a:prstGeom>
          <a:solidFill>
            <a:srgbClr val="7030A0"/>
          </a:solidFill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halkboard" panose="03050602040202020205" pitchFamily="66" charset="77"/>
              </a:rPr>
              <a:t>Learning Objective: To create ideas to develop into a digital game</a:t>
            </a:r>
            <a:endParaRPr lang="en-US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8320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9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9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9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2938DD22-09B8-6A47-B111-F0ADE335125A}"/>
              </a:ext>
            </a:extLst>
          </p:cNvPr>
          <p:cNvSpPr txBox="1">
            <a:spLocks/>
          </p:cNvSpPr>
          <p:nvPr/>
        </p:nvSpPr>
        <p:spPr>
          <a:xfrm>
            <a:off x="5274128" y="-3147"/>
            <a:ext cx="6917871" cy="852233"/>
          </a:xfrm>
          <a:prstGeom prst="rect">
            <a:avLst/>
          </a:prstGeom>
          <a:solidFill>
            <a:srgbClr val="7030A0"/>
          </a:solidFill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halkboard" panose="03050602040202020205" pitchFamily="66" charset="77"/>
              </a:rPr>
              <a:t>Learning Objective: To create ideas to develop into a digital game</a:t>
            </a:r>
            <a:endParaRPr lang="en-US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halkboard" panose="03050602040202020205" pitchFamily="66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2799E6-F1B6-EB42-87D3-1FE4FB2017E4}"/>
              </a:ext>
            </a:extLst>
          </p:cNvPr>
          <p:cNvSpPr txBox="1"/>
          <p:nvPr/>
        </p:nvSpPr>
        <p:spPr>
          <a:xfrm>
            <a:off x="1919645" y="2106386"/>
            <a:ext cx="86438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="1" dirty="0">
                <a:latin typeface="Chalkboard" panose="03050602040202020205" pitchFamily="66" charset="77"/>
              </a:rPr>
              <a:t>4 ways to plan and</a:t>
            </a:r>
          </a:p>
          <a:p>
            <a:pPr algn="ctr"/>
            <a:r>
              <a:rPr lang="en-GB" sz="7200" b="1" dirty="0">
                <a:latin typeface="Chalkboard" panose="03050602040202020205" pitchFamily="66" charset="77"/>
              </a:rPr>
              <a:t> develop ideas </a:t>
            </a:r>
            <a:endParaRPr lang="en-US" sz="7200" b="1" dirty="0">
              <a:latin typeface="Chalkboard" panose="03050602040202020205" pitchFamily="66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5F4E02-9336-DE46-915A-2A4F97C0295E}"/>
              </a:ext>
            </a:extLst>
          </p:cNvPr>
          <p:cNvSpPr txBox="1"/>
          <p:nvPr/>
        </p:nvSpPr>
        <p:spPr>
          <a:xfrm>
            <a:off x="3706585" y="4964124"/>
            <a:ext cx="550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Chalkboard" panose="03050602040202020205" pitchFamily="66" charset="77"/>
              </a:rPr>
              <a:t>Say what you see…….</a:t>
            </a:r>
            <a:endParaRPr lang="en-US" sz="4000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43149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Analysing</a:t>
            </a:r>
            <a:r>
              <a:rPr lang="en-US" b="1" dirty="0"/>
              <a:t> a brief: TOOLS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798">
            <a:off x="9078141" y="617670"/>
            <a:ext cx="2631757" cy="282913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7953">
            <a:off x="1578616" y="2545652"/>
            <a:ext cx="38100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30AADB"/>
              </a:clrFrom>
              <a:clrTo>
                <a:srgbClr val="30AA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89" y="2405269"/>
            <a:ext cx="356870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2" y="2981739"/>
            <a:ext cx="83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Tool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73" y="2149793"/>
            <a:ext cx="5572405" cy="37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1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Analysing</a:t>
            </a:r>
            <a:r>
              <a:rPr lang="en-US" b="1" dirty="0"/>
              <a:t> a brief: TOOLS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798">
            <a:off x="9078141" y="617670"/>
            <a:ext cx="2631757" cy="2829139"/>
          </a:xfrm>
        </p:spPr>
      </p:pic>
      <p:sp>
        <p:nvSpPr>
          <p:cNvPr id="7" name="TextBox 6"/>
          <p:cNvSpPr txBox="1"/>
          <p:nvPr/>
        </p:nvSpPr>
        <p:spPr>
          <a:xfrm>
            <a:off x="752138" y="2478231"/>
            <a:ext cx="1056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Tool 2: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06360"/>
            <a:ext cx="3797300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37" y="2524538"/>
            <a:ext cx="3657600" cy="3657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54" y="689167"/>
            <a:ext cx="7812183" cy="5651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435" y="232463"/>
            <a:ext cx="8128000" cy="6108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4" y="0"/>
            <a:ext cx="12394801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2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5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Analysing</a:t>
            </a:r>
            <a:r>
              <a:rPr lang="en-US" b="1" dirty="0"/>
              <a:t> a brief: TOOLS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798">
            <a:off x="9078141" y="617670"/>
            <a:ext cx="2631757" cy="2829139"/>
          </a:xfrm>
        </p:spPr>
      </p:pic>
      <p:sp>
        <p:nvSpPr>
          <p:cNvPr id="7" name="TextBox 6"/>
          <p:cNvSpPr txBox="1"/>
          <p:nvPr/>
        </p:nvSpPr>
        <p:spPr>
          <a:xfrm>
            <a:off x="1295402" y="2981739"/>
            <a:ext cx="847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Tool 3: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33" y="2364848"/>
            <a:ext cx="7062734" cy="3737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21432-CDAC-EA48-9E80-3A845D39F8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38200">
            <a:off x="4314532" y="2521176"/>
            <a:ext cx="3138390" cy="3311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23" y="810166"/>
            <a:ext cx="4292600" cy="6438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7" y="702456"/>
            <a:ext cx="11350486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8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Analysing</a:t>
            </a:r>
            <a:r>
              <a:rPr lang="en-US" b="1" dirty="0"/>
              <a:t> a brief: TOOLS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798">
            <a:off x="9078141" y="617670"/>
            <a:ext cx="2631757" cy="2829139"/>
          </a:xfrm>
        </p:spPr>
      </p:pic>
      <p:sp>
        <p:nvSpPr>
          <p:cNvPr id="7" name="TextBox 6"/>
          <p:cNvSpPr txBox="1"/>
          <p:nvPr/>
        </p:nvSpPr>
        <p:spPr>
          <a:xfrm>
            <a:off x="1295402" y="2981739"/>
            <a:ext cx="788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Tool 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03" y="3741926"/>
            <a:ext cx="4521201" cy="25318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4" y="897126"/>
            <a:ext cx="6858000" cy="568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53" y="522813"/>
            <a:ext cx="8726556" cy="60639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"/>
          <a:stretch/>
        </p:blipFill>
        <p:spPr>
          <a:xfrm>
            <a:off x="0" y="1634065"/>
            <a:ext cx="12192000" cy="441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6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8CF060E1-B480-7542-B317-95D18359DECF}"/>
              </a:ext>
            </a:extLst>
          </p:cNvPr>
          <p:cNvSpPr txBox="1">
            <a:spLocks/>
          </p:cNvSpPr>
          <p:nvPr/>
        </p:nvSpPr>
        <p:spPr>
          <a:xfrm>
            <a:off x="5274128" y="-3147"/>
            <a:ext cx="6917871" cy="852233"/>
          </a:xfrm>
          <a:prstGeom prst="rect">
            <a:avLst/>
          </a:prstGeom>
          <a:solidFill>
            <a:srgbClr val="7030A0"/>
          </a:solidFill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halkboard" panose="03050602040202020205" pitchFamily="66" charset="77"/>
              </a:rPr>
              <a:t>Learning Objective: To create ideas to develop into a digital game</a:t>
            </a:r>
            <a:endParaRPr lang="en-US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halkboard" panose="03050602040202020205" pitchFamily="66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F43260-A8D5-554E-AD54-9E54D932D407}"/>
              </a:ext>
            </a:extLst>
          </p:cNvPr>
          <p:cNvSpPr/>
          <p:nvPr/>
        </p:nvSpPr>
        <p:spPr>
          <a:xfrm>
            <a:off x="223158" y="1632858"/>
            <a:ext cx="11723914" cy="480131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You have been asked to write a proposal for a new game which will help to improve road safety. Your client is a government department that wants a game-based learning method to replace the ‘public information films’ produced by the Central Information Office to inform and educate the public. </a:t>
            </a:r>
          </a:p>
          <a:p>
            <a:pPr>
              <a:lnSpc>
                <a:spcPct val="170000"/>
              </a:lnSpc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The game must be aimed at </a:t>
            </a:r>
            <a:r>
              <a:rPr lang="en-US" sz="2000" b="1" dirty="0">
                <a:latin typeface="Chalkboard" charset="0"/>
                <a:ea typeface="Chalkboard" charset="0"/>
                <a:cs typeface="Chalkboard" charset="0"/>
              </a:rPr>
              <a:t>a target audience of 12–18 year olds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. It could focus on some or all of the following groups of road users: </a:t>
            </a:r>
          </a:p>
          <a:p>
            <a:pPr>
              <a:lnSpc>
                <a:spcPct val="170000"/>
              </a:lnSpc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  pedestrians </a:t>
            </a:r>
          </a:p>
          <a:p>
            <a:pPr>
              <a:lnSpc>
                <a:spcPct val="170000"/>
              </a:lnSpc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  cyclists </a:t>
            </a:r>
          </a:p>
          <a:p>
            <a:pPr>
              <a:lnSpc>
                <a:spcPct val="170000"/>
              </a:lnSpc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  drivers of motor vehicles.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3192E0-4034-244B-8606-612885611DC5}"/>
              </a:ext>
            </a:extLst>
          </p:cNvPr>
          <p:cNvSpPr txBox="1"/>
          <p:nvPr/>
        </p:nvSpPr>
        <p:spPr>
          <a:xfrm>
            <a:off x="702129" y="849086"/>
            <a:ext cx="91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Chalkboard" panose="03050602040202020205" pitchFamily="66" charset="77"/>
              </a:rPr>
              <a:t>Brief 1</a:t>
            </a:r>
            <a:endParaRPr lang="en-US" b="1" dirty="0">
              <a:latin typeface="Chalkboard" panose="03050602040202020205" pitchFamily="66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A48271-8FF5-A644-9833-5A207FAC6B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668" y="5189370"/>
            <a:ext cx="710939" cy="109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73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828F4-CA5C-3D47-9981-997D6212A834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640268" y="993830"/>
            <a:ext cx="4823885" cy="43279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endParaRPr lang="en-US" sz="900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lnSpc>
                <a:spcPct val="170000"/>
              </a:lnSpc>
            </a:pPr>
            <a:endParaRPr lang="en-US" sz="900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lnSpc>
                <a:spcPct val="170000"/>
              </a:lnSpc>
            </a:pPr>
            <a:endParaRPr lang="en-US" sz="9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0679E6-DC33-AE4B-A9D3-8B6259F172BC}"/>
              </a:ext>
            </a:extLst>
          </p:cNvPr>
          <p:cNvSpPr/>
          <p:nvPr/>
        </p:nvSpPr>
        <p:spPr>
          <a:xfrm>
            <a:off x="381000" y="165834"/>
            <a:ext cx="9601200" cy="655564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You have been asked to write a proposal for a new game by the government to encourage healthier lifestyles. With reports that childhood obesity has risen by 42% in the last 5 years, the local government would like a game to be created which inspires young people to make healthier choices. 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The game must be aimed at a target audience of 12–18 year olds. It could focus on some or all of the following: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Exercise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Healthy food swaps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Creating recipes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Making smart choices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The game proposal must explain your chosen game components, narrative and gameplay. The client has no preference for any particular platform or hardware for the game. 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FDA077F-C179-BB43-89C0-606B24384C26}"/>
              </a:ext>
            </a:extLst>
          </p:cNvPr>
          <p:cNvSpPr txBox="1">
            <a:spLocks/>
          </p:cNvSpPr>
          <p:nvPr/>
        </p:nvSpPr>
        <p:spPr>
          <a:xfrm>
            <a:off x="10238014" y="-3147"/>
            <a:ext cx="1953985" cy="2207504"/>
          </a:xfrm>
          <a:prstGeom prst="rect">
            <a:avLst/>
          </a:prstGeom>
          <a:solidFill>
            <a:srgbClr val="7030A0"/>
          </a:solidFill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halkboard" panose="03050602040202020205" pitchFamily="66" charset="77"/>
              </a:rPr>
              <a:t>Learning Objective: To create ideas to develop into a digital game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49135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696</Words>
  <Application>Microsoft Macintosh PowerPoint</Application>
  <PresentationFormat>Widescreen</PresentationFormat>
  <Paragraphs>83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Chalkboard</vt:lpstr>
      <vt:lpstr>Office Theme</vt:lpstr>
      <vt:lpstr>Designing a Game Concept</vt:lpstr>
      <vt:lpstr>PowerPoint Presentation</vt:lpstr>
      <vt:lpstr>PowerPoint Presentation</vt:lpstr>
      <vt:lpstr>Analysing a brief: TOOLS</vt:lpstr>
      <vt:lpstr>Analysing a brief: TOOLS</vt:lpstr>
      <vt:lpstr>Analysing a brief: TOOLS</vt:lpstr>
      <vt:lpstr>Analysing a brief: TOOLS</vt:lpstr>
      <vt:lpstr>PowerPoint Presentation</vt:lpstr>
      <vt:lpstr>PowerPoint Presentation</vt:lpstr>
      <vt:lpstr>PowerPoint Presentation</vt:lpstr>
      <vt:lpstr>PowerPoint Presentation</vt:lpstr>
      <vt:lpstr>Blue-Sky Thinking</vt:lpstr>
      <vt:lpstr>Evaluate your ideas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a Game Concept</dc:title>
  <dc:creator>lorenza samuels</dc:creator>
  <cp:lastModifiedBy>lorenza samuels</cp:lastModifiedBy>
  <cp:revision>12</cp:revision>
  <dcterms:created xsi:type="dcterms:W3CDTF">2018-02-04T18:39:20Z</dcterms:created>
  <dcterms:modified xsi:type="dcterms:W3CDTF">2018-02-04T19:09:03Z</dcterms:modified>
</cp:coreProperties>
</file>