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80" r:id="rId22"/>
    <p:sldId id="277" r:id="rId23"/>
    <p:sldId id="278" r:id="rId24"/>
    <p:sldId id="279" r:id="rId25"/>
    <p:sldId id="281" r:id="rId26"/>
    <p:sldId id="282" r:id="rId27"/>
    <p:sldId id="320" r:id="rId28"/>
    <p:sldId id="3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1"/>
    <p:restoredTop sz="93077"/>
  </p:normalViewPr>
  <p:slideViewPr>
    <p:cSldViewPr snapToGrid="0" snapToObjects="1">
      <p:cViewPr varScale="1">
        <p:scale>
          <a:sx n="76" d="100"/>
          <a:sy n="76" d="100"/>
        </p:scale>
        <p:origin x="22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D2B7-7D47-BC46-9BAA-FB0B91817A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191059-FEAE-3545-A876-CCB8B9B521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0CBF67-4516-7648-B6E8-848ABB95691B}"/>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5" name="Footer Placeholder 4">
            <a:extLst>
              <a:ext uri="{FF2B5EF4-FFF2-40B4-BE49-F238E27FC236}">
                <a16:creationId xmlns:a16="http://schemas.microsoft.com/office/drawing/2014/main" id="{571DB6D4-922F-C74B-9380-EAE1B5FE7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9AB889-3530-F04C-A247-F42D52FB3248}"/>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28741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9DCD-FD16-7E43-B8E2-4826ABDE9C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882928-21D7-F04B-90D1-E5D2B70844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3E0BF-A7C5-394F-A242-3F08361D4DA7}"/>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5" name="Footer Placeholder 4">
            <a:extLst>
              <a:ext uri="{FF2B5EF4-FFF2-40B4-BE49-F238E27FC236}">
                <a16:creationId xmlns:a16="http://schemas.microsoft.com/office/drawing/2014/main" id="{F669AF89-E380-654F-842E-B8CEDF35A5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4F8127-3D66-A242-972E-0A74736B15E1}"/>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174405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CBD8B6-5755-4B4C-96AB-C7706D0474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DA30A0-9E8F-3A4D-BBC2-177CCA9795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B4618-42F1-3645-A6E8-70849436CBA6}"/>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5" name="Footer Placeholder 4">
            <a:extLst>
              <a:ext uri="{FF2B5EF4-FFF2-40B4-BE49-F238E27FC236}">
                <a16:creationId xmlns:a16="http://schemas.microsoft.com/office/drawing/2014/main" id="{BAB41923-12CA-EC4C-9EBB-62A8D7F0E5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6C55C6-B2E1-8643-880C-A8A08FF7E510}"/>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37772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ADF6-923F-5A42-91D1-B3A061CEF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F9E7AB-6F1F-6D4D-B52D-9A6B26413B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C277BF-1AFD-3F4D-943B-E40744EF7DD1}"/>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5" name="Footer Placeholder 4">
            <a:extLst>
              <a:ext uri="{FF2B5EF4-FFF2-40B4-BE49-F238E27FC236}">
                <a16:creationId xmlns:a16="http://schemas.microsoft.com/office/drawing/2014/main" id="{70B56E6B-D130-964C-92D0-67BE56B0F9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B0679-D72F-4247-A650-CA8E1DA25C75}"/>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150305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4530-A846-B242-BD3A-DD0E1A7595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D71837-53B7-0746-B268-7B8BD15784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AD6666-AE0E-B14C-9DE6-196B131B3613}"/>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5" name="Footer Placeholder 4">
            <a:extLst>
              <a:ext uri="{FF2B5EF4-FFF2-40B4-BE49-F238E27FC236}">
                <a16:creationId xmlns:a16="http://schemas.microsoft.com/office/drawing/2014/main" id="{7C8EC1F3-ADAB-CE4E-A12D-C50E9A155C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ACFBB-C60C-0F41-B491-5F986B709162}"/>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422458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90F7-0264-0948-B96C-7CEFEE231A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BD761A-2F6E-A242-9773-F46FAF9AC4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DA9774-EDC8-7A49-8F92-C40313CBBD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229DF0-EA7B-D343-A3C5-20B7A69C038F}"/>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6" name="Footer Placeholder 5">
            <a:extLst>
              <a:ext uri="{FF2B5EF4-FFF2-40B4-BE49-F238E27FC236}">
                <a16:creationId xmlns:a16="http://schemas.microsoft.com/office/drawing/2014/main" id="{029DF120-F200-8F4D-BB4A-13E188FFB7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84FD79-FA72-9C40-AB86-0D2837446E02}"/>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162890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F9CF-5D3E-5E49-BD20-38408018C5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BA35DB-92D6-2E49-953E-BE7F69B3EB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15CC80-6688-7342-91D3-6A4C590002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ACC1DE-CBCD-1A46-A49C-7BCDCC3EF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A9F752-5813-0F49-AE1F-243B607D57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EF0724-E640-864E-A55F-27B01FCB0B68}"/>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8" name="Footer Placeholder 7">
            <a:extLst>
              <a:ext uri="{FF2B5EF4-FFF2-40B4-BE49-F238E27FC236}">
                <a16:creationId xmlns:a16="http://schemas.microsoft.com/office/drawing/2014/main" id="{9C9BB2C8-8CB6-3948-A4CA-B670BE6BEA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942B43-90A0-404F-B4E0-192F39CC042A}"/>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91008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9768-489F-2845-923B-F02ED0758D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7583C0-8810-DB46-A89E-B964C191A024}"/>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4" name="Footer Placeholder 3">
            <a:extLst>
              <a:ext uri="{FF2B5EF4-FFF2-40B4-BE49-F238E27FC236}">
                <a16:creationId xmlns:a16="http://schemas.microsoft.com/office/drawing/2014/main" id="{49B7238B-CC35-7A46-9935-4A089D034B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DC9A0B-337A-6F49-B895-062E67B2124C}"/>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135837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ADC908-C78F-D24C-A308-FFA3E2D1DEAF}"/>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3" name="Footer Placeholder 2">
            <a:extLst>
              <a:ext uri="{FF2B5EF4-FFF2-40B4-BE49-F238E27FC236}">
                <a16:creationId xmlns:a16="http://schemas.microsoft.com/office/drawing/2014/main" id="{EBEC0440-F2B1-494B-921B-C563E523AC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037BFB-5AA1-9345-A730-AC6D66664E9B}"/>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296398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9EF7-6BD0-C748-8970-FD9ECC948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7F9238-C429-C245-B741-93B7E2221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EEFD6F-EB64-A947-9C80-0A5B2909B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B9255F-E9E2-3D47-ACB5-02E499B7BDA0}"/>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6" name="Footer Placeholder 5">
            <a:extLst>
              <a:ext uri="{FF2B5EF4-FFF2-40B4-BE49-F238E27FC236}">
                <a16:creationId xmlns:a16="http://schemas.microsoft.com/office/drawing/2014/main" id="{58AE7D16-3891-F841-96D1-B81B9C50B5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624CBF-846A-AA46-8896-7FFDB612672D}"/>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165294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4D00-E9CC-AB4D-9402-8F4C969A0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756264-34E8-2E49-89CE-19D40C67C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124CB8-40B3-1A40-A2F8-0249541FF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972ED3-0FB3-5C4E-B4F2-17C85DC5CD5F}"/>
              </a:ext>
            </a:extLst>
          </p:cNvPr>
          <p:cNvSpPr>
            <a:spLocks noGrp="1"/>
          </p:cNvSpPr>
          <p:nvPr>
            <p:ph type="dt" sz="half" idx="10"/>
          </p:nvPr>
        </p:nvSpPr>
        <p:spPr/>
        <p:txBody>
          <a:bodyPr/>
          <a:lstStyle/>
          <a:p>
            <a:fld id="{5FBCAECA-A496-654E-800A-DDAF01336DA8}" type="datetimeFigureOut">
              <a:rPr lang="en-GB" smtClean="0"/>
              <a:t>23/05/2018</a:t>
            </a:fld>
            <a:endParaRPr lang="en-GB"/>
          </a:p>
        </p:txBody>
      </p:sp>
      <p:sp>
        <p:nvSpPr>
          <p:cNvPr id="6" name="Footer Placeholder 5">
            <a:extLst>
              <a:ext uri="{FF2B5EF4-FFF2-40B4-BE49-F238E27FC236}">
                <a16:creationId xmlns:a16="http://schemas.microsoft.com/office/drawing/2014/main" id="{1E5B9FBA-0C44-E448-B198-20DEA26DFE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FDA078-5ACE-0945-B8CE-879CAF9C582A}"/>
              </a:ext>
            </a:extLst>
          </p:cNvPr>
          <p:cNvSpPr>
            <a:spLocks noGrp="1"/>
          </p:cNvSpPr>
          <p:nvPr>
            <p:ph type="sldNum" sz="quarter" idx="12"/>
          </p:nvPr>
        </p:nvSpPr>
        <p:spPr/>
        <p:txBody>
          <a:bodyPr/>
          <a:lstStyle/>
          <a:p>
            <a:fld id="{FB824173-EA7C-FA44-B4C8-C04C3B92AF9F}" type="slidenum">
              <a:rPr lang="en-GB" smtClean="0"/>
              <a:t>‹#›</a:t>
            </a:fld>
            <a:endParaRPr lang="en-GB"/>
          </a:p>
        </p:txBody>
      </p:sp>
    </p:spTree>
    <p:extLst>
      <p:ext uri="{BB962C8B-B14F-4D97-AF65-F5344CB8AC3E}">
        <p14:creationId xmlns:p14="http://schemas.microsoft.com/office/powerpoint/2010/main" val="240214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ECCCBE-CD42-CD4C-9D8F-BD1C7FEE98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6F4BAE-3C54-4B4D-90B2-B630AE12D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391AA3-ACBD-534C-B154-E76D8870D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CAECA-A496-654E-800A-DDAF01336DA8}" type="datetimeFigureOut">
              <a:rPr lang="en-GB" smtClean="0"/>
              <a:t>23/05/2018</a:t>
            </a:fld>
            <a:endParaRPr lang="en-GB"/>
          </a:p>
        </p:txBody>
      </p:sp>
      <p:sp>
        <p:nvSpPr>
          <p:cNvPr id="5" name="Footer Placeholder 4">
            <a:extLst>
              <a:ext uri="{FF2B5EF4-FFF2-40B4-BE49-F238E27FC236}">
                <a16:creationId xmlns:a16="http://schemas.microsoft.com/office/drawing/2014/main" id="{2D4BAA58-974D-C74D-A066-F9385676B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706945-5A83-8C4C-87F3-D757C4C53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24173-EA7C-FA44-B4C8-C04C3B92AF9F}" type="slidenum">
              <a:rPr lang="en-GB" smtClean="0"/>
              <a:t>‹#›</a:t>
            </a:fld>
            <a:endParaRPr lang="en-GB"/>
          </a:p>
        </p:txBody>
      </p:sp>
    </p:spTree>
    <p:extLst>
      <p:ext uri="{BB962C8B-B14F-4D97-AF65-F5344CB8AC3E}">
        <p14:creationId xmlns:p14="http://schemas.microsoft.com/office/powerpoint/2010/main" val="2346165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bbc.com/future/story/20180104-is-social-media-bad-for-you-the-evidence-and-the-unknow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wario.com/blog/starbucks-best-and-worst-marketing-campaig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6067-F869-C44F-AF19-D40C7F44080D}"/>
              </a:ext>
            </a:extLst>
          </p:cNvPr>
          <p:cNvSpPr>
            <a:spLocks noGrp="1"/>
          </p:cNvSpPr>
          <p:nvPr>
            <p:ph type="ctrTitle"/>
          </p:nvPr>
        </p:nvSpPr>
        <p:spPr/>
        <p:txBody>
          <a:bodyPr>
            <a:normAutofit/>
          </a:bodyPr>
          <a:lstStyle/>
          <a:p>
            <a:r>
              <a:rPr lang="en-GB" dirty="0"/>
              <a:t>Unit 6: Globalisation </a:t>
            </a:r>
          </a:p>
        </p:txBody>
      </p:sp>
      <p:sp>
        <p:nvSpPr>
          <p:cNvPr id="3" name="Subtitle 2">
            <a:extLst>
              <a:ext uri="{FF2B5EF4-FFF2-40B4-BE49-F238E27FC236}">
                <a16:creationId xmlns:a16="http://schemas.microsoft.com/office/drawing/2014/main" id="{9A3219B0-98F5-734B-9B55-BCC6A3DF680C}"/>
              </a:ext>
            </a:extLst>
          </p:cNvPr>
          <p:cNvSpPr>
            <a:spLocks noGrp="1"/>
          </p:cNvSpPr>
          <p:nvPr>
            <p:ph type="subTitle" idx="1"/>
          </p:nvPr>
        </p:nvSpPr>
        <p:spPr/>
        <p:txBody>
          <a:bodyPr/>
          <a:lstStyle/>
          <a:p>
            <a:r>
              <a:rPr lang="en-GB" dirty="0"/>
              <a:t>L.O. – How can we understand the impact of social media and globalisation on media audiences and producers?</a:t>
            </a:r>
          </a:p>
          <a:p>
            <a:endParaRPr lang="en-GB" dirty="0"/>
          </a:p>
        </p:txBody>
      </p:sp>
    </p:spTree>
    <p:extLst>
      <p:ext uri="{BB962C8B-B14F-4D97-AF65-F5344CB8AC3E}">
        <p14:creationId xmlns:p14="http://schemas.microsoft.com/office/powerpoint/2010/main" val="189761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AA11-4FC7-4745-93BC-608E865BC2D3}"/>
              </a:ext>
            </a:extLst>
          </p:cNvPr>
          <p:cNvSpPr>
            <a:spLocks noGrp="1"/>
          </p:cNvSpPr>
          <p:nvPr>
            <p:ph type="title"/>
          </p:nvPr>
        </p:nvSpPr>
        <p:spPr/>
        <p:txBody>
          <a:bodyPr/>
          <a:lstStyle/>
          <a:p>
            <a:r>
              <a:rPr lang="en-GB" dirty="0"/>
              <a:t>Generation of funding</a:t>
            </a:r>
          </a:p>
        </p:txBody>
      </p:sp>
      <p:sp>
        <p:nvSpPr>
          <p:cNvPr id="3" name="Content Placeholder 2">
            <a:extLst>
              <a:ext uri="{FF2B5EF4-FFF2-40B4-BE49-F238E27FC236}">
                <a16:creationId xmlns:a16="http://schemas.microsoft.com/office/drawing/2014/main" id="{80BB6D76-4FA0-4E4A-8314-5DAACE6CAE35}"/>
              </a:ext>
            </a:extLst>
          </p:cNvPr>
          <p:cNvSpPr>
            <a:spLocks noGrp="1"/>
          </p:cNvSpPr>
          <p:nvPr>
            <p:ph idx="1"/>
          </p:nvPr>
        </p:nvSpPr>
        <p:spPr/>
        <p:txBody>
          <a:bodyPr>
            <a:normAutofit fontScale="85000" lnSpcReduction="20000"/>
          </a:bodyPr>
          <a:lstStyle/>
          <a:p>
            <a:r>
              <a:rPr lang="en-GB" dirty="0"/>
              <a:t>Crowdfunding platforms (like Kickstarter) are allowing creative users to gain funding to start projects that they would never have been able to do previously</a:t>
            </a:r>
          </a:p>
          <a:p>
            <a:endParaRPr lang="en-GB" dirty="0"/>
          </a:p>
          <a:p>
            <a:r>
              <a:rPr lang="en-GB" dirty="0"/>
              <a:t>The projects don’t have to be media projects, like TV programmes, music, films and video games, as all kinds of projects can be funded</a:t>
            </a:r>
          </a:p>
          <a:p>
            <a:endParaRPr lang="en-GB" dirty="0"/>
          </a:p>
          <a:p>
            <a:r>
              <a:rPr lang="en-GB" dirty="0"/>
              <a:t>This enables ‘normal people’, not backed by big businesses, to be able to gain funds to create new and interesting projects. Thanks to social media this can be on a worldwide platform</a:t>
            </a:r>
          </a:p>
          <a:p>
            <a:endParaRPr lang="en-GB" dirty="0"/>
          </a:p>
          <a:p>
            <a:r>
              <a:rPr lang="en-GB" dirty="0"/>
              <a:t>To date, Kickstarter has funded over </a:t>
            </a:r>
            <a:r>
              <a:rPr lang="en-GB" b="1" dirty="0"/>
              <a:t>144,000</a:t>
            </a:r>
            <a:r>
              <a:rPr lang="en-GB" dirty="0"/>
              <a:t> projects and </a:t>
            </a:r>
            <a:r>
              <a:rPr lang="en-GB" b="1" dirty="0"/>
              <a:t>$3,688,465,948 </a:t>
            </a:r>
            <a:r>
              <a:rPr lang="en-GB" dirty="0"/>
              <a:t>has been pledged</a:t>
            </a:r>
          </a:p>
        </p:txBody>
      </p:sp>
    </p:spTree>
    <p:extLst>
      <p:ext uri="{BB962C8B-B14F-4D97-AF65-F5344CB8AC3E}">
        <p14:creationId xmlns:p14="http://schemas.microsoft.com/office/powerpoint/2010/main" val="268165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795C8B-A047-CB40-A225-264595FE777C}"/>
              </a:ext>
            </a:extLst>
          </p:cNvPr>
          <p:cNvSpPr>
            <a:spLocks noGrp="1"/>
          </p:cNvSpPr>
          <p:nvPr>
            <p:ph type="ctrTitle"/>
          </p:nvPr>
        </p:nvSpPr>
        <p:spPr/>
        <p:txBody>
          <a:bodyPr>
            <a:normAutofit fontScale="90000"/>
          </a:bodyPr>
          <a:lstStyle/>
          <a:p>
            <a:r>
              <a:rPr lang="en-GB" dirty="0"/>
              <a:t>The negative impacts and disadvantages of social media and globalisation</a:t>
            </a:r>
          </a:p>
        </p:txBody>
      </p:sp>
      <p:sp>
        <p:nvSpPr>
          <p:cNvPr id="5" name="Subtitle 4">
            <a:extLst>
              <a:ext uri="{FF2B5EF4-FFF2-40B4-BE49-F238E27FC236}">
                <a16:creationId xmlns:a16="http://schemas.microsoft.com/office/drawing/2014/main" id="{BE20C276-6BCE-3045-9083-C5E1A446A488}"/>
              </a:ext>
            </a:extLst>
          </p:cNvPr>
          <p:cNvSpPr>
            <a:spLocks noGrp="1"/>
          </p:cNvSpPr>
          <p:nvPr>
            <p:ph type="subTitle" idx="1"/>
          </p:nvPr>
        </p:nvSpPr>
        <p:spPr/>
        <p:txBody>
          <a:bodyPr/>
          <a:lstStyle/>
          <a:p>
            <a:endParaRPr lang="en-GB" dirty="0"/>
          </a:p>
          <a:p>
            <a:r>
              <a:rPr lang="en-GB" dirty="0"/>
              <a:t>What do you think they might be for personal use and for professional use of social media?</a:t>
            </a:r>
          </a:p>
        </p:txBody>
      </p:sp>
    </p:spTree>
    <p:extLst>
      <p:ext uri="{BB962C8B-B14F-4D97-AF65-F5344CB8AC3E}">
        <p14:creationId xmlns:p14="http://schemas.microsoft.com/office/powerpoint/2010/main" val="2947037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F3BA-08E2-DA4C-A337-33A5D32DB0C0}"/>
              </a:ext>
            </a:extLst>
          </p:cNvPr>
          <p:cNvSpPr>
            <a:spLocks noGrp="1"/>
          </p:cNvSpPr>
          <p:nvPr>
            <p:ph type="title"/>
          </p:nvPr>
        </p:nvSpPr>
        <p:spPr/>
        <p:txBody>
          <a:bodyPr/>
          <a:lstStyle/>
          <a:p>
            <a:r>
              <a:rPr lang="en-GB" dirty="0"/>
              <a:t>Negative impacts for users and industry</a:t>
            </a:r>
          </a:p>
        </p:txBody>
      </p:sp>
      <p:sp>
        <p:nvSpPr>
          <p:cNvPr id="3" name="Content Placeholder 2">
            <a:extLst>
              <a:ext uri="{FF2B5EF4-FFF2-40B4-BE49-F238E27FC236}">
                <a16:creationId xmlns:a16="http://schemas.microsoft.com/office/drawing/2014/main" id="{62CA99A3-0218-CA4D-BF0E-49C70733E053}"/>
              </a:ext>
            </a:extLst>
          </p:cNvPr>
          <p:cNvSpPr>
            <a:spLocks noGrp="1"/>
          </p:cNvSpPr>
          <p:nvPr>
            <p:ph idx="1"/>
          </p:nvPr>
        </p:nvSpPr>
        <p:spPr/>
        <p:txBody>
          <a:bodyPr/>
          <a:lstStyle/>
          <a:p>
            <a:r>
              <a:rPr lang="en-GB" dirty="0"/>
              <a:t>Online stalking and trolling: sharing of images and data, not checking security settings, accepting ’friends’, constant use may mean hard to get away from it</a:t>
            </a:r>
          </a:p>
          <a:p>
            <a:endParaRPr lang="en-GB" dirty="0"/>
          </a:p>
          <a:p>
            <a:r>
              <a:rPr lang="en-GB" dirty="0"/>
              <a:t>Personal and professional users need to know how to keep themselves safe and information </a:t>
            </a:r>
            <a:r>
              <a:rPr lang="en-GB" dirty="0" err="1"/>
              <a:t>provate</a:t>
            </a:r>
            <a:r>
              <a:rPr lang="en-GB" dirty="0"/>
              <a:t> in this digital world</a:t>
            </a:r>
          </a:p>
        </p:txBody>
      </p:sp>
    </p:spTree>
    <p:extLst>
      <p:ext uri="{BB962C8B-B14F-4D97-AF65-F5344CB8AC3E}">
        <p14:creationId xmlns:p14="http://schemas.microsoft.com/office/powerpoint/2010/main" val="209956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5940-7FD1-C941-80A2-7D322DAB3960}"/>
              </a:ext>
            </a:extLst>
          </p:cNvPr>
          <p:cNvSpPr>
            <a:spLocks noGrp="1"/>
          </p:cNvSpPr>
          <p:nvPr>
            <p:ph type="title"/>
          </p:nvPr>
        </p:nvSpPr>
        <p:spPr/>
        <p:txBody>
          <a:bodyPr/>
          <a:lstStyle/>
          <a:p>
            <a:r>
              <a:rPr lang="en-GB" dirty="0"/>
              <a:t>Cyber-bullying</a:t>
            </a:r>
          </a:p>
        </p:txBody>
      </p:sp>
      <p:sp>
        <p:nvSpPr>
          <p:cNvPr id="3" name="Content Placeholder 2">
            <a:extLst>
              <a:ext uri="{FF2B5EF4-FFF2-40B4-BE49-F238E27FC236}">
                <a16:creationId xmlns:a16="http://schemas.microsoft.com/office/drawing/2014/main" id="{340888B9-7AC5-5540-8992-377FBF330864}"/>
              </a:ext>
            </a:extLst>
          </p:cNvPr>
          <p:cNvSpPr>
            <a:spLocks noGrp="1"/>
          </p:cNvSpPr>
          <p:nvPr>
            <p:ph idx="1"/>
          </p:nvPr>
        </p:nvSpPr>
        <p:spPr/>
        <p:txBody>
          <a:bodyPr/>
          <a:lstStyle/>
          <a:p>
            <a:r>
              <a:rPr lang="en-GB" dirty="0"/>
              <a:t>Social media is immediate and can be made available to many people</a:t>
            </a:r>
          </a:p>
          <a:p>
            <a:endParaRPr lang="en-GB" dirty="0"/>
          </a:p>
          <a:p>
            <a:r>
              <a:rPr lang="en-GB" dirty="0"/>
              <a:t>Children might be more vulnerable, as perpetrators can be anonymous, or as someone they think they can trust</a:t>
            </a:r>
          </a:p>
          <a:p>
            <a:endParaRPr lang="en-GB" dirty="0"/>
          </a:p>
          <a:p>
            <a:r>
              <a:rPr lang="en-GB" dirty="0"/>
              <a:t>It is reported that more than 42% of young people have been victims of cyber-bullying</a:t>
            </a:r>
          </a:p>
          <a:p>
            <a:endParaRPr lang="en-GB" dirty="0"/>
          </a:p>
          <a:p>
            <a:endParaRPr lang="en-GB" dirty="0"/>
          </a:p>
        </p:txBody>
      </p:sp>
    </p:spTree>
    <p:extLst>
      <p:ext uri="{BB962C8B-B14F-4D97-AF65-F5344CB8AC3E}">
        <p14:creationId xmlns:p14="http://schemas.microsoft.com/office/powerpoint/2010/main" val="314565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65125"/>
            <a:ext cx="10540999" cy="728179"/>
          </a:xfrm>
        </p:spPr>
        <p:txBody>
          <a:bodyPr/>
          <a:lstStyle/>
          <a:p>
            <a:pPr algn="ctr"/>
            <a:r>
              <a:rPr lang="en-GB" dirty="0"/>
              <a:t>Moral panic</a:t>
            </a:r>
          </a:p>
        </p:txBody>
      </p:sp>
      <p:sp>
        <p:nvSpPr>
          <p:cNvPr id="3" name="Content Placeholder 2"/>
          <p:cNvSpPr>
            <a:spLocks noGrp="1"/>
          </p:cNvSpPr>
          <p:nvPr>
            <p:ph idx="1"/>
          </p:nvPr>
        </p:nvSpPr>
        <p:spPr>
          <a:xfrm>
            <a:off x="298174" y="1232452"/>
            <a:ext cx="11411226" cy="4944511"/>
          </a:xfrm>
        </p:spPr>
        <p:txBody>
          <a:bodyPr>
            <a:normAutofit/>
          </a:bodyPr>
          <a:lstStyle/>
          <a:p>
            <a:pPr marL="0" indent="0">
              <a:buNone/>
            </a:pPr>
            <a:r>
              <a:rPr lang="en-GB" b="1" dirty="0"/>
              <a:t>moral panic</a:t>
            </a:r>
            <a:r>
              <a:rPr lang="en-GB" dirty="0"/>
              <a:t> – when the media creates fear in the population over an issue that appears to threaten or harm normal social order</a:t>
            </a:r>
          </a:p>
          <a:p>
            <a:endParaRPr lang="en-GB" dirty="0"/>
          </a:p>
          <a:p>
            <a:r>
              <a:rPr lang="en-GB" dirty="0"/>
              <a:t>Stanley Cohen created this theory in 1972</a:t>
            </a:r>
          </a:p>
          <a:p>
            <a:endParaRPr lang="en-GB" dirty="0"/>
          </a:p>
          <a:p>
            <a:r>
              <a:rPr lang="en-GB" dirty="0"/>
              <a:t>What moral panics have been used for the use of social media?</a:t>
            </a:r>
          </a:p>
          <a:p>
            <a:endParaRPr lang="en-GB" dirty="0"/>
          </a:p>
          <a:p>
            <a:r>
              <a:rPr lang="en-GB" dirty="0">
                <a:hlinkClick r:id="rId2"/>
              </a:rPr>
              <a:t>http://www.bbc.com/future/story/20180104-is-social-media-bad-for-you-the-evidence-and-the-unknowns</a:t>
            </a:r>
            <a:r>
              <a:rPr lang="en-GB" dirty="0"/>
              <a:t> </a:t>
            </a:r>
          </a:p>
          <a:p>
            <a:endParaRPr lang="en-GB" dirty="0"/>
          </a:p>
        </p:txBody>
      </p:sp>
    </p:spTree>
    <p:extLst>
      <p:ext uri="{BB962C8B-B14F-4D97-AF65-F5344CB8AC3E}">
        <p14:creationId xmlns:p14="http://schemas.microsoft.com/office/powerpoint/2010/main" val="39067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6CC8-3381-2545-A1C5-E7829AF77A6C}"/>
              </a:ext>
            </a:extLst>
          </p:cNvPr>
          <p:cNvSpPr>
            <a:spLocks noGrp="1"/>
          </p:cNvSpPr>
          <p:nvPr>
            <p:ph type="title"/>
          </p:nvPr>
        </p:nvSpPr>
        <p:spPr/>
        <p:txBody>
          <a:bodyPr/>
          <a:lstStyle/>
          <a:p>
            <a:r>
              <a:rPr lang="en-GB" dirty="0"/>
              <a:t>Loss of privacy</a:t>
            </a:r>
          </a:p>
        </p:txBody>
      </p:sp>
      <p:sp>
        <p:nvSpPr>
          <p:cNvPr id="3" name="Content Placeholder 2">
            <a:extLst>
              <a:ext uri="{FF2B5EF4-FFF2-40B4-BE49-F238E27FC236}">
                <a16:creationId xmlns:a16="http://schemas.microsoft.com/office/drawing/2014/main" id="{AB9088FE-39DF-904A-A2E8-CD2DE8AC0DEA}"/>
              </a:ext>
            </a:extLst>
          </p:cNvPr>
          <p:cNvSpPr>
            <a:spLocks noGrp="1"/>
          </p:cNvSpPr>
          <p:nvPr>
            <p:ph idx="1"/>
          </p:nvPr>
        </p:nvSpPr>
        <p:spPr/>
        <p:txBody>
          <a:bodyPr/>
          <a:lstStyle/>
          <a:p>
            <a:r>
              <a:rPr lang="en-GB" dirty="0"/>
              <a:t>We forget that what we put online is there for all to see</a:t>
            </a:r>
          </a:p>
          <a:p>
            <a:endParaRPr lang="en-GB" dirty="0"/>
          </a:p>
          <a:p>
            <a:r>
              <a:rPr lang="en-GB" dirty="0"/>
              <a:t>Security settings can often be badly advertised (why?), complicated and/or change over time and we can forget to update them</a:t>
            </a:r>
          </a:p>
          <a:p>
            <a:endParaRPr lang="en-GB" dirty="0"/>
          </a:p>
          <a:p>
            <a:r>
              <a:rPr lang="en-GB" dirty="0"/>
              <a:t>Potential employers could look you up and access unfavourable material from years ago</a:t>
            </a:r>
          </a:p>
          <a:p>
            <a:endParaRPr lang="en-GB" dirty="0"/>
          </a:p>
          <a:p>
            <a:endParaRPr lang="en-GB" dirty="0"/>
          </a:p>
        </p:txBody>
      </p:sp>
    </p:spTree>
    <p:extLst>
      <p:ext uri="{BB962C8B-B14F-4D97-AF65-F5344CB8AC3E}">
        <p14:creationId xmlns:p14="http://schemas.microsoft.com/office/powerpoint/2010/main" val="408201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FBAC-FF92-AD4B-8B7A-BA3C88307295}"/>
              </a:ext>
            </a:extLst>
          </p:cNvPr>
          <p:cNvSpPr>
            <a:spLocks noGrp="1"/>
          </p:cNvSpPr>
          <p:nvPr>
            <p:ph type="title"/>
          </p:nvPr>
        </p:nvSpPr>
        <p:spPr/>
        <p:txBody>
          <a:bodyPr/>
          <a:lstStyle/>
          <a:p>
            <a:r>
              <a:rPr lang="en-GB" dirty="0"/>
              <a:t>Decreased productivity</a:t>
            </a:r>
          </a:p>
        </p:txBody>
      </p:sp>
      <p:sp>
        <p:nvSpPr>
          <p:cNvPr id="3" name="Content Placeholder 2">
            <a:extLst>
              <a:ext uri="{FF2B5EF4-FFF2-40B4-BE49-F238E27FC236}">
                <a16:creationId xmlns:a16="http://schemas.microsoft.com/office/drawing/2014/main" id="{056D6607-6B4D-FA46-AF68-D6C88A2A866F}"/>
              </a:ext>
            </a:extLst>
          </p:cNvPr>
          <p:cNvSpPr>
            <a:spLocks noGrp="1"/>
          </p:cNvSpPr>
          <p:nvPr>
            <p:ph idx="1"/>
          </p:nvPr>
        </p:nvSpPr>
        <p:spPr/>
        <p:txBody>
          <a:bodyPr/>
          <a:lstStyle/>
          <a:p>
            <a:r>
              <a:rPr lang="en-GB" dirty="0"/>
              <a:t>Businesses might use social media to find and communicate with clients, but these sites are also a big distraction for employees and are very easy to access</a:t>
            </a:r>
          </a:p>
          <a:p>
            <a:endParaRPr lang="en-GB" dirty="0"/>
          </a:p>
          <a:p>
            <a:r>
              <a:rPr lang="en-GB" dirty="0"/>
              <a:t>Individuals could also post inappropriate things about their workplace, which could lead to disciplinary action</a:t>
            </a:r>
          </a:p>
        </p:txBody>
      </p:sp>
    </p:spTree>
    <p:extLst>
      <p:ext uri="{BB962C8B-B14F-4D97-AF65-F5344CB8AC3E}">
        <p14:creationId xmlns:p14="http://schemas.microsoft.com/office/powerpoint/2010/main" val="349483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181D-7565-8646-B00D-A5A8373FEAD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9A1A62B-6CA9-8B4F-8F95-DC534263506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D632B96-C3D5-8C4B-8C19-05CEBB4518E9}"/>
              </a:ext>
            </a:extLst>
          </p:cNvPr>
          <p:cNvPicPr>
            <a:picLocks noChangeAspect="1"/>
          </p:cNvPicPr>
          <p:nvPr/>
        </p:nvPicPr>
        <p:blipFill>
          <a:blip r:embed="rId2"/>
          <a:stretch>
            <a:fillRect/>
          </a:stretch>
        </p:blipFill>
        <p:spPr>
          <a:xfrm>
            <a:off x="0" y="744753"/>
            <a:ext cx="12192000" cy="5368494"/>
          </a:xfrm>
          <a:prstGeom prst="rect">
            <a:avLst/>
          </a:prstGeom>
        </p:spPr>
      </p:pic>
    </p:spTree>
    <p:extLst>
      <p:ext uri="{BB962C8B-B14F-4D97-AF65-F5344CB8AC3E}">
        <p14:creationId xmlns:p14="http://schemas.microsoft.com/office/powerpoint/2010/main" val="380134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1E1D-66D3-0544-8CEF-6D42925939C2}"/>
              </a:ext>
            </a:extLst>
          </p:cNvPr>
          <p:cNvSpPr>
            <a:spLocks noGrp="1"/>
          </p:cNvSpPr>
          <p:nvPr>
            <p:ph type="title"/>
          </p:nvPr>
        </p:nvSpPr>
        <p:spPr/>
        <p:txBody>
          <a:bodyPr/>
          <a:lstStyle/>
          <a:p>
            <a:r>
              <a:rPr lang="en-GB" dirty="0"/>
              <a:t>Negative publicity</a:t>
            </a:r>
          </a:p>
        </p:txBody>
      </p:sp>
      <p:sp>
        <p:nvSpPr>
          <p:cNvPr id="3" name="Content Placeholder 2">
            <a:extLst>
              <a:ext uri="{FF2B5EF4-FFF2-40B4-BE49-F238E27FC236}">
                <a16:creationId xmlns:a16="http://schemas.microsoft.com/office/drawing/2014/main" id="{76726BF8-D221-FC40-B0EA-D02F816E547F}"/>
              </a:ext>
            </a:extLst>
          </p:cNvPr>
          <p:cNvSpPr>
            <a:spLocks noGrp="1"/>
          </p:cNvSpPr>
          <p:nvPr>
            <p:ph idx="1"/>
          </p:nvPr>
        </p:nvSpPr>
        <p:spPr/>
        <p:txBody>
          <a:bodyPr/>
          <a:lstStyle/>
          <a:p>
            <a:r>
              <a:rPr lang="en-GB" dirty="0"/>
              <a:t>Some social media campaigns can cause harm to a business brand or image</a:t>
            </a:r>
          </a:p>
          <a:p>
            <a:endParaRPr lang="en-GB" dirty="0"/>
          </a:p>
          <a:p>
            <a:r>
              <a:rPr lang="en-GB" dirty="0"/>
              <a:t>Public might parody campaigns or make political or social statements about a brand by creating sarcastic memes, which can go viral</a:t>
            </a:r>
          </a:p>
          <a:p>
            <a:endParaRPr lang="en-GB" dirty="0"/>
          </a:p>
          <a:p>
            <a:r>
              <a:rPr lang="en-US" dirty="0">
                <a:hlinkClick r:id="rId2"/>
              </a:rPr>
              <a:t>https://awario.com/blog/starbucks-best-and-worst-marketing-campaigns/</a:t>
            </a:r>
            <a:r>
              <a:rPr lang="en-US" dirty="0"/>
              <a:t> </a:t>
            </a:r>
          </a:p>
          <a:p>
            <a:endParaRPr lang="en-GB" dirty="0"/>
          </a:p>
        </p:txBody>
      </p:sp>
    </p:spTree>
    <p:extLst>
      <p:ext uri="{BB962C8B-B14F-4D97-AF65-F5344CB8AC3E}">
        <p14:creationId xmlns:p14="http://schemas.microsoft.com/office/powerpoint/2010/main" val="278511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9FAC-CED2-DA4D-A65F-202A7C3B9FEC}"/>
              </a:ext>
            </a:extLst>
          </p:cNvPr>
          <p:cNvSpPr>
            <a:spLocks noGrp="1"/>
          </p:cNvSpPr>
          <p:nvPr>
            <p:ph type="title"/>
          </p:nvPr>
        </p:nvSpPr>
        <p:spPr/>
        <p:txBody>
          <a:bodyPr/>
          <a:lstStyle/>
          <a:p>
            <a:r>
              <a:rPr lang="en-GB" dirty="0"/>
              <a:t>Impact on wider society</a:t>
            </a:r>
          </a:p>
        </p:txBody>
      </p:sp>
      <p:sp>
        <p:nvSpPr>
          <p:cNvPr id="3" name="Content Placeholder 2">
            <a:extLst>
              <a:ext uri="{FF2B5EF4-FFF2-40B4-BE49-F238E27FC236}">
                <a16:creationId xmlns:a16="http://schemas.microsoft.com/office/drawing/2014/main" id="{631F6DEC-2164-B440-A9DE-BCBAC8FDB017}"/>
              </a:ext>
            </a:extLst>
          </p:cNvPr>
          <p:cNvSpPr>
            <a:spLocks noGrp="1"/>
          </p:cNvSpPr>
          <p:nvPr>
            <p:ph idx="1"/>
          </p:nvPr>
        </p:nvSpPr>
        <p:spPr/>
        <p:txBody>
          <a:bodyPr/>
          <a:lstStyle/>
          <a:p>
            <a:r>
              <a:rPr lang="en-GB" dirty="0"/>
              <a:t>Moral panics have also focused on the impact social media has on the celebrity-obsessed culture and how women are represented online</a:t>
            </a:r>
          </a:p>
          <a:p>
            <a:endParaRPr lang="en-GB" dirty="0"/>
          </a:p>
          <a:p>
            <a:r>
              <a:rPr lang="en-GB" dirty="0"/>
              <a:t>Instagram features heavily photoshopped images of female celebrities that cause societal concerns, as often the images are highly sexualised and/or graphic in content</a:t>
            </a:r>
          </a:p>
          <a:p>
            <a:endParaRPr lang="en-GB" dirty="0"/>
          </a:p>
          <a:p>
            <a:r>
              <a:rPr lang="en-GB" dirty="0"/>
              <a:t>These could be seen as role models to young people</a:t>
            </a:r>
          </a:p>
        </p:txBody>
      </p:sp>
    </p:spTree>
    <p:extLst>
      <p:ext uri="{BB962C8B-B14F-4D97-AF65-F5344CB8AC3E}">
        <p14:creationId xmlns:p14="http://schemas.microsoft.com/office/powerpoint/2010/main" val="128221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4878-7CA0-7A41-9CD2-9CA72D8B2EF7}"/>
              </a:ext>
            </a:extLst>
          </p:cNvPr>
          <p:cNvSpPr>
            <a:spLocks noGrp="1"/>
          </p:cNvSpPr>
          <p:nvPr>
            <p:ph type="title"/>
          </p:nvPr>
        </p:nvSpPr>
        <p:spPr/>
        <p:txBody>
          <a:bodyPr/>
          <a:lstStyle/>
          <a:p>
            <a:r>
              <a:rPr lang="en-GB" dirty="0"/>
              <a:t>A reminder…</a:t>
            </a:r>
          </a:p>
        </p:txBody>
      </p:sp>
      <p:sp>
        <p:nvSpPr>
          <p:cNvPr id="3" name="Content Placeholder 2">
            <a:extLst>
              <a:ext uri="{FF2B5EF4-FFF2-40B4-BE49-F238E27FC236}">
                <a16:creationId xmlns:a16="http://schemas.microsoft.com/office/drawing/2014/main" id="{341B263F-37A9-064F-A1D6-14DB61BB2DDA}"/>
              </a:ext>
            </a:extLst>
          </p:cNvPr>
          <p:cNvSpPr>
            <a:spLocks noGrp="1"/>
          </p:cNvSpPr>
          <p:nvPr>
            <p:ph idx="1"/>
          </p:nvPr>
        </p:nvSpPr>
        <p:spPr/>
        <p:txBody>
          <a:bodyPr/>
          <a:lstStyle/>
          <a:p>
            <a:endParaRPr lang="en-GB" dirty="0"/>
          </a:p>
          <a:p>
            <a:r>
              <a:rPr lang="en-GB" b="1" dirty="0" err="1"/>
              <a:t>Wikinonmics</a:t>
            </a:r>
            <a:r>
              <a:rPr lang="en-GB" dirty="0"/>
              <a:t> – the ways that media technologies have changed the production and distribution of products</a:t>
            </a:r>
          </a:p>
          <a:p>
            <a:endParaRPr lang="en-GB" dirty="0"/>
          </a:p>
          <a:p>
            <a:pPr marL="0" indent="0">
              <a:buNone/>
            </a:pPr>
            <a:endParaRPr lang="en-GB" dirty="0"/>
          </a:p>
          <a:p>
            <a:pPr marL="0" indent="0">
              <a:buNone/>
            </a:pPr>
            <a:r>
              <a:rPr lang="en-GB" dirty="0"/>
              <a:t>What examples can you discuss?</a:t>
            </a:r>
          </a:p>
        </p:txBody>
      </p:sp>
    </p:spTree>
    <p:extLst>
      <p:ext uri="{BB962C8B-B14F-4D97-AF65-F5344CB8AC3E}">
        <p14:creationId xmlns:p14="http://schemas.microsoft.com/office/powerpoint/2010/main" val="386721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C62CC0-104F-AB46-A7E6-FFAF336A9710}"/>
              </a:ext>
            </a:extLst>
          </p:cNvPr>
          <p:cNvSpPr>
            <a:spLocks noGrp="1"/>
          </p:cNvSpPr>
          <p:nvPr>
            <p:ph type="ctrTitle"/>
          </p:nvPr>
        </p:nvSpPr>
        <p:spPr/>
        <p:txBody>
          <a:bodyPr/>
          <a:lstStyle/>
          <a:p>
            <a:r>
              <a:rPr lang="en-GB" dirty="0"/>
              <a:t>The media effects debate…a Unit 1 reminder!</a:t>
            </a:r>
          </a:p>
        </p:txBody>
      </p:sp>
      <p:sp>
        <p:nvSpPr>
          <p:cNvPr id="5" name="Subtitle 4">
            <a:extLst>
              <a:ext uri="{FF2B5EF4-FFF2-40B4-BE49-F238E27FC236}">
                <a16:creationId xmlns:a16="http://schemas.microsoft.com/office/drawing/2014/main" id="{680C890F-6691-694B-85C3-24BCD4300FE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5253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E4DCC-55E7-154B-BA2D-6F9DBEBC394E}"/>
              </a:ext>
            </a:extLst>
          </p:cNvPr>
          <p:cNvSpPr>
            <a:spLocks noGrp="1"/>
          </p:cNvSpPr>
          <p:nvPr>
            <p:ph type="ctrTitle"/>
          </p:nvPr>
        </p:nvSpPr>
        <p:spPr/>
        <p:txBody>
          <a:bodyPr>
            <a:normAutofit fontScale="90000"/>
          </a:bodyPr>
          <a:lstStyle/>
          <a:p>
            <a:r>
              <a:rPr lang="en-GB" dirty="0"/>
              <a:t>Theories that state we are heavily influenced by the media we consume</a:t>
            </a:r>
          </a:p>
        </p:txBody>
      </p:sp>
      <p:sp>
        <p:nvSpPr>
          <p:cNvPr id="5" name="Subtitle 4">
            <a:extLst>
              <a:ext uri="{FF2B5EF4-FFF2-40B4-BE49-F238E27FC236}">
                <a16:creationId xmlns:a16="http://schemas.microsoft.com/office/drawing/2014/main" id="{AD99963D-BE92-9C49-8E6F-42924583FF1A}"/>
              </a:ext>
            </a:extLst>
          </p:cNvPr>
          <p:cNvSpPr>
            <a:spLocks noGrp="1"/>
          </p:cNvSpPr>
          <p:nvPr>
            <p:ph type="subTitle" idx="1"/>
          </p:nvPr>
        </p:nvSpPr>
        <p:spPr/>
        <p:txBody>
          <a:bodyPr/>
          <a:lstStyle/>
          <a:p>
            <a:r>
              <a:rPr lang="en-GB" dirty="0"/>
              <a:t>Think about how they can be applied to social media through the use of real world examples</a:t>
            </a:r>
          </a:p>
        </p:txBody>
      </p:sp>
    </p:spTree>
    <p:extLst>
      <p:ext uri="{BB962C8B-B14F-4D97-AF65-F5344CB8AC3E}">
        <p14:creationId xmlns:p14="http://schemas.microsoft.com/office/powerpoint/2010/main" val="1492867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media effects debate</a:t>
            </a:r>
          </a:p>
        </p:txBody>
      </p:sp>
      <p:sp>
        <p:nvSpPr>
          <p:cNvPr id="3" name="Content Placeholder 2"/>
          <p:cNvSpPr>
            <a:spLocks noGrp="1"/>
          </p:cNvSpPr>
          <p:nvPr>
            <p:ph idx="1"/>
          </p:nvPr>
        </p:nvSpPr>
        <p:spPr/>
        <p:txBody>
          <a:bodyPr/>
          <a:lstStyle/>
          <a:p>
            <a:r>
              <a:rPr lang="en-GB" dirty="0"/>
              <a:t>how much of an effect the media has on us has been a topic of great debate</a:t>
            </a:r>
          </a:p>
          <a:p>
            <a:endParaRPr lang="en-GB" dirty="0"/>
          </a:p>
          <a:p>
            <a:r>
              <a:rPr lang="en-GB" dirty="0"/>
              <a:t>many theories have been created trying to explain how audiences might be influenced by violent and sexualised images and the impact on social media</a:t>
            </a:r>
          </a:p>
        </p:txBody>
      </p:sp>
    </p:spTree>
    <p:extLst>
      <p:ext uri="{BB962C8B-B14F-4D97-AF65-F5344CB8AC3E}">
        <p14:creationId xmlns:p14="http://schemas.microsoft.com/office/powerpoint/2010/main" val="3587767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Passive audience theory</a:t>
            </a:r>
          </a:p>
        </p:txBody>
      </p:sp>
      <p:sp>
        <p:nvSpPr>
          <p:cNvPr id="3" name="Content Placeholder 2"/>
          <p:cNvSpPr>
            <a:spLocks noGrp="1"/>
          </p:cNvSpPr>
          <p:nvPr>
            <p:ph idx="1"/>
          </p:nvPr>
        </p:nvSpPr>
        <p:spPr/>
        <p:txBody>
          <a:bodyPr>
            <a:normAutofit lnSpcReduction="10000"/>
          </a:bodyPr>
          <a:lstStyle/>
          <a:p>
            <a:r>
              <a:rPr lang="en-GB" dirty="0"/>
              <a:t>This references Packard’s idea of the mass media injecting ideas in to our minds</a:t>
            </a:r>
          </a:p>
          <a:p>
            <a:endParaRPr lang="en-GB" dirty="0"/>
          </a:p>
          <a:p>
            <a:r>
              <a:rPr lang="en-GB" dirty="0"/>
              <a:t>States that audiences are unable to reject media messages</a:t>
            </a:r>
          </a:p>
          <a:p>
            <a:endParaRPr lang="en-GB" dirty="0"/>
          </a:p>
          <a:p>
            <a:r>
              <a:rPr lang="en-GB" dirty="0"/>
              <a:t>This means that they are vulnerable to the negative effects of the media products they consume</a:t>
            </a:r>
          </a:p>
          <a:p>
            <a:endParaRPr lang="en-GB" dirty="0"/>
          </a:p>
          <a:p>
            <a:r>
              <a:rPr lang="en-GB" dirty="0"/>
              <a:t>They worried about ‘copycat’ effects where audiences copy what they see</a:t>
            </a:r>
          </a:p>
        </p:txBody>
      </p:sp>
    </p:spTree>
    <p:extLst>
      <p:ext uri="{BB962C8B-B14F-4D97-AF65-F5344CB8AC3E}">
        <p14:creationId xmlns:p14="http://schemas.microsoft.com/office/powerpoint/2010/main" val="70440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Gerbner</a:t>
            </a:r>
            <a:r>
              <a:rPr lang="en-GB" dirty="0"/>
              <a:t> and Gross – Cultivation theory</a:t>
            </a:r>
          </a:p>
        </p:txBody>
      </p:sp>
      <p:sp>
        <p:nvSpPr>
          <p:cNvPr id="3" name="Content Placeholder 2"/>
          <p:cNvSpPr>
            <a:spLocks noGrp="1"/>
          </p:cNvSpPr>
          <p:nvPr>
            <p:ph idx="1"/>
          </p:nvPr>
        </p:nvSpPr>
        <p:spPr>
          <a:xfrm>
            <a:off x="838200" y="1690688"/>
            <a:ext cx="10515600" cy="4908895"/>
          </a:xfrm>
        </p:spPr>
        <p:txBody>
          <a:bodyPr>
            <a:normAutofit fontScale="92500"/>
          </a:bodyPr>
          <a:lstStyle/>
          <a:p>
            <a:r>
              <a:rPr lang="en-GB" dirty="0"/>
              <a:t>This suggests that over time, repetitive viewing of violent acts allows certain ideas and values to become normalised</a:t>
            </a:r>
          </a:p>
          <a:p>
            <a:endParaRPr lang="en-GB" dirty="0"/>
          </a:p>
          <a:p>
            <a:r>
              <a:rPr lang="en-GB" dirty="0"/>
              <a:t>Repeated viewing of violent images, in TV, film and video games, may make audiences become immune to negative and/or violent representations</a:t>
            </a:r>
          </a:p>
          <a:p>
            <a:endParaRPr lang="en-GB" dirty="0"/>
          </a:p>
          <a:p>
            <a:r>
              <a:rPr lang="en-GB" dirty="0"/>
              <a:t>Audiences become desensitised to negative images, accepting them to be ’normal’</a:t>
            </a:r>
          </a:p>
          <a:p>
            <a:endParaRPr lang="en-GB" dirty="0"/>
          </a:p>
          <a:p>
            <a:pPr marL="0" indent="0">
              <a:buNone/>
            </a:pPr>
            <a:r>
              <a:rPr lang="en-GB" b="1" dirty="0"/>
              <a:t>desensitisation</a:t>
            </a:r>
            <a:r>
              <a:rPr lang="en-GB" dirty="0"/>
              <a:t> – the idea that prolonged exposure to violent images numbs the effect of them and we become accustomed to them</a:t>
            </a:r>
            <a:endParaRPr lang="en-GB" b="1" dirty="0"/>
          </a:p>
        </p:txBody>
      </p:sp>
    </p:spTree>
    <p:extLst>
      <p:ext uri="{BB962C8B-B14F-4D97-AF65-F5344CB8AC3E}">
        <p14:creationId xmlns:p14="http://schemas.microsoft.com/office/powerpoint/2010/main" val="2374751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E4DCC-55E7-154B-BA2D-6F9DBEBC394E}"/>
              </a:ext>
            </a:extLst>
          </p:cNvPr>
          <p:cNvSpPr>
            <a:spLocks noGrp="1"/>
          </p:cNvSpPr>
          <p:nvPr>
            <p:ph type="ctrTitle"/>
          </p:nvPr>
        </p:nvSpPr>
        <p:spPr/>
        <p:txBody>
          <a:bodyPr>
            <a:normAutofit fontScale="90000"/>
          </a:bodyPr>
          <a:lstStyle/>
          <a:p>
            <a:r>
              <a:rPr lang="en-GB" dirty="0"/>
              <a:t>Theories that state we are not so easily influenced by the media we consume</a:t>
            </a:r>
          </a:p>
        </p:txBody>
      </p:sp>
      <p:sp>
        <p:nvSpPr>
          <p:cNvPr id="5" name="Subtitle 4">
            <a:extLst>
              <a:ext uri="{FF2B5EF4-FFF2-40B4-BE49-F238E27FC236}">
                <a16:creationId xmlns:a16="http://schemas.microsoft.com/office/drawing/2014/main" id="{AD99963D-BE92-9C49-8E6F-42924583FF1A}"/>
              </a:ext>
            </a:extLst>
          </p:cNvPr>
          <p:cNvSpPr>
            <a:spLocks noGrp="1"/>
          </p:cNvSpPr>
          <p:nvPr>
            <p:ph type="subTitle" idx="1"/>
          </p:nvPr>
        </p:nvSpPr>
        <p:spPr/>
        <p:txBody>
          <a:bodyPr/>
          <a:lstStyle/>
          <a:p>
            <a:r>
              <a:rPr lang="en-GB" dirty="0"/>
              <a:t>Think about how they can be applied to social media through the use of real world examples</a:t>
            </a:r>
          </a:p>
        </p:txBody>
      </p:sp>
    </p:spTree>
    <p:extLst>
      <p:ext uri="{BB962C8B-B14F-4D97-AF65-F5344CB8AC3E}">
        <p14:creationId xmlns:p14="http://schemas.microsoft.com/office/powerpoint/2010/main" val="772155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Active audiences</a:t>
            </a:r>
          </a:p>
        </p:txBody>
      </p:sp>
      <p:sp>
        <p:nvSpPr>
          <p:cNvPr id="3" name="Content Placeholder 2"/>
          <p:cNvSpPr>
            <a:spLocks noGrp="1"/>
          </p:cNvSpPr>
          <p:nvPr>
            <p:ph idx="1"/>
          </p:nvPr>
        </p:nvSpPr>
        <p:spPr/>
        <p:txBody>
          <a:bodyPr>
            <a:normAutofit lnSpcReduction="10000"/>
          </a:bodyPr>
          <a:lstStyle/>
          <a:p>
            <a:r>
              <a:rPr lang="en-GB" dirty="0"/>
              <a:t>The ’effects debate’ has been criticised for being outdated </a:t>
            </a:r>
          </a:p>
          <a:p>
            <a:endParaRPr lang="en-GB" dirty="0"/>
          </a:p>
          <a:p>
            <a:r>
              <a:rPr lang="en-GB" dirty="0" err="1"/>
              <a:t>Gauntlett</a:t>
            </a:r>
            <a:r>
              <a:rPr lang="en-GB" dirty="0"/>
              <a:t> (2004) states that these effects models are inadequate, as they see media texts as the root of the problem rather than sociological and psychological factors</a:t>
            </a:r>
          </a:p>
          <a:p>
            <a:endParaRPr lang="en-GB" dirty="0"/>
          </a:p>
          <a:p>
            <a:r>
              <a:rPr lang="en-GB" dirty="0"/>
              <a:t>This theory argues that audiences don’t passively receive information from the media, but are actively involved, often unconsciously, in making sense of the messages within their own personal and social contexts</a:t>
            </a:r>
          </a:p>
        </p:txBody>
      </p:sp>
    </p:spTree>
    <p:extLst>
      <p:ext uri="{BB962C8B-B14F-4D97-AF65-F5344CB8AC3E}">
        <p14:creationId xmlns:p14="http://schemas.microsoft.com/office/powerpoint/2010/main" val="2948282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BDD6-9786-A341-B001-308A73C27021}"/>
              </a:ext>
            </a:extLst>
          </p:cNvPr>
          <p:cNvSpPr>
            <a:spLocks noGrp="1"/>
          </p:cNvSpPr>
          <p:nvPr>
            <p:ph type="title"/>
          </p:nvPr>
        </p:nvSpPr>
        <p:spPr>
          <a:xfrm>
            <a:off x="838200" y="365125"/>
            <a:ext cx="10515600" cy="904875"/>
          </a:xfrm>
        </p:spPr>
        <p:txBody>
          <a:bodyPr/>
          <a:lstStyle/>
          <a:p>
            <a:pPr algn="ctr">
              <a:defRPr/>
            </a:pPr>
            <a:r>
              <a:rPr lang="ja-JP" altLang="en-GB"/>
              <a:t>‘</a:t>
            </a:r>
            <a:r>
              <a:rPr lang="en-GB" altLang="ja-JP" dirty="0"/>
              <a:t>Pick and mix</a:t>
            </a:r>
            <a:r>
              <a:rPr lang="ja-JP" altLang="en-GB"/>
              <a:t>’</a:t>
            </a:r>
            <a:r>
              <a:rPr lang="en-GB" altLang="ja-JP" dirty="0"/>
              <a:t> theory</a:t>
            </a:r>
            <a:endParaRPr lang="en-GB" altLang="en-US" dirty="0"/>
          </a:p>
        </p:txBody>
      </p:sp>
      <p:sp>
        <p:nvSpPr>
          <p:cNvPr id="3" name="Content Placeholder 2">
            <a:extLst>
              <a:ext uri="{FF2B5EF4-FFF2-40B4-BE49-F238E27FC236}">
                <a16:creationId xmlns:a16="http://schemas.microsoft.com/office/drawing/2014/main" id="{5C26AFC9-FE62-6B49-9DED-E61B5F4457BF}"/>
              </a:ext>
            </a:extLst>
          </p:cNvPr>
          <p:cNvSpPr>
            <a:spLocks noGrp="1"/>
          </p:cNvSpPr>
          <p:nvPr>
            <p:ph idx="1"/>
          </p:nvPr>
        </p:nvSpPr>
        <p:spPr>
          <a:xfrm>
            <a:off x="838200" y="1690688"/>
            <a:ext cx="10515600" cy="4906962"/>
          </a:xfrm>
        </p:spPr>
        <p:txBody>
          <a:bodyPr/>
          <a:lstStyle/>
          <a:p>
            <a:pPr>
              <a:defRPr/>
            </a:pPr>
            <a:r>
              <a:rPr lang="en-GB" altLang="en-US" dirty="0"/>
              <a:t>David </a:t>
            </a:r>
            <a:r>
              <a:rPr lang="en-GB" altLang="en-US" dirty="0" err="1"/>
              <a:t>Gauntlett</a:t>
            </a:r>
            <a:r>
              <a:rPr lang="ja-JP" altLang="en-GB"/>
              <a:t>’</a:t>
            </a:r>
            <a:r>
              <a:rPr lang="en-GB" altLang="ja-JP" dirty="0"/>
              <a:t>s theory understands that an audience is autonomous and counteracts theories that state audiences are affected by what media they consume</a:t>
            </a:r>
          </a:p>
          <a:p>
            <a:pPr>
              <a:defRPr/>
            </a:pPr>
            <a:endParaRPr lang="en-GB" altLang="ja-JP" dirty="0"/>
          </a:p>
          <a:p>
            <a:pPr>
              <a:defRPr/>
            </a:pPr>
            <a:r>
              <a:rPr lang="en-GB" altLang="en-US" dirty="0"/>
              <a:t>The theory focuses on how magazines and advertisements attract and represent audiences (although it can relate to all media texts)</a:t>
            </a:r>
          </a:p>
        </p:txBody>
      </p:sp>
    </p:spTree>
    <p:extLst>
      <p:ext uri="{BB962C8B-B14F-4D97-AF65-F5344CB8AC3E}">
        <p14:creationId xmlns:p14="http://schemas.microsoft.com/office/powerpoint/2010/main" val="4184903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DF13-BC30-874D-90AD-52D42ED0D89A}"/>
              </a:ext>
            </a:extLst>
          </p:cNvPr>
          <p:cNvSpPr>
            <a:spLocks noGrp="1"/>
          </p:cNvSpPr>
          <p:nvPr>
            <p:ph type="title"/>
          </p:nvPr>
        </p:nvSpPr>
        <p:spPr/>
        <p:txBody>
          <a:bodyPr/>
          <a:lstStyle/>
          <a:p>
            <a:r>
              <a:rPr lang="en-GB" dirty="0"/>
              <a:t>Does globalisation and interconnectivity increase imperialism?</a:t>
            </a:r>
          </a:p>
        </p:txBody>
      </p:sp>
      <p:sp>
        <p:nvSpPr>
          <p:cNvPr id="3" name="Content Placeholder 2">
            <a:extLst>
              <a:ext uri="{FF2B5EF4-FFF2-40B4-BE49-F238E27FC236}">
                <a16:creationId xmlns:a16="http://schemas.microsoft.com/office/drawing/2014/main" id="{43551AD5-A4EA-EF45-8E7D-D00792ED1CC0}"/>
              </a:ext>
            </a:extLst>
          </p:cNvPr>
          <p:cNvSpPr>
            <a:spLocks noGrp="1"/>
          </p:cNvSpPr>
          <p:nvPr>
            <p:ph idx="1"/>
          </p:nvPr>
        </p:nvSpPr>
        <p:spPr>
          <a:xfrm>
            <a:off x="838200" y="1825624"/>
            <a:ext cx="10515600" cy="4625975"/>
          </a:xfrm>
        </p:spPr>
        <p:txBody>
          <a:bodyPr>
            <a:normAutofit lnSpcReduction="10000"/>
          </a:bodyPr>
          <a:lstStyle/>
          <a:p>
            <a:endParaRPr lang="en-GB" dirty="0"/>
          </a:p>
          <a:p>
            <a:r>
              <a:rPr lang="en-GB" b="1" dirty="0"/>
              <a:t>Imperialism</a:t>
            </a:r>
            <a:r>
              <a:rPr lang="en-GB" dirty="0"/>
              <a:t> – the way culture and technologies of a more powerful society may impact on, and potentially erode, a less developed society.</a:t>
            </a:r>
          </a:p>
          <a:p>
            <a:endParaRPr lang="en-GB" b="1" dirty="0"/>
          </a:p>
          <a:p>
            <a:r>
              <a:rPr lang="en-GB" dirty="0"/>
              <a:t>Western popular culture is promoted to less developed countries on social media and often for commercial gain by large institutions</a:t>
            </a:r>
          </a:p>
          <a:p>
            <a:endParaRPr lang="en-GB" dirty="0"/>
          </a:p>
          <a:p>
            <a:r>
              <a:rPr lang="en-GB" dirty="0"/>
              <a:t>Why might this be a bad </a:t>
            </a:r>
            <a:r>
              <a:rPr lang="en-GB"/>
              <a:t>thing?</a:t>
            </a:r>
            <a:endParaRPr lang="en-GB" dirty="0"/>
          </a:p>
          <a:p>
            <a:r>
              <a:rPr lang="en-GB" dirty="0"/>
              <a:t>Socially and ethically, is this right?</a:t>
            </a:r>
          </a:p>
        </p:txBody>
      </p:sp>
    </p:spTree>
    <p:extLst>
      <p:ext uri="{BB962C8B-B14F-4D97-AF65-F5344CB8AC3E}">
        <p14:creationId xmlns:p14="http://schemas.microsoft.com/office/powerpoint/2010/main" val="256094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DD33-0765-5C49-B6FB-744BE3DC3CAF}"/>
              </a:ext>
            </a:extLst>
          </p:cNvPr>
          <p:cNvSpPr>
            <a:spLocks noGrp="1"/>
          </p:cNvSpPr>
          <p:nvPr>
            <p:ph type="title"/>
          </p:nvPr>
        </p:nvSpPr>
        <p:spPr/>
        <p:txBody>
          <a:bodyPr/>
          <a:lstStyle/>
          <a:p>
            <a:r>
              <a:rPr lang="en-GB" dirty="0"/>
              <a:t>What is globalisation?</a:t>
            </a:r>
          </a:p>
        </p:txBody>
      </p:sp>
      <p:sp>
        <p:nvSpPr>
          <p:cNvPr id="3" name="Content Placeholder 2">
            <a:extLst>
              <a:ext uri="{FF2B5EF4-FFF2-40B4-BE49-F238E27FC236}">
                <a16:creationId xmlns:a16="http://schemas.microsoft.com/office/drawing/2014/main" id="{885668D0-C79F-0444-8D17-45E749EE54C4}"/>
              </a:ext>
            </a:extLst>
          </p:cNvPr>
          <p:cNvSpPr>
            <a:spLocks noGrp="1"/>
          </p:cNvSpPr>
          <p:nvPr>
            <p:ph idx="1"/>
          </p:nvPr>
        </p:nvSpPr>
        <p:spPr>
          <a:xfrm>
            <a:off x="381000" y="1690688"/>
            <a:ext cx="6004035" cy="4351338"/>
          </a:xfrm>
        </p:spPr>
        <p:txBody>
          <a:bodyPr/>
          <a:lstStyle/>
          <a:p>
            <a:endParaRPr lang="en-GB" dirty="0"/>
          </a:p>
          <a:p>
            <a:r>
              <a:rPr lang="en-GB" b="1" dirty="0"/>
              <a:t>Globalisation</a:t>
            </a:r>
            <a:r>
              <a:rPr lang="en-GB" dirty="0"/>
              <a:t> – the process of international integration arising from the interchange and exchange of products, ideas, politics and popular culture. Globalisation is also seen as a way that international boundaries that once existed are broken down due to the onset of new technologies.</a:t>
            </a:r>
            <a:endParaRPr lang="en-GB" b="1" dirty="0"/>
          </a:p>
        </p:txBody>
      </p:sp>
      <p:pic>
        <p:nvPicPr>
          <p:cNvPr id="4" name="Picture 3">
            <a:extLst>
              <a:ext uri="{FF2B5EF4-FFF2-40B4-BE49-F238E27FC236}">
                <a16:creationId xmlns:a16="http://schemas.microsoft.com/office/drawing/2014/main" id="{9BF8ECA1-89A7-BF40-B2E9-99ECD38A916E}"/>
              </a:ext>
            </a:extLst>
          </p:cNvPr>
          <p:cNvPicPr>
            <a:picLocks noChangeAspect="1"/>
          </p:cNvPicPr>
          <p:nvPr/>
        </p:nvPicPr>
        <p:blipFill>
          <a:blip r:embed="rId2"/>
          <a:stretch>
            <a:fillRect/>
          </a:stretch>
        </p:blipFill>
        <p:spPr>
          <a:xfrm>
            <a:off x="6385035" y="1690688"/>
            <a:ext cx="5687410" cy="4026686"/>
          </a:xfrm>
          <a:prstGeom prst="rect">
            <a:avLst/>
          </a:prstGeom>
        </p:spPr>
      </p:pic>
    </p:spTree>
    <p:extLst>
      <p:ext uri="{BB962C8B-B14F-4D97-AF65-F5344CB8AC3E}">
        <p14:creationId xmlns:p14="http://schemas.microsoft.com/office/powerpoint/2010/main" val="19998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795C8B-A047-CB40-A225-264595FE777C}"/>
              </a:ext>
            </a:extLst>
          </p:cNvPr>
          <p:cNvSpPr>
            <a:spLocks noGrp="1"/>
          </p:cNvSpPr>
          <p:nvPr>
            <p:ph type="ctrTitle"/>
          </p:nvPr>
        </p:nvSpPr>
        <p:spPr/>
        <p:txBody>
          <a:bodyPr>
            <a:normAutofit fontScale="90000"/>
          </a:bodyPr>
          <a:lstStyle/>
          <a:p>
            <a:r>
              <a:rPr lang="en-GB" dirty="0"/>
              <a:t>The positive impacts and benefits of social media and globalisation</a:t>
            </a:r>
          </a:p>
        </p:txBody>
      </p:sp>
      <p:sp>
        <p:nvSpPr>
          <p:cNvPr id="5" name="Subtitle 4">
            <a:extLst>
              <a:ext uri="{FF2B5EF4-FFF2-40B4-BE49-F238E27FC236}">
                <a16:creationId xmlns:a16="http://schemas.microsoft.com/office/drawing/2014/main" id="{BE20C276-6BCE-3045-9083-C5E1A446A488}"/>
              </a:ext>
            </a:extLst>
          </p:cNvPr>
          <p:cNvSpPr>
            <a:spLocks noGrp="1"/>
          </p:cNvSpPr>
          <p:nvPr>
            <p:ph type="subTitle" idx="1"/>
          </p:nvPr>
        </p:nvSpPr>
        <p:spPr/>
        <p:txBody>
          <a:bodyPr/>
          <a:lstStyle/>
          <a:p>
            <a:endParaRPr lang="en-GB" dirty="0"/>
          </a:p>
          <a:p>
            <a:r>
              <a:rPr lang="en-GB" dirty="0"/>
              <a:t>What do you think they might be for personal use and for professional use of social media?</a:t>
            </a:r>
          </a:p>
        </p:txBody>
      </p:sp>
    </p:spTree>
    <p:extLst>
      <p:ext uri="{BB962C8B-B14F-4D97-AF65-F5344CB8AC3E}">
        <p14:creationId xmlns:p14="http://schemas.microsoft.com/office/powerpoint/2010/main" val="175093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68BC-C993-3644-81A4-4A6005E2D313}"/>
              </a:ext>
            </a:extLst>
          </p:cNvPr>
          <p:cNvSpPr>
            <a:spLocks noGrp="1"/>
          </p:cNvSpPr>
          <p:nvPr>
            <p:ph type="title"/>
          </p:nvPr>
        </p:nvSpPr>
        <p:spPr/>
        <p:txBody>
          <a:bodyPr/>
          <a:lstStyle/>
          <a:p>
            <a:r>
              <a:rPr lang="en-GB" dirty="0"/>
              <a:t>Connectivity of ideas</a:t>
            </a:r>
          </a:p>
        </p:txBody>
      </p:sp>
      <p:sp>
        <p:nvSpPr>
          <p:cNvPr id="3" name="Content Placeholder 2">
            <a:extLst>
              <a:ext uri="{FF2B5EF4-FFF2-40B4-BE49-F238E27FC236}">
                <a16:creationId xmlns:a16="http://schemas.microsoft.com/office/drawing/2014/main" id="{9A5E736D-E0FC-2742-BBD7-08F4DB6DDE5A}"/>
              </a:ext>
            </a:extLst>
          </p:cNvPr>
          <p:cNvSpPr>
            <a:spLocks noGrp="1"/>
          </p:cNvSpPr>
          <p:nvPr>
            <p:ph idx="1"/>
          </p:nvPr>
        </p:nvSpPr>
        <p:spPr/>
        <p:txBody>
          <a:bodyPr/>
          <a:lstStyle/>
          <a:p>
            <a:r>
              <a:rPr lang="en-GB" dirty="0"/>
              <a:t>McLuhan (1964) suggested that new media technologies would create a type of </a:t>
            </a:r>
            <a:r>
              <a:rPr lang="en-GB" b="1" dirty="0"/>
              <a:t>global village</a:t>
            </a:r>
            <a:endParaRPr lang="en-GB" dirty="0"/>
          </a:p>
          <a:p>
            <a:endParaRPr lang="en-GB" dirty="0"/>
          </a:p>
          <a:p>
            <a:pPr marL="0" indent="0">
              <a:buNone/>
            </a:pPr>
            <a:r>
              <a:rPr lang="en-GB" dirty="0"/>
              <a:t>What do you think he meant by this phrase?</a:t>
            </a:r>
          </a:p>
          <a:p>
            <a:pPr marL="0" indent="0">
              <a:buNone/>
            </a:pPr>
            <a:endParaRPr lang="en-GB" dirty="0"/>
          </a:p>
          <a:p>
            <a:pPr marL="0" indent="0">
              <a:buNone/>
            </a:pPr>
            <a:r>
              <a:rPr lang="en-GB" dirty="0"/>
              <a:t>A </a:t>
            </a:r>
            <a:r>
              <a:rPr lang="en-GB" b="1" dirty="0"/>
              <a:t>global village</a:t>
            </a:r>
            <a:r>
              <a:rPr lang="en-GB" dirty="0"/>
              <a:t> is where people from all over the world can come together and can access a wealth of information, as well as sharing and collaborating instantaneously</a:t>
            </a:r>
          </a:p>
        </p:txBody>
      </p:sp>
    </p:spTree>
    <p:extLst>
      <p:ext uri="{BB962C8B-B14F-4D97-AF65-F5344CB8AC3E}">
        <p14:creationId xmlns:p14="http://schemas.microsoft.com/office/powerpoint/2010/main" val="377583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7A45-F4F7-0D4A-BB53-B98C57AFECD8}"/>
              </a:ext>
            </a:extLst>
          </p:cNvPr>
          <p:cNvSpPr>
            <a:spLocks noGrp="1"/>
          </p:cNvSpPr>
          <p:nvPr>
            <p:ph type="title"/>
          </p:nvPr>
        </p:nvSpPr>
        <p:spPr/>
        <p:txBody>
          <a:bodyPr/>
          <a:lstStyle/>
          <a:p>
            <a:r>
              <a:rPr lang="en-GB" dirty="0"/>
              <a:t>Web utopians</a:t>
            </a:r>
          </a:p>
        </p:txBody>
      </p:sp>
      <p:sp>
        <p:nvSpPr>
          <p:cNvPr id="3" name="Content Placeholder 2">
            <a:extLst>
              <a:ext uri="{FF2B5EF4-FFF2-40B4-BE49-F238E27FC236}">
                <a16:creationId xmlns:a16="http://schemas.microsoft.com/office/drawing/2014/main" id="{32331E4A-B293-B54B-ABC5-46D1DFAACE7A}"/>
              </a:ext>
            </a:extLst>
          </p:cNvPr>
          <p:cNvSpPr>
            <a:spLocks noGrp="1"/>
          </p:cNvSpPr>
          <p:nvPr>
            <p:ph idx="1"/>
          </p:nvPr>
        </p:nvSpPr>
        <p:spPr/>
        <p:txBody>
          <a:bodyPr>
            <a:normAutofit lnSpcReduction="10000"/>
          </a:bodyPr>
          <a:lstStyle/>
          <a:p>
            <a:pPr marL="0" indent="0">
              <a:buNone/>
            </a:pPr>
            <a:r>
              <a:rPr lang="en-GB" b="1" dirty="0"/>
              <a:t>Web utopians </a:t>
            </a:r>
            <a:r>
              <a:rPr lang="en-GB" dirty="0"/>
              <a:t>– those who see online and social media technologies as a benefit to society. They believe that social media and Web 2.0 allow societies to come together to promote social good or the utopian ideal</a:t>
            </a:r>
          </a:p>
          <a:p>
            <a:endParaRPr lang="en-GB" dirty="0"/>
          </a:p>
          <a:p>
            <a:r>
              <a:rPr lang="en-GB" dirty="0"/>
              <a:t>David </a:t>
            </a:r>
            <a:r>
              <a:rPr lang="en-GB" dirty="0" err="1"/>
              <a:t>Gauntlett</a:t>
            </a:r>
            <a:r>
              <a:rPr lang="en-GB" dirty="0"/>
              <a:t> is a web utopian and believes that geographical boundaries are non-existent thanks to social media and connectivity</a:t>
            </a:r>
          </a:p>
          <a:p>
            <a:endParaRPr lang="en-GB" dirty="0"/>
          </a:p>
          <a:p>
            <a:pPr marL="0" indent="0">
              <a:buNone/>
            </a:pPr>
            <a:r>
              <a:rPr lang="en-GB" dirty="0"/>
              <a:t>Can you give real world examples where this takes place for both personal and professional users? (Make notes of these examples, as they will help in the examination)</a:t>
            </a:r>
          </a:p>
        </p:txBody>
      </p:sp>
    </p:spTree>
    <p:extLst>
      <p:ext uri="{BB962C8B-B14F-4D97-AF65-F5344CB8AC3E}">
        <p14:creationId xmlns:p14="http://schemas.microsoft.com/office/powerpoint/2010/main" val="99192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B4D2-66E7-BF49-BB06-7F5737FAC6D8}"/>
              </a:ext>
            </a:extLst>
          </p:cNvPr>
          <p:cNvSpPr>
            <a:spLocks noGrp="1"/>
          </p:cNvSpPr>
          <p:nvPr>
            <p:ph type="title"/>
          </p:nvPr>
        </p:nvSpPr>
        <p:spPr/>
        <p:txBody>
          <a:bodyPr/>
          <a:lstStyle/>
          <a:p>
            <a:r>
              <a:rPr lang="en-GB" dirty="0"/>
              <a:t>Sharing of technology and innovation</a:t>
            </a:r>
          </a:p>
        </p:txBody>
      </p:sp>
      <p:sp>
        <p:nvSpPr>
          <p:cNvPr id="3" name="Content Placeholder 2">
            <a:extLst>
              <a:ext uri="{FF2B5EF4-FFF2-40B4-BE49-F238E27FC236}">
                <a16:creationId xmlns:a16="http://schemas.microsoft.com/office/drawing/2014/main" id="{7344E921-6304-0B48-97DB-F54CE10FD8CD}"/>
              </a:ext>
            </a:extLst>
          </p:cNvPr>
          <p:cNvSpPr>
            <a:spLocks noGrp="1"/>
          </p:cNvSpPr>
          <p:nvPr>
            <p:ph idx="1"/>
          </p:nvPr>
        </p:nvSpPr>
        <p:spPr>
          <a:xfrm>
            <a:off x="838200" y="1825624"/>
            <a:ext cx="10515600" cy="4829175"/>
          </a:xfrm>
        </p:spPr>
        <p:txBody>
          <a:bodyPr>
            <a:normAutofit fontScale="92500" lnSpcReduction="20000"/>
          </a:bodyPr>
          <a:lstStyle/>
          <a:p>
            <a:r>
              <a:rPr lang="en-GB" dirty="0"/>
              <a:t>Rheingold (1991) foresaw the sharing of technology, software, ideas and content and termed the phrase </a:t>
            </a:r>
            <a:r>
              <a:rPr lang="en-GB" b="1" dirty="0"/>
              <a:t>electronic agora</a:t>
            </a:r>
            <a:r>
              <a:rPr lang="en-GB" dirty="0"/>
              <a:t> </a:t>
            </a:r>
          </a:p>
          <a:p>
            <a:endParaRPr lang="en-GB" dirty="0"/>
          </a:p>
          <a:p>
            <a:r>
              <a:rPr lang="en-GB" dirty="0"/>
              <a:t>This describes the online meeting spaces (forums and chatrooms) where people can discuss topics, ideas and ways to achieve collaboration of projects</a:t>
            </a:r>
          </a:p>
          <a:p>
            <a:endParaRPr lang="en-GB" dirty="0"/>
          </a:p>
          <a:p>
            <a:r>
              <a:rPr lang="en-GB" dirty="0"/>
              <a:t>In the mid-2000s people went online to a digital environment called ‘Second Life’ where they socialised using avatars and it helped facilitate distance learning</a:t>
            </a:r>
          </a:p>
          <a:p>
            <a:endParaRPr lang="en-GB" dirty="0"/>
          </a:p>
          <a:p>
            <a:r>
              <a:rPr lang="en-GB" dirty="0"/>
              <a:t>EVE online  (2003) allowed users to make money in the real world trading in the virtual world</a:t>
            </a:r>
          </a:p>
        </p:txBody>
      </p:sp>
    </p:spTree>
    <p:extLst>
      <p:ext uri="{BB962C8B-B14F-4D97-AF65-F5344CB8AC3E}">
        <p14:creationId xmlns:p14="http://schemas.microsoft.com/office/powerpoint/2010/main" val="170421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2EB4-99D5-D142-B9C8-EF647234F49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D85929C-1C24-0647-953D-88FC9D99ABF4}"/>
              </a:ext>
            </a:extLst>
          </p:cNvPr>
          <p:cNvPicPr>
            <a:picLocks noGrp="1" noChangeAspect="1"/>
          </p:cNvPicPr>
          <p:nvPr>
            <p:ph idx="1"/>
          </p:nvPr>
        </p:nvPicPr>
        <p:blipFill>
          <a:blip r:embed="rId2"/>
          <a:stretch>
            <a:fillRect/>
          </a:stretch>
        </p:blipFill>
        <p:spPr>
          <a:xfrm>
            <a:off x="0" y="0"/>
            <a:ext cx="5982189" cy="3124200"/>
          </a:xfrm>
        </p:spPr>
      </p:pic>
      <p:pic>
        <p:nvPicPr>
          <p:cNvPr id="5" name="Picture 4">
            <a:extLst>
              <a:ext uri="{FF2B5EF4-FFF2-40B4-BE49-F238E27FC236}">
                <a16:creationId xmlns:a16="http://schemas.microsoft.com/office/drawing/2014/main" id="{37EAAB70-F418-6044-A6D0-3735BEFBA4C8}"/>
              </a:ext>
            </a:extLst>
          </p:cNvPr>
          <p:cNvPicPr>
            <a:picLocks noChangeAspect="1"/>
          </p:cNvPicPr>
          <p:nvPr/>
        </p:nvPicPr>
        <p:blipFill>
          <a:blip r:embed="rId3"/>
          <a:stretch>
            <a:fillRect/>
          </a:stretch>
        </p:blipFill>
        <p:spPr>
          <a:xfrm>
            <a:off x="6820389" y="-1"/>
            <a:ext cx="5371611" cy="3222967"/>
          </a:xfrm>
          <a:prstGeom prst="rect">
            <a:avLst/>
          </a:prstGeom>
        </p:spPr>
      </p:pic>
      <p:pic>
        <p:nvPicPr>
          <p:cNvPr id="6" name="Picture 5">
            <a:extLst>
              <a:ext uri="{FF2B5EF4-FFF2-40B4-BE49-F238E27FC236}">
                <a16:creationId xmlns:a16="http://schemas.microsoft.com/office/drawing/2014/main" id="{938947C7-2C76-1645-9C1C-D97D6E3B498E}"/>
              </a:ext>
            </a:extLst>
          </p:cNvPr>
          <p:cNvPicPr>
            <a:picLocks noChangeAspect="1"/>
          </p:cNvPicPr>
          <p:nvPr/>
        </p:nvPicPr>
        <p:blipFill>
          <a:blip r:embed="rId4"/>
          <a:stretch>
            <a:fillRect/>
          </a:stretch>
        </p:blipFill>
        <p:spPr>
          <a:xfrm>
            <a:off x="838200" y="3297766"/>
            <a:ext cx="2673350" cy="3564467"/>
          </a:xfrm>
          <a:prstGeom prst="rect">
            <a:avLst/>
          </a:prstGeom>
        </p:spPr>
      </p:pic>
      <p:pic>
        <p:nvPicPr>
          <p:cNvPr id="7" name="Picture 6">
            <a:extLst>
              <a:ext uri="{FF2B5EF4-FFF2-40B4-BE49-F238E27FC236}">
                <a16:creationId xmlns:a16="http://schemas.microsoft.com/office/drawing/2014/main" id="{2FBE0F6F-DBB7-AB49-99C1-2737ED473AFA}"/>
              </a:ext>
            </a:extLst>
          </p:cNvPr>
          <p:cNvPicPr>
            <a:picLocks noChangeAspect="1"/>
          </p:cNvPicPr>
          <p:nvPr/>
        </p:nvPicPr>
        <p:blipFill>
          <a:blip r:embed="rId5"/>
          <a:stretch>
            <a:fillRect/>
          </a:stretch>
        </p:blipFill>
        <p:spPr>
          <a:xfrm>
            <a:off x="4470400" y="3293533"/>
            <a:ext cx="7137400" cy="3568700"/>
          </a:xfrm>
          <a:prstGeom prst="rect">
            <a:avLst/>
          </a:prstGeom>
        </p:spPr>
      </p:pic>
    </p:spTree>
    <p:extLst>
      <p:ext uri="{BB962C8B-B14F-4D97-AF65-F5344CB8AC3E}">
        <p14:creationId xmlns:p14="http://schemas.microsoft.com/office/powerpoint/2010/main" val="115480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3FA7-2288-3846-9F64-6813BA307BF4}"/>
              </a:ext>
            </a:extLst>
          </p:cNvPr>
          <p:cNvSpPr>
            <a:spLocks noGrp="1"/>
          </p:cNvSpPr>
          <p:nvPr>
            <p:ph type="title"/>
          </p:nvPr>
        </p:nvSpPr>
        <p:spPr/>
        <p:txBody>
          <a:bodyPr/>
          <a:lstStyle/>
          <a:p>
            <a:r>
              <a:rPr lang="en-GB" dirty="0"/>
              <a:t>Sectors that benefit from the sharing and downloading material</a:t>
            </a:r>
          </a:p>
        </p:txBody>
      </p:sp>
      <p:sp>
        <p:nvSpPr>
          <p:cNvPr id="3" name="Content Placeholder 2">
            <a:extLst>
              <a:ext uri="{FF2B5EF4-FFF2-40B4-BE49-F238E27FC236}">
                <a16:creationId xmlns:a16="http://schemas.microsoft.com/office/drawing/2014/main" id="{E646035E-5226-CD41-B7C5-0AFDEFA76BE8}"/>
              </a:ext>
            </a:extLst>
          </p:cNvPr>
          <p:cNvSpPr>
            <a:spLocks noGrp="1"/>
          </p:cNvSpPr>
          <p:nvPr>
            <p:ph idx="1"/>
          </p:nvPr>
        </p:nvSpPr>
        <p:spPr/>
        <p:txBody>
          <a:bodyPr/>
          <a:lstStyle/>
          <a:p>
            <a:r>
              <a:rPr lang="en-GB" dirty="0"/>
              <a:t>Gaming and computer science</a:t>
            </a:r>
          </a:p>
          <a:p>
            <a:endParaRPr lang="en-GB" dirty="0"/>
          </a:p>
          <a:p>
            <a:r>
              <a:rPr lang="en-GB" dirty="0"/>
              <a:t>Cloud 9 is an environment that allows coders to swap and share ideas</a:t>
            </a:r>
          </a:p>
          <a:p>
            <a:endParaRPr lang="en-GB" dirty="0"/>
          </a:p>
          <a:p>
            <a:r>
              <a:rPr lang="en-GB" dirty="0"/>
              <a:t>eSports allows gamers to compete professionally online</a:t>
            </a:r>
          </a:p>
          <a:p>
            <a:endParaRPr lang="en-GB" dirty="0"/>
          </a:p>
          <a:p>
            <a:r>
              <a:rPr lang="en-GB" dirty="0"/>
              <a:t>SoundCloud allows music to be distributed and shared to creative </a:t>
            </a:r>
            <a:r>
              <a:rPr lang="en-GB" b="1" dirty="0"/>
              <a:t>prosumers</a:t>
            </a:r>
            <a:r>
              <a:rPr lang="en-GB" dirty="0"/>
              <a:t> (amateur producers that use digital and online technologies to create and distribute media products)</a:t>
            </a:r>
          </a:p>
        </p:txBody>
      </p:sp>
    </p:spTree>
    <p:extLst>
      <p:ext uri="{BB962C8B-B14F-4D97-AF65-F5344CB8AC3E}">
        <p14:creationId xmlns:p14="http://schemas.microsoft.com/office/powerpoint/2010/main" val="2047273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1388</Words>
  <Application>Microsoft Macintosh PowerPoint</Application>
  <PresentationFormat>Widescreen</PresentationFormat>
  <Paragraphs>136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游ゴシック</vt:lpstr>
      <vt:lpstr>游ゴシック Light</vt:lpstr>
      <vt:lpstr>Arial</vt:lpstr>
      <vt:lpstr>Calibri</vt:lpstr>
      <vt:lpstr>Calibri Light</vt:lpstr>
      <vt:lpstr>Office Theme</vt:lpstr>
      <vt:lpstr>Unit 6: Globalisation </vt:lpstr>
      <vt:lpstr>A reminder…</vt:lpstr>
      <vt:lpstr>What is globalisation?</vt:lpstr>
      <vt:lpstr>The positive impacts and benefits of social media and globalisation</vt:lpstr>
      <vt:lpstr>Connectivity of ideas</vt:lpstr>
      <vt:lpstr>Web utopians</vt:lpstr>
      <vt:lpstr>Sharing of technology and innovation</vt:lpstr>
      <vt:lpstr>PowerPoint Presentation</vt:lpstr>
      <vt:lpstr>Sectors that benefit from the sharing and downloading material</vt:lpstr>
      <vt:lpstr>Generation of funding</vt:lpstr>
      <vt:lpstr>The negative impacts and disadvantages of social media and globalisation</vt:lpstr>
      <vt:lpstr>Negative impacts for users and industry</vt:lpstr>
      <vt:lpstr>Cyber-bullying</vt:lpstr>
      <vt:lpstr>Moral panic</vt:lpstr>
      <vt:lpstr>Loss of privacy</vt:lpstr>
      <vt:lpstr>Decreased productivity</vt:lpstr>
      <vt:lpstr>PowerPoint Presentation</vt:lpstr>
      <vt:lpstr>Negative publicity</vt:lpstr>
      <vt:lpstr>Impact on wider society</vt:lpstr>
      <vt:lpstr>The media effects debate…a Unit 1 reminder!</vt:lpstr>
      <vt:lpstr>Theories that state we are heavily influenced by the media we consume</vt:lpstr>
      <vt:lpstr>The media effects debate</vt:lpstr>
      <vt:lpstr>Passive audience theory</vt:lpstr>
      <vt:lpstr>Gerbner and Gross – Cultivation theory</vt:lpstr>
      <vt:lpstr>Theories that state we are not so easily influenced by the media we consume</vt:lpstr>
      <vt:lpstr>Active audiences</vt:lpstr>
      <vt:lpstr>‘Pick and mix’ theory</vt:lpstr>
      <vt:lpstr>Does globalisation and interconnectivity increase imperialism?</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Globalisation </dc:title>
  <dc:creator>Microsoft Office User</dc:creator>
  <cp:lastModifiedBy>Microsoft Office User</cp:lastModifiedBy>
  <cp:revision>13</cp:revision>
  <dcterms:created xsi:type="dcterms:W3CDTF">2018-05-21T10:35:07Z</dcterms:created>
  <dcterms:modified xsi:type="dcterms:W3CDTF">2018-05-23T12:20:54Z</dcterms:modified>
</cp:coreProperties>
</file>