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16" r:id="rId2"/>
    <p:sldId id="317" r:id="rId3"/>
    <p:sldId id="318" r:id="rId4"/>
    <p:sldId id="257" r:id="rId5"/>
    <p:sldId id="258" r:id="rId6"/>
    <p:sldId id="270" r:id="rId7"/>
    <p:sldId id="272" r:id="rId8"/>
    <p:sldId id="271" r:id="rId9"/>
    <p:sldId id="274" r:id="rId10"/>
    <p:sldId id="298" r:id="rId11"/>
    <p:sldId id="275" r:id="rId12"/>
    <p:sldId id="276" r:id="rId13"/>
    <p:sldId id="277" r:id="rId14"/>
    <p:sldId id="293" r:id="rId15"/>
    <p:sldId id="299" r:id="rId16"/>
    <p:sldId id="278" r:id="rId17"/>
    <p:sldId id="296" r:id="rId18"/>
    <p:sldId id="297" r:id="rId19"/>
    <p:sldId id="262" r:id="rId20"/>
    <p:sldId id="301" r:id="rId21"/>
    <p:sldId id="302" r:id="rId22"/>
    <p:sldId id="303" r:id="rId23"/>
    <p:sldId id="304" r:id="rId24"/>
    <p:sldId id="305" r:id="rId25"/>
    <p:sldId id="306" r:id="rId26"/>
    <p:sldId id="319" r:id="rId27"/>
    <p:sldId id="307" r:id="rId28"/>
    <p:sldId id="308" r:id="rId29"/>
    <p:sldId id="309" r:id="rId30"/>
    <p:sldId id="310" r:id="rId31"/>
    <p:sldId id="311" r:id="rId32"/>
    <p:sldId id="312" r:id="rId33"/>
    <p:sldId id="313" r:id="rId34"/>
    <p:sldId id="314" r:id="rId35"/>
    <p:sldId id="315" r:id="rId36"/>
    <p:sldId id="282" r:id="rId37"/>
    <p:sldId id="280" r:id="rId38"/>
    <p:sldId id="281" r:id="rId39"/>
    <p:sldId id="294" r:id="rId40"/>
    <p:sldId id="283" r:id="rId41"/>
    <p:sldId id="284" r:id="rId42"/>
    <p:sldId id="285" r:id="rId43"/>
    <p:sldId id="300" r:id="rId44"/>
    <p:sldId id="320" r:id="rId45"/>
    <p:sldId id="286" r:id="rId46"/>
    <p:sldId id="295"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7"/>
    <p:restoredTop sz="92876"/>
  </p:normalViewPr>
  <p:slideViewPr>
    <p:cSldViewPr snapToGrid="0" snapToObjects="1">
      <p:cViewPr varScale="1">
        <p:scale>
          <a:sx n="57" d="100"/>
          <a:sy n="57" d="100"/>
        </p:scale>
        <p:origin x="76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479E8D-6764-9540-8C04-D677EC37B7AB}" type="datetimeFigureOut">
              <a:rPr lang="en-US" smtClean="0"/>
              <a:t>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CC56D-65BF-134A-8997-A339C03F1678}" type="slidenum">
              <a:rPr lang="en-US" smtClean="0"/>
              <a:t>‹#›</a:t>
            </a:fld>
            <a:endParaRPr lang="en-US"/>
          </a:p>
        </p:txBody>
      </p:sp>
    </p:spTree>
    <p:extLst>
      <p:ext uri="{BB962C8B-B14F-4D97-AF65-F5344CB8AC3E}">
        <p14:creationId xmlns:p14="http://schemas.microsoft.com/office/powerpoint/2010/main" val="247790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74685A-6608-415D-819B-5AD62EB40B9B}" type="datetimeFigureOut">
              <a:rPr lang="en-US"/>
              <a:pPr>
                <a:defRPr/>
              </a:pPr>
              <a:t>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7916B0B-FC4D-4E4A-BAB2-294B0722FD8E}" type="slidenum">
              <a:rPr lang="en-GB"/>
              <a:pPr>
                <a:defRPr/>
              </a:pPr>
              <a:t>‹#›</a:t>
            </a:fld>
            <a:endParaRPr lang="en-GB"/>
          </a:p>
        </p:txBody>
      </p:sp>
    </p:spTree>
    <p:extLst>
      <p:ext uri="{BB962C8B-B14F-4D97-AF65-F5344CB8AC3E}">
        <p14:creationId xmlns:p14="http://schemas.microsoft.com/office/powerpoint/2010/main" val="38551076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DD28C0-90F6-47AD-88F1-BF6BBD53DF14}" type="slidenum">
              <a:rPr lang="en-GB"/>
              <a:pPr fontAlgn="base">
                <a:spcBef>
                  <a:spcPct val="0"/>
                </a:spcBef>
                <a:spcAft>
                  <a:spcPct val="0"/>
                </a:spcAft>
                <a:defRPr/>
              </a:pPr>
              <a:t>5</a:t>
            </a:fld>
            <a:endParaRPr lang="en-GB"/>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7BED97-FA86-46E7-B180-77ADD04BAB64}" type="slidenum">
              <a:rPr lang="en-GB"/>
              <a:pPr fontAlgn="base">
                <a:spcBef>
                  <a:spcPct val="0"/>
                </a:spcBef>
                <a:spcAft>
                  <a:spcPct val="0"/>
                </a:spcAft>
                <a:defRPr/>
              </a:pPr>
              <a:t>21</a:t>
            </a:fld>
            <a:endParaRPr lang="en-GB"/>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10969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B6432-F4B6-4525-B559-D51EE3EFC0D4}" type="slidenum">
              <a:rPr lang="en-GB"/>
              <a:pPr fontAlgn="base">
                <a:spcBef>
                  <a:spcPct val="0"/>
                </a:spcBef>
                <a:spcAft>
                  <a:spcPct val="0"/>
                </a:spcAft>
                <a:defRPr/>
              </a:pPr>
              <a:t>24</a:t>
            </a:fld>
            <a:endParaRPr lang="en-GB"/>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5108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7DA0D-325F-46FC-9D4A-352EEEA2A562}" type="slidenum">
              <a:rPr lang="en-GB"/>
              <a:pPr fontAlgn="base">
                <a:spcBef>
                  <a:spcPct val="0"/>
                </a:spcBef>
                <a:spcAft>
                  <a:spcPct val="0"/>
                </a:spcAft>
                <a:defRPr/>
              </a:pPr>
              <a:t>25</a:t>
            </a:fld>
            <a:endParaRPr lang="en-GB"/>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51713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B260BC6-51A4-4902-9F5C-9C64A26B305B}" type="datetimeFigureOut">
              <a:rPr lang="en-US"/>
              <a:pPr>
                <a:defRPr/>
              </a:pPr>
              <a:t>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A43B68-27FC-47F6-9362-E7739B2CD7E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42F69B-A664-41B9-A3F9-0857AC94CC7A}" type="datetimeFigureOut">
              <a:rPr lang="en-US"/>
              <a:pPr>
                <a:defRPr/>
              </a:pPr>
              <a:t>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626C27-7BE6-49F3-9241-2CE766A97C0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17A544-83FD-413C-9EB3-0BE9A816C83B}" type="datetimeFigureOut">
              <a:rPr lang="en-US"/>
              <a:pPr>
                <a:defRPr/>
              </a:pPr>
              <a:t>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9684C0-39A3-4F1C-BF48-A4A7D6E4852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9DAF4E-8CD6-43F8-9B91-F10016074807}" type="datetimeFigureOut">
              <a:rPr lang="en-US"/>
              <a:pPr>
                <a:defRPr/>
              </a:pPr>
              <a:t>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B587E9-A63E-4342-9D5C-C8CD8BB3657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109BC8-AB0A-49CD-BDCB-FF6EC9DE5618}" type="datetimeFigureOut">
              <a:rPr lang="en-US"/>
              <a:pPr>
                <a:defRPr/>
              </a:pPr>
              <a:t>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F9546B-3E2B-4E78-A9E6-6F903CC2591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757A641-EFEA-4170-A8D4-6AC45E8E6228}" type="datetimeFigureOut">
              <a:rPr lang="en-US"/>
              <a:pPr>
                <a:defRPr/>
              </a:pPr>
              <a:t>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29914AE-721F-4F05-8604-8B086628B7D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D6138F-E10C-4D4C-BE73-118C86682743}" type="datetimeFigureOut">
              <a:rPr lang="en-US"/>
              <a:pPr>
                <a:defRPr/>
              </a:pPr>
              <a:t>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409C7F0-B68E-4C74-8E5D-462402C5438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6872490-9ECC-4E7E-A7C6-7AA5238ADF18}" type="datetimeFigureOut">
              <a:rPr lang="en-US"/>
              <a:pPr>
                <a:defRPr/>
              </a:pPr>
              <a:t>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51F64FB-D8EB-46DD-8E15-743AA6B857A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D8534F-B475-4C14-ADED-7B42ECC6B25B}" type="datetimeFigureOut">
              <a:rPr lang="en-US"/>
              <a:pPr>
                <a:defRPr/>
              </a:pPr>
              <a:t>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4E0A578-501B-44E3-B03B-B6BF66FD324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354FD6-DAEE-41F4-B868-D025D56C5EC4}" type="datetimeFigureOut">
              <a:rPr lang="en-US"/>
              <a:pPr>
                <a:defRPr/>
              </a:pPr>
              <a:t>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E7AE99-4E2B-4C13-AB64-7226AA9B719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248F1F-2C2B-4176-9DD8-EE730263C499}" type="datetimeFigureOut">
              <a:rPr lang="en-US"/>
              <a:pPr>
                <a:defRPr/>
              </a:pPr>
              <a:t>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FB7E98-C9E1-4E4A-9996-7E84F5DC310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462B5AC-25D0-4B8F-B5EE-E8DA85394701}" type="datetimeFigureOut">
              <a:rPr lang="en-US"/>
              <a:pPr>
                <a:defRPr/>
              </a:pPr>
              <a:t>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87852E-EC28-4715-98D7-F9145870EFA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L550SipA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Ti0Sx5UXec"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Component 1: Section A</a:t>
            </a:r>
            <a:r>
              <a:rPr lang="en-GB" dirty="0"/>
              <a:t/>
            </a:r>
            <a:br>
              <a:rPr lang="en-GB" dirty="0"/>
            </a:br>
            <a:r>
              <a:rPr lang="en-GB" dirty="0" smtClean="0"/>
              <a:t>Analysing Media Language and Representation</a:t>
            </a:r>
            <a:endParaRPr lang="en-GB" dirty="0"/>
          </a:p>
        </p:txBody>
      </p:sp>
      <p:sp>
        <p:nvSpPr>
          <p:cNvPr id="5" name="Subtitle 4"/>
          <p:cNvSpPr>
            <a:spLocks noGrp="1"/>
          </p:cNvSpPr>
          <p:nvPr>
            <p:ph type="subTitle" idx="1"/>
          </p:nvPr>
        </p:nvSpPr>
        <p:spPr>
          <a:xfrm>
            <a:off x="1371600" y="4447674"/>
            <a:ext cx="6400800" cy="1752600"/>
          </a:xfrm>
        </p:spPr>
        <p:txBody>
          <a:bodyPr/>
          <a:lstStyle/>
          <a:p>
            <a:r>
              <a:rPr lang="en-GB" dirty="0" smtClean="0"/>
              <a:t>L.O. – What are </a:t>
            </a:r>
            <a:r>
              <a:rPr lang="en-GB" smtClean="0"/>
              <a:t>the basics </a:t>
            </a:r>
            <a:r>
              <a:rPr lang="en-GB" dirty="0" smtClean="0"/>
              <a:t>when analysing media texts?</a:t>
            </a:r>
            <a:endParaRPr lang="en-GB" dirty="0"/>
          </a:p>
        </p:txBody>
      </p:sp>
    </p:spTree>
    <p:extLst>
      <p:ext uri="{BB962C8B-B14F-4D97-AF65-F5344CB8AC3E}">
        <p14:creationId xmlns:p14="http://schemas.microsoft.com/office/powerpoint/2010/main" val="83555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Homework</a:t>
            </a:r>
            <a:endParaRPr lang="en-US" dirty="0"/>
          </a:p>
        </p:txBody>
      </p:sp>
      <p:sp>
        <p:nvSpPr>
          <p:cNvPr id="3" name="Content Placeholder 2"/>
          <p:cNvSpPr>
            <a:spLocks noGrp="1"/>
          </p:cNvSpPr>
          <p:nvPr>
            <p:ph idx="1"/>
          </p:nvPr>
        </p:nvSpPr>
        <p:spPr/>
        <p:txBody>
          <a:bodyPr/>
          <a:lstStyle/>
          <a:p>
            <a:r>
              <a:rPr lang="en-US" dirty="0" err="1" smtClean="0"/>
              <a:t>Analyse</a:t>
            </a:r>
            <a:r>
              <a:rPr lang="en-US" dirty="0" smtClean="0"/>
              <a:t> and label a sign</a:t>
            </a:r>
          </a:p>
          <a:p>
            <a:endParaRPr lang="en-US" dirty="0"/>
          </a:p>
          <a:p>
            <a:r>
              <a:rPr lang="en-US" dirty="0" smtClean="0"/>
              <a:t>Write down what is the signifier and signified</a:t>
            </a:r>
          </a:p>
          <a:p>
            <a:endParaRPr lang="en-US" dirty="0"/>
          </a:p>
          <a:p>
            <a:r>
              <a:rPr lang="en-US" dirty="0" smtClean="0"/>
              <a:t>Write in detail about the signified, as this is the most important part</a:t>
            </a:r>
          </a:p>
          <a:p>
            <a:endParaRPr lang="en-US" dirty="0"/>
          </a:p>
          <a:p>
            <a:r>
              <a:rPr lang="en-US" dirty="0" smtClean="0"/>
              <a:t>This is the first piece of work that I will see, so make it </a:t>
            </a:r>
            <a:r>
              <a:rPr lang="en-US" smtClean="0"/>
              <a:t>your best!</a:t>
            </a:r>
            <a:endParaRPr lang="en-US" dirty="0"/>
          </a:p>
        </p:txBody>
      </p:sp>
    </p:spTree>
    <p:extLst>
      <p:ext uri="{BB962C8B-B14F-4D97-AF65-F5344CB8AC3E}">
        <p14:creationId xmlns:p14="http://schemas.microsoft.com/office/powerpoint/2010/main" val="177552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spellbound"/>
          <p:cNvPicPr>
            <a:picLocks noChangeAspect="1" noChangeArrowheads="1"/>
          </p:cNvPicPr>
          <p:nvPr/>
        </p:nvPicPr>
        <p:blipFill>
          <a:blip r:embed="rId2"/>
          <a:srcRect/>
          <a:stretch>
            <a:fillRect/>
          </a:stretch>
        </p:blipFill>
        <p:spPr bwMode="auto">
          <a:xfrm>
            <a:off x="4445000" y="3552825"/>
            <a:ext cx="4552950" cy="3038475"/>
          </a:xfrm>
          <a:prstGeom prst="rect">
            <a:avLst/>
          </a:prstGeom>
          <a:noFill/>
          <a:ln w="9525">
            <a:noFill/>
            <a:miter lim="800000"/>
            <a:headEnd/>
            <a:tailEnd/>
          </a:ln>
        </p:spPr>
      </p:pic>
      <p:sp>
        <p:nvSpPr>
          <p:cNvPr id="21506" name="Text Box 6"/>
          <p:cNvSpPr txBox="1">
            <a:spLocks noChangeArrowheads="1"/>
          </p:cNvSpPr>
          <p:nvPr/>
        </p:nvSpPr>
        <p:spPr bwMode="auto">
          <a:xfrm>
            <a:off x="233363" y="188913"/>
            <a:ext cx="8656637" cy="360045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A single image could be considered </a:t>
            </a:r>
            <a:r>
              <a:rPr lang="en-GB" sz="2400" b="1">
                <a:latin typeface="Calibri" pitchFamily="34" charset="0"/>
              </a:rPr>
              <a:t>open</a:t>
            </a:r>
            <a:r>
              <a:rPr lang="en-GB" sz="2400">
                <a:latin typeface="Calibri" pitchFamily="34" charset="0"/>
              </a:rPr>
              <a:t>, as the meaning is uncertain. A caption or written messages will limit the meaning of an image, making it become more clear or </a:t>
            </a:r>
            <a:r>
              <a:rPr lang="en-GB" sz="2400" b="1">
                <a:latin typeface="Calibri" pitchFamily="34" charset="0"/>
              </a:rPr>
              <a:t>closed</a:t>
            </a:r>
            <a:r>
              <a:rPr lang="en-GB" sz="2400">
                <a:latin typeface="Calibri" pitchFamily="34" charset="0"/>
              </a:rPr>
              <a:t>.This caption can help to</a:t>
            </a:r>
            <a:r>
              <a:rPr lang="en-GB" sz="2400" b="1">
                <a:latin typeface="Calibri" pitchFamily="34" charset="0"/>
              </a:rPr>
              <a:t> anchor </a:t>
            </a:r>
            <a:r>
              <a:rPr lang="en-GB" sz="2400">
                <a:latin typeface="Calibri" pitchFamily="34" charset="0"/>
              </a:rPr>
              <a:t>the meaning of an image. This is known as </a:t>
            </a:r>
            <a:r>
              <a:rPr lang="en-GB" sz="2400" b="1">
                <a:latin typeface="Calibri" pitchFamily="34" charset="0"/>
              </a:rPr>
              <a:t>anchorage</a:t>
            </a:r>
            <a:r>
              <a:rPr lang="en-GB" sz="2400">
                <a:latin typeface="Calibri" pitchFamily="34" charset="0"/>
              </a:rPr>
              <a:t>, the fixing or limiting of a particular set of meanings to an image, usually seen underneath a photograph.</a:t>
            </a:r>
          </a:p>
          <a:p>
            <a:pPr>
              <a:spcBef>
                <a:spcPct val="50000"/>
              </a:spcBef>
            </a:pPr>
            <a:r>
              <a:rPr lang="en-GB" sz="2400">
                <a:latin typeface="Calibri" pitchFamily="34" charset="0"/>
              </a:rPr>
              <a:t>If an image has many interpretations it is known to be </a:t>
            </a:r>
            <a:r>
              <a:rPr lang="en-GB" sz="2400" b="1">
                <a:latin typeface="Calibri" pitchFamily="34" charset="0"/>
              </a:rPr>
              <a:t>polysemic</a:t>
            </a:r>
            <a:r>
              <a:rPr lang="en-GB" sz="2400">
                <a:latin typeface="Calibri" pitchFamily="34" charset="0"/>
              </a:rPr>
              <a:t>. Anchorage can be used to limit the number of interpretations for an audience.</a:t>
            </a:r>
            <a:endParaRPr lang="en-US" sz="2400">
              <a:latin typeface="Calibri" pitchFamily="34" charset="0"/>
            </a:endParaRPr>
          </a:p>
        </p:txBody>
      </p:sp>
      <p:sp>
        <p:nvSpPr>
          <p:cNvPr id="21507" name="Text Box 7"/>
          <p:cNvSpPr txBox="1">
            <a:spLocks noChangeArrowheads="1"/>
          </p:cNvSpPr>
          <p:nvPr/>
        </p:nvSpPr>
        <p:spPr bwMode="auto">
          <a:xfrm>
            <a:off x="233363" y="4287838"/>
            <a:ext cx="3938587" cy="156845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How could a caption anchor this image? How could anchorage be used to manipulate an audience?</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pellbound"/>
          <p:cNvPicPr>
            <a:picLocks noChangeAspect="1" noChangeArrowheads="1"/>
          </p:cNvPicPr>
          <p:nvPr/>
        </p:nvPicPr>
        <p:blipFill>
          <a:blip r:embed="rId2"/>
          <a:srcRect/>
          <a:stretch>
            <a:fillRect/>
          </a:stretch>
        </p:blipFill>
        <p:spPr bwMode="auto">
          <a:xfrm>
            <a:off x="2051050" y="1268413"/>
            <a:ext cx="5287963" cy="3529012"/>
          </a:xfrm>
          <a:prstGeom prst="rect">
            <a:avLst/>
          </a:prstGeom>
          <a:noFill/>
          <a:ln w="9525">
            <a:noFill/>
            <a:miter lim="800000"/>
            <a:headEnd/>
            <a:tailEnd/>
          </a:ln>
        </p:spPr>
      </p:pic>
      <p:sp>
        <p:nvSpPr>
          <p:cNvPr id="22530" name="Text Box 3"/>
          <p:cNvSpPr txBox="1">
            <a:spLocks noChangeArrowheads="1"/>
          </p:cNvSpPr>
          <p:nvPr/>
        </p:nvSpPr>
        <p:spPr bwMode="auto">
          <a:xfrm>
            <a:off x="900113" y="5157788"/>
            <a:ext cx="7559675" cy="519112"/>
          </a:xfrm>
          <a:prstGeom prst="rect">
            <a:avLst/>
          </a:prstGeom>
          <a:noFill/>
          <a:ln w="9525">
            <a:noFill/>
            <a:miter lim="800000"/>
            <a:headEnd/>
            <a:tailEnd/>
          </a:ln>
        </p:spPr>
        <p:txBody>
          <a:bodyPr>
            <a:spAutoFit/>
          </a:bodyPr>
          <a:lstStyle/>
          <a:p>
            <a:pPr>
              <a:spcBef>
                <a:spcPct val="50000"/>
              </a:spcBef>
            </a:pPr>
            <a:r>
              <a:rPr lang="en-GB" sz="2800" b="1" dirty="0">
                <a:latin typeface="Calibri" pitchFamily="34" charset="0"/>
              </a:rPr>
              <a:t>Dentist permanently freezes boy’s mouth.</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spellbound"/>
          <p:cNvPicPr>
            <a:picLocks noChangeAspect="1" noChangeArrowheads="1"/>
          </p:cNvPicPr>
          <p:nvPr/>
        </p:nvPicPr>
        <p:blipFill>
          <a:blip r:embed="rId2"/>
          <a:srcRect/>
          <a:stretch>
            <a:fillRect/>
          </a:stretch>
        </p:blipFill>
        <p:spPr bwMode="auto">
          <a:xfrm>
            <a:off x="2051050" y="1268413"/>
            <a:ext cx="5287963" cy="3529012"/>
          </a:xfrm>
          <a:prstGeom prst="rect">
            <a:avLst/>
          </a:prstGeom>
          <a:noFill/>
          <a:ln w="9525">
            <a:noFill/>
            <a:miter lim="800000"/>
            <a:headEnd/>
            <a:tailEnd/>
          </a:ln>
        </p:spPr>
      </p:pic>
      <p:sp>
        <p:nvSpPr>
          <p:cNvPr id="23554" name="Text Box 3"/>
          <p:cNvSpPr txBox="1">
            <a:spLocks noChangeArrowheads="1"/>
          </p:cNvSpPr>
          <p:nvPr/>
        </p:nvSpPr>
        <p:spPr bwMode="auto">
          <a:xfrm>
            <a:off x="755650" y="4941888"/>
            <a:ext cx="7704138" cy="946150"/>
          </a:xfrm>
          <a:prstGeom prst="rect">
            <a:avLst/>
          </a:prstGeom>
          <a:noFill/>
          <a:ln w="9525">
            <a:noFill/>
            <a:miter lim="800000"/>
            <a:headEnd/>
            <a:tailEnd/>
          </a:ln>
        </p:spPr>
        <p:txBody>
          <a:bodyPr>
            <a:spAutoFit/>
          </a:bodyPr>
          <a:lstStyle/>
          <a:p>
            <a:pPr>
              <a:spcBef>
                <a:spcPct val="50000"/>
              </a:spcBef>
            </a:pPr>
            <a:r>
              <a:rPr lang="en-GB" sz="2800" b="1" dirty="0">
                <a:latin typeface="Calibri" pitchFamily="34" charset="0"/>
              </a:rPr>
              <a:t>Britain’s dentists are heading towards the perfect smile!</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anchorage text might appear with the following image in both </a:t>
            </a:r>
            <a:r>
              <a:rPr lang="en-GB" sz="3600" i="1" dirty="0" smtClean="0"/>
              <a:t>The Sun</a:t>
            </a:r>
            <a:r>
              <a:rPr lang="en-GB" sz="3600" dirty="0" smtClean="0"/>
              <a:t> and </a:t>
            </a:r>
            <a:r>
              <a:rPr lang="en-GB" sz="3600" i="1" dirty="0" smtClean="0"/>
              <a:t>The Mirror</a:t>
            </a:r>
            <a:r>
              <a:rPr lang="en-GB" sz="3600" dirty="0" smtClean="0"/>
              <a:t>?</a:t>
            </a:r>
            <a:endParaRPr lang="en-GB" sz="3600"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584" y="1870363"/>
            <a:ext cx="6558932" cy="4158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063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in the blanks</a:t>
            </a:r>
            <a:endParaRPr lang="en-GB" dirty="0"/>
          </a:p>
        </p:txBody>
      </p:sp>
      <p:sp>
        <p:nvSpPr>
          <p:cNvPr id="3" name="Content Placeholder 2"/>
          <p:cNvSpPr>
            <a:spLocks noGrp="1"/>
          </p:cNvSpPr>
          <p:nvPr>
            <p:ph idx="1"/>
          </p:nvPr>
        </p:nvSpPr>
        <p:spPr/>
        <p:txBody>
          <a:bodyPr/>
          <a:lstStyle/>
          <a:p>
            <a:r>
              <a:rPr lang="en-GB" dirty="0" smtClean="0"/>
              <a:t>Media texts are __________, which means  ___________________________________.</a:t>
            </a:r>
          </a:p>
          <a:p>
            <a:endParaRPr lang="en-GB" dirty="0"/>
          </a:p>
          <a:p>
            <a:r>
              <a:rPr lang="en-GB" dirty="0" smtClean="0"/>
              <a:t>When a media text has many different interpretations it is called ________, so ___________ is used to _______ the various meanings, helping us to analyse it in the way the </a:t>
            </a:r>
            <a:r>
              <a:rPr lang="en-GB" smtClean="0"/>
              <a:t>producer intended us to.</a:t>
            </a:r>
            <a:endParaRPr lang="en-GB"/>
          </a:p>
        </p:txBody>
      </p:sp>
    </p:spTree>
    <p:extLst>
      <p:ext uri="{BB962C8B-B14F-4D97-AF65-F5344CB8AC3E}">
        <p14:creationId xmlns:p14="http://schemas.microsoft.com/office/powerpoint/2010/main" val="392648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1519238" y="377825"/>
            <a:ext cx="6548437" cy="4206875"/>
          </a:xfrm>
          <a:prstGeom prst="rect">
            <a:avLst/>
          </a:prstGeom>
          <a:noFill/>
          <a:ln w="9525">
            <a:noFill/>
            <a:miter lim="800000"/>
            <a:headEnd/>
            <a:tailEnd/>
          </a:ln>
        </p:spPr>
      </p:pic>
      <p:sp>
        <p:nvSpPr>
          <p:cNvPr id="24578" name="TextBox 2"/>
          <p:cNvSpPr txBox="1">
            <a:spLocks noChangeArrowheads="1"/>
          </p:cNvSpPr>
          <p:nvPr/>
        </p:nvSpPr>
        <p:spPr bwMode="auto">
          <a:xfrm>
            <a:off x="363538" y="4741863"/>
            <a:ext cx="8499475" cy="1920875"/>
          </a:xfrm>
          <a:prstGeom prst="rect">
            <a:avLst/>
          </a:prstGeom>
          <a:noFill/>
          <a:ln w="9525">
            <a:noFill/>
            <a:miter lim="800000"/>
            <a:headEnd/>
            <a:tailEnd/>
          </a:ln>
        </p:spPr>
        <p:txBody>
          <a:bodyPr>
            <a:spAutoFit/>
          </a:bodyPr>
          <a:lstStyle/>
          <a:p>
            <a:r>
              <a:rPr lang="en-GB" sz="2000" b="1">
                <a:solidFill>
                  <a:srgbClr val="FF0000"/>
                </a:solidFill>
                <a:latin typeface="Calibri" pitchFamily="34" charset="0"/>
              </a:rPr>
              <a:t>Five minute task!</a:t>
            </a:r>
          </a:p>
          <a:p>
            <a:endParaRPr lang="en-GB" sz="2000" b="1">
              <a:latin typeface="Calibri" pitchFamily="34" charset="0"/>
            </a:endParaRPr>
          </a:p>
          <a:p>
            <a:r>
              <a:rPr lang="en-GB" sz="2000" b="1">
                <a:latin typeface="Calibri" pitchFamily="34" charset="0"/>
              </a:rPr>
              <a:t>Without the wording the Dolce &amp;Gabbana photograph could be very ambiguous and difficult to put into context. Try putting different captions to the photograph to illustrate some of it’s possible meaning and suggest where else the photograph might appear.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1519238" y="377825"/>
            <a:ext cx="6548437" cy="4206875"/>
          </a:xfrm>
          <a:prstGeom prst="rect">
            <a:avLst/>
          </a:prstGeom>
          <a:noFill/>
          <a:ln w="9525">
            <a:noFill/>
            <a:miter lim="800000"/>
            <a:headEnd/>
            <a:tailEnd/>
          </a:ln>
        </p:spPr>
      </p:pic>
      <p:sp>
        <p:nvSpPr>
          <p:cNvPr id="24578" name="TextBox 2"/>
          <p:cNvSpPr txBox="1">
            <a:spLocks noChangeArrowheads="1"/>
          </p:cNvSpPr>
          <p:nvPr/>
        </p:nvSpPr>
        <p:spPr bwMode="auto">
          <a:xfrm>
            <a:off x="363538" y="4741863"/>
            <a:ext cx="8499475" cy="1815882"/>
          </a:xfrm>
          <a:prstGeom prst="rect">
            <a:avLst/>
          </a:prstGeom>
          <a:noFill/>
          <a:ln w="9525">
            <a:noFill/>
            <a:miter lim="800000"/>
            <a:headEnd/>
            <a:tailEnd/>
          </a:ln>
        </p:spPr>
        <p:txBody>
          <a:bodyPr>
            <a:spAutoFit/>
          </a:bodyPr>
          <a:lstStyle/>
          <a:p>
            <a:r>
              <a:rPr lang="en-GB" sz="2800" b="1" dirty="0" smtClean="0">
                <a:solidFill>
                  <a:srgbClr val="FF0000"/>
                </a:solidFill>
                <a:latin typeface="Calibri" pitchFamily="34" charset="0"/>
              </a:rPr>
              <a:t>D &amp; G in a positive way</a:t>
            </a:r>
          </a:p>
          <a:p>
            <a:endParaRPr lang="en-GB" sz="2800" b="1" dirty="0">
              <a:latin typeface="Calibri" pitchFamily="34" charset="0"/>
            </a:endParaRPr>
          </a:p>
          <a:p>
            <a:r>
              <a:rPr lang="en-GB" sz="2800" b="1" dirty="0" smtClean="0">
                <a:latin typeface="Calibri" pitchFamily="34" charset="0"/>
              </a:rPr>
              <a:t>New Dolce &amp; </a:t>
            </a:r>
            <a:r>
              <a:rPr lang="en-GB" sz="2800" b="1" dirty="0" err="1" smtClean="0">
                <a:latin typeface="Calibri" pitchFamily="34" charset="0"/>
              </a:rPr>
              <a:t>Gabbana</a:t>
            </a:r>
            <a:r>
              <a:rPr lang="en-GB" sz="2800" b="1" dirty="0" smtClean="0">
                <a:latin typeface="Calibri" pitchFamily="34" charset="0"/>
              </a:rPr>
              <a:t> campaign increases profit tenfold </a:t>
            </a:r>
            <a:endParaRPr lang="en-GB" sz="2800" b="1" dirty="0">
              <a:latin typeface="Calibri" pitchFamily="34" charset="0"/>
            </a:endParaRPr>
          </a:p>
        </p:txBody>
      </p:sp>
    </p:spTree>
    <p:extLst>
      <p:ext uri="{BB962C8B-B14F-4D97-AF65-F5344CB8AC3E}">
        <p14:creationId xmlns:p14="http://schemas.microsoft.com/office/powerpoint/2010/main" val="3368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1519238" y="377825"/>
            <a:ext cx="6548437" cy="4206875"/>
          </a:xfrm>
          <a:prstGeom prst="rect">
            <a:avLst/>
          </a:prstGeom>
          <a:noFill/>
          <a:ln w="9525">
            <a:noFill/>
            <a:miter lim="800000"/>
            <a:headEnd/>
            <a:tailEnd/>
          </a:ln>
        </p:spPr>
      </p:pic>
      <p:sp>
        <p:nvSpPr>
          <p:cNvPr id="24578" name="TextBox 2"/>
          <p:cNvSpPr txBox="1">
            <a:spLocks noChangeArrowheads="1"/>
          </p:cNvSpPr>
          <p:nvPr/>
        </p:nvSpPr>
        <p:spPr bwMode="auto">
          <a:xfrm>
            <a:off x="363538" y="4745973"/>
            <a:ext cx="8499475" cy="1815882"/>
          </a:xfrm>
          <a:prstGeom prst="rect">
            <a:avLst/>
          </a:prstGeom>
          <a:noFill/>
          <a:ln w="9525">
            <a:noFill/>
            <a:miter lim="800000"/>
            <a:headEnd/>
            <a:tailEnd/>
          </a:ln>
        </p:spPr>
        <p:txBody>
          <a:bodyPr>
            <a:spAutoFit/>
          </a:bodyPr>
          <a:lstStyle/>
          <a:p>
            <a:r>
              <a:rPr lang="en-GB" sz="2800" b="1" dirty="0" smtClean="0">
                <a:solidFill>
                  <a:srgbClr val="FF0000"/>
                </a:solidFill>
                <a:latin typeface="Calibri" pitchFamily="34" charset="0"/>
              </a:rPr>
              <a:t>D &amp; G in a negative way</a:t>
            </a:r>
            <a:endParaRPr lang="en-GB" sz="2800" b="1" dirty="0">
              <a:solidFill>
                <a:srgbClr val="FF0000"/>
              </a:solidFill>
              <a:latin typeface="Calibri" pitchFamily="34" charset="0"/>
            </a:endParaRPr>
          </a:p>
          <a:p>
            <a:endParaRPr lang="en-GB" sz="2800" b="1" dirty="0" smtClean="0">
              <a:latin typeface="Calibri" pitchFamily="34" charset="0"/>
            </a:endParaRPr>
          </a:p>
          <a:p>
            <a:r>
              <a:rPr lang="en-GB" sz="2800" b="1" dirty="0" smtClean="0">
                <a:latin typeface="Calibri" pitchFamily="34" charset="0"/>
              </a:rPr>
              <a:t>New D &amp; G campaign criticised for showing negative stereotype of men</a:t>
            </a:r>
            <a:endParaRPr lang="en-GB" sz="2800" b="1" dirty="0">
              <a:latin typeface="Calibri" pitchFamily="34" charset="0"/>
            </a:endParaRPr>
          </a:p>
        </p:txBody>
      </p:sp>
    </p:spTree>
    <p:extLst>
      <p:ext uri="{BB962C8B-B14F-4D97-AF65-F5344CB8AC3E}">
        <p14:creationId xmlns:p14="http://schemas.microsoft.com/office/powerpoint/2010/main" val="3368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What does the following advert tell us about cultural experiences?</a:t>
            </a:r>
            <a:endParaRPr lang="en-GB" dirty="0"/>
          </a:p>
        </p:txBody>
      </p:sp>
      <p:sp>
        <p:nvSpPr>
          <p:cNvPr id="25602" name="Content Placeholder 2"/>
          <p:cNvSpPr>
            <a:spLocks noGrp="1"/>
          </p:cNvSpPr>
          <p:nvPr>
            <p:ph idx="1"/>
          </p:nvPr>
        </p:nvSpPr>
        <p:spPr/>
        <p:txBody>
          <a:bodyPr/>
          <a:lstStyle/>
          <a:p>
            <a:pPr eaLnBrk="1" hangingPunct="1"/>
            <a:r>
              <a:rPr lang="en-GB" dirty="0" smtClean="0">
                <a:hlinkClick r:id="rId2"/>
              </a:rPr>
              <a:t>HSBC advert</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The first part of the media framework we will focus on is </a:t>
            </a:r>
            <a:r>
              <a:rPr lang="en-GB" sz="4000" b="1" dirty="0" smtClean="0"/>
              <a:t>media language</a:t>
            </a:r>
            <a:endParaRPr lang="en-GB" sz="4000" b="1" dirty="0"/>
          </a:p>
        </p:txBody>
      </p:sp>
      <p:sp>
        <p:nvSpPr>
          <p:cNvPr id="3" name="Content Placeholder 2"/>
          <p:cNvSpPr>
            <a:spLocks noGrp="1"/>
          </p:cNvSpPr>
          <p:nvPr>
            <p:ph idx="1"/>
          </p:nvPr>
        </p:nvSpPr>
        <p:spPr/>
        <p:txBody>
          <a:bodyPr/>
          <a:lstStyle/>
          <a:p>
            <a:endParaRPr lang="en-GB" dirty="0" smtClean="0"/>
          </a:p>
          <a:p>
            <a:r>
              <a:rPr lang="en-GB" dirty="0" smtClean="0"/>
              <a:t>Media language – how the media communicate meaning through their </a:t>
            </a:r>
            <a:r>
              <a:rPr lang="en-GB" b="1" dirty="0" smtClean="0"/>
              <a:t>forms</a:t>
            </a:r>
            <a:r>
              <a:rPr lang="en-GB" dirty="0" smtClean="0"/>
              <a:t>, codes and conventions and techniques</a:t>
            </a:r>
          </a:p>
          <a:p>
            <a:endParaRPr lang="en-GB" dirty="0" smtClean="0"/>
          </a:p>
          <a:p>
            <a:pPr marL="0" indent="0">
              <a:buNone/>
            </a:pPr>
            <a:r>
              <a:rPr lang="en-GB" b="1" dirty="0" smtClean="0"/>
              <a:t>forms</a:t>
            </a:r>
            <a:r>
              <a:rPr lang="en-GB" dirty="0" smtClean="0"/>
              <a:t> – different types of media (newspapers, magazines, radio etc.)</a:t>
            </a:r>
            <a:endParaRPr lang="en-GB" dirty="0"/>
          </a:p>
        </p:txBody>
      </p:sp>
    </p:spTree>
    <p:extLst>
      <p:ext uri="{BB962C8B-B14F-4D97-AF65-F5344CB8AC3E}">
        <p14:creationId xmlns:p14="http://schemas.microsoft.com/office/powerpoint/2010/main" val="178734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5800" y="1447800"/>
            <a:ext cx="7772400" cy="4406900"/>
          </a:xfrm>
        </p:spPr>
        <p:txBody>
          <a:bodyPr/>
          <a:lstStyle/>
          <a:p>
            <a:pPr eaLnBrk="1" hangingPunct="1"/>
            <a:r>
              <a:rPr lang="en-GB" dirty="0" smtClean="0"/>
              <a:t>Reading Signs</a:t>
            </a:r>
            <a:br>
              <a:rPr lang="en-GB" dirty="0" smtClean="0"/>
            </a:br>
            <a:r>
              <a:rPr lang="en-GB" dirty="0" smtClean="0"/>
              <a:t/>
            </a:r>
            <a:br>
              <a:rPr lang="en-GB" dirty="0" smtClean="0"/>
            </a:br>
            <a:r>
              <a:rPr lang="en-GB" sz="3200" dirty="0" smtClean="0"/>
              <a:t>L.O – How do media texts communicate to an audience?</a:t>
            </a:r>
            <a:br>
              <a:rPr lang="en-GB" sz="3200" dirty="0" smtClean="0"/>
            </a:br>
            <a:r>
              <a:rPr lang="en-GB" sz="3200" dirty="0" smtClean="0"/>
              <a:t>What is denotation and connotation?</a:t>
            </a:r>
            <a:br>
              <a:rPr lang="en-GB" sz="3200" dirty="0" smtClean="0"/>
            </a:br>
            <a:r>
              <a:rPr lang="en-GB" sz="3200"/>
              <a:t/>
            </a:r>
            <a:br>
              <a:rPr lang="en-GB" sz="3200"/>
            </a:br>
            <a:endParaRPr lang="en-GB" sz="3200" dirty="0" smtClean="0"/>
          </a:p>
        </p:txBody>
      </p:sp>
    </p:spTree>
    <p:extLst>
      <p:ext uri="{BB962C8B-B14F-4D97-AF65-F5344CB8AC3E}">
        <p14:creationId xmlns:p14="http://schemas.microsoft.com/office/powerpoint/2010/main" val="1296695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a:xfrm>
            <a:off x="685800" y="2286000"/>
            <a:ext cx="7772400" cy="1143000"/>
          </a:xfrm>
        </p:spPr>
        <p:txBody>
          <a:bodyPr/>
          <a:lstStyle/>
          <a:p>
            <a:pPr eaLnBrk="1" hangingPunct="1"/>
            <a:r>
              <a:rPr lang="en-GB" smtClean="0"/>
              <a:t>Reading Signs</a:t>
            </a:r>
          </a:p>
        </p:txBody>
      </p:sp>
      <p:sp>
        <p:nvSpPr>
          <p:cNvPr id="15363" name="Rectangle 3"/>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GB"/>
              <a:t>Denotation and Connotation</a:t>
            </a:r>
          </a:p>
        </p:txBody>
      </p:sp>
    </p:spTree>
    <p:extLst>
      <p:ext uri="{BB962C8B-B14F-4D97-AF65-F5344CB8AC3E}">
        <p14:creationId xmlns:p14="http://schemas.microsoft.com/office/powerpoint/2010/main" val="89019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Content Placeholder 2"/>
          <p:cNvSpPr>
            <a:spLocks noGrp="1"/>
          </p:cNvSpPr>
          <p:nvPr>
            <p:ph idx="1"/>
          </p:nvPr>
        </p:nvSpPr>
        <p:spPr/>
        <p:txBody>
          <a:bodyPr/>
          <a:lstStyle/>
          <a:p>
            <a:pPr eaLnBrk="1" hangingPunct="1"/>
            <a:endParaRPr lang="en-GB" smtClean="0"/>
          </a:p>
        </p:txBody>
      </p:sp>
      <p:pic>
        <p:nvPicPr>
          <p:cNvPr id="36867" name="Picture 3"/>
          <p:cNvPicPr>
            <a:picLocks noChangeAspect="1"/>
          </p:cNvPicPr>
          <p:nvPr/>
        </p:nvPicPr>
        <p:blipFill>
          <a:blip r:embed="rId2"/>
          <a:srcRect/>
          <a:stretch>
            <a:fillRect/>
          </a:stretch>
        </p:blipFill>
        <p:spPr bwMode="auto">
          <a:xfrm>
            <a:off x="2286000" y="228600"/>
            <a:ext cx="4784725" cy="6367463"/>
          </a:xfrm>
          <a:prstGeom prst="rect">
            <a:avLst/>
          </a:prstGeom>
          <a:noFill/>
          <a:ln w="9525">
            <a:noFill/>
            <a:miter lim="800000"/>
            <a:headEnd/>
            <a:tailEnd/>
          </a:ln>
        </p:spPr>
      </p:pic>
    </p:spTree>
    <p:extLst>
      <p:ext uri="{BB962C8B-B14F-4D97-AF65-F5344CB8AC3E}">
        <p14:creationId xmlns:p14="http://schemas.microsoft.com/office/powerpoint/2010/main" val="479586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l" eaLnBrk="1" hangingPunct="1"/>
            <a:r>
              <a:rPr lang="en-GB" smtClean="0"/>
              <a:t>Roland Barthes</a:t>
            </a:r>
          </a:p>
        </p:txBody>
      </p:sp>
      <p:sp>
        <p:nvSpPr>
          <p:cNvPr id="3" name="Content Placeholder 2"/>
          <p:cNvSpPr>
            <a:spLocks noGrp="1"/>
          </p:cNvSpPr>
          <p:nvPr>
            <p:ph idx="1"/>
          </p:nvPr>
        </p:nvSpPr>
        <p:spPr>
          <a:xfrm>
            <a:off x="457200" y="1600200"/>
            <a:ext cx="8229600" cy="5021263"/>
          </a:xfrm>
        </p:spPr>
        <p:txBody>
          <a:bodyPr rtlCol="0">
            <a:normAutofit fontScale="92500" lnSpcReduction="10000"/>
          </a:bodyPr>
          <a:lstStyle/>
          <a:p>
            <a:pPr eaLnBrk="1" fontAlgn="auto" hangingPunct="1">
              <a:spcAft>
                <a:spcPts val="0"/>
              </a:spcAft>
              <a:buFont typeface="Arial"/>
              <a:buChar char="•"/>
              <a:defRPr/>
            </a:pPr>
            <a:r>
              <a:rPr lang="en-GB" dirty="0" smtClean="0"/>
              <a:t>Barthes believed that we, the ‘reader’, go through various stages when we deconstruct the meaning of a sign.</a:t>
            </a:r>
          </a:p>
          <a:p>
            <a:pPr eaLnBrk="1" fontAlgn="auto" hangingPunct="1">
              <a:spcAft>
                <a:spcPts val="0"/>
              </a:spcAft>
              <a:buFont typeface="Arial"/>
              <a:buChar char="•"/>
              <a:defRPr/>
            </a:pPr>
            <a:r>
              <a:rPr lang="en-GB" dirty="0" smtClean="0"/>
              <a:t>The first stage is </a:t>
            </a:r>
            <a:r>
              <a:rPr lang="en-GB" b="1" dirty="0" smtClean="0"/>
              <a:t>denotation</a:t>
            </a:r>
            <a:r>
              <a:rPr lang="en-GB" dirty="0" smtClean="0"/>
              <a:t>, which refers to what is reproduced in the text, describing what is there in its most simplest of forms</a:t>
            </a:r>
          </a:p>
          <a:p>
            <a:pPr eaLnBrk="1" fontAlgn="auto" hangingPunct="1">
              <a:spcAft>
                <a:spcPts val="0"/>
              </a:spcAft>
              <a:buFont typeface="Arial"/>
              <a:buChar char="•"/>
              <a:defRPr/>
            </a:pPr>
            <a:r>
              <a:rPr lang="en-GB" dirty="0" smtClean="0"/>
              <a:t>The next stage is </a:t>
            </a:r>
            <a:r>
              <a:rPr lang="en-GB" b="1" dirty="0" smtClean="0"/>
              <a:t>connotation </a:t>
            </a:r>
            <a:r>
              <a:rPr lang="en-GB" dirty="0" smtClean="0"/>
              <a:t>where the ‘reader’ adds their own pieces of information. We fill in what is missing from the denotation stage and attempt to identify what the sign is signifying (meaning/inferring)</a:t>
            </a:r>
            <a:endParaRPr lang="en-GB" dirty="0"/>
          </a:p>
        </p:txBody>
      </p:sp>
      <p:pic>
        <p:nvPicPr>
          <p:cNvPr id="37891" name="Picture 3"/>
          <p:cNvPicPr>
            <a:picLocks noChangeAspect="1"/>
          </p:cNvPicPr>
          <p:nvPr/>
        </p:nvPicPr>
        <p:blipFill>
          <a:blip r:embed="rId2"/>
          <a:srcRect/>
          <a:stretch>
            <a:fillRect/>
          </a:stretch>
        </p:blipFill>
        <p:spPr bwMode="auto">
          <a:xfrm>
            <a:off x="4238625" y="219075"/>
            <a:ext cx="1554163" cy="1381125"/>
          </a:xfrm>
          <a:prstGeom prst="rect">
            <a:avLst/>
          </a:prstGeom>
          <a:noFill/>
          <a:ln w="9525">
            <a:noFill/>
            <a:miter lim="800000"/>
            <a:headEnd/>
            <a:tailEnd/>
          </a:ln>
        </p:spPr>
      </p:pic>
    </p:spTree>
    <p:extLst>
      <p:ext uri="{BB962C8B-B14F-4D97-AF65-F5344CB8AC3E}">
        <p14:creationId xmlns:p14="http://schemas.microsoft.com/office/powerpoint/2010/main" val="910077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2667000" y="990600"/>
            <a:ext cx="3213100" cy="4826000"/>
          </a:xfrm>
          <a:prstGeom prst="rect">
            <a:avLst/>
          </a:prstGeom>
          <a:noFill/>
          <a:ln w="9525">
            <a:noFill/>
            <a:miter lim="800000"/>
            <a:headEnd/>
            <a:tailEnd/>
          </a:ln>
        </p:spPr>
      </p:pic>
      <p:sp>
        <p:nvSpPr>
          <p:cNvPr id="2053" name="Text Box 5"/>
          <p:cNvSpPr txBox="1">
            <a:spLocks noChangeArrowheads="1"/>
          </p:cNvSpPr>
          <p:nvPr/>
        </p:nvSpPr>
        <p:spPr bwMode="auto">
          <a:xfrm>
            <a:off x="381000" y="381000"/>
            <a:ext cx="2362200" cy="457200"/>
          </a:xfrm>
          <a:prstGeom prst="rect">
            <a:avLst/>
          </a:prstGeom>
          <a:noFill/>
          <a:ln w="9525">
            <a:noFill/>
            <a:miter lim="800000"/>
            <a:headEnd/>
            <a:tailEnd/>
          </a:ln>
        </p:spPr>
        <p:txBody>
          <a:bodyPr>
            <a:spAutoFit/>
          </a:bodyPr>
          <a:lstStyle/>
          <a:p>
            <a:pPr>
              <a:spcBef>
                <a:spcPct val="50000"/>
              </a:spcBef>
            </a:pPr>
            <a:r>
              <a:rPr lang="en-GB" b="1" u="sng">
                <a:latin typeface="Calibri" pitchFamily="34" charset="0"/>
              </a:rPr>
              <a:t>DENOTATION</a:t>
            </a:r>
            <a:endParaRPr lang="en-GB">
              <a:latin typeface="Calibri" pitchFamily="34" charset="0"/>
            </a:endParaRPr>
          </a:p>
        </p:txBody>
      </p:sp>
      <p:sp>
        <p:nvSpPr>
          <p:cNvPr id="2054" name="Text Box 6"/>
          <p:cNvSpPr txBox="1">
            <a:spLocks noChangeArrowheads="1"/>
          </p:cNvSpPr>
          <p:nvPr/>
        </p:nvSpPr>
        <p:spPr bwMode="auto">
          <a:xfrm>
            <a:off x="6019800" y="381000"/>
            <a:ext cx="2743200" cy="457200"/>
          </a:xfrm>
          <a:prstGeom prst="rect">
            <a:avLst/>
          </a:prstGeom>
          <a:noFill/>
          <a:ln w="9525">
            <a:noFill/>
            <a:miter lim="800000"/>
            <a:headEnd/>
            <a:tailEnd/>
          </a:ln>
        </p:spPr>
        <p:txBody>
          <a:bodyPr>
            <a:spAutoFit/>
          </a:bodyPr>
          <a:lstStyle/>
          <a:p>
            <a:pPr>
              <a:spcBef>
                <a:spcPct val="50000"/>
              </a:spcBef>
            </a:pPr>
            <a:r>
              <a:rPr lang="en-GB" b="1" u="sng">
                <a:latin typeface="Calibri" pitchFamily="34" charset="0"/>
              </a:rPr>
              <a:t>CONNOTATION</a:t>
            </a:r>
            <a:endParaRPr lang="en-GB">
              <a:latin typeface="Calibri" pitchFamily="34" charset="0"/>
            </a:endParaRPr>
          </a:p>
        </p:txBody>
      </p:sp>
      <p:sp>
        <p:nvSpPr>
          <p:cNvPr id="2055" name="Text Box 7"/>
          <p:cNvSpPr txBox="1">
            <a:spLocks noChangeArrowheads="1"/>
          </p:cNvSpPr>
          <p:nvPr/>
        </p:nvSpPr>
        <p:spPr bwMode="auto">
          <a:xfrm>
            <a:off x="381000" y="1371600"/>
            <a:ext cx="2667000" cy="1552575"/>
          </a:xfrm>
          <a:prstGeom prst="rect">
            <a:avLst/>
          </a:prstGeom>
          <a:noFill/>
          <a:ln w="9525">
            <a:noFill/>
            <a:miter lim="800000"/>
            <a:headEnd/>
            <a:tailEnd/>
          </a:ln>
        </p:spPr>
        <p:txBody>
          <a:bodyPr>
            <a:spAutoFit/>
          </a:bodyPr>
          <a:lstStyle/>
          <a:p>
            <a:pPr>
              <a:spcBef>
                <a:spcPct val="50000"/>
              </a:spcBef>
              <a:buFontTx/>
              <a:buChar char="•"/>
            </a:pPr>
            <a:r>
              <a:rPr lang="en-GB">
                <a:latin typeface="Calibri" pitchFamily="34" charset="0"/>
              </a:rPr>
              <a:t>flower</a:t>
            </a:r>
          </a:p>
          <a:p>
            <a:pPr>
              <a:spcBef>
                <a:spcPct val="50000"/>
              </a:spcBef>
              <a:buFontTx/>
              <a:buChar char="•"/>
            </a:pPr>
            <a:r>
              <a:rPr lang="en-GB">
                <a:latin typeface="Calibri" pitchFamily="34" charset="0"/>
              </a:rPr>
              <a:t>green stem</a:t>
            </a:r>
          </a:p>
          <a:p>
            <a:pPr>
              <a:spcBef>
                <a:spcPct val="50000"/>
              </a:spcBef>
              <a:buFontTx/>
              <a:buChar char="•"/>
            </a:pPr>
            <a:r>
              <a:rPr lang="en-GB">
                <a:latin typeface="Calibri" pitchFamily="34" charset="0"/>
              </a:rPr>
              <a:t>red petals</a:t>
            </a:r>
          </a:p>
        </p:txBody>
      </p:sp>
      <p:sp>
        <p:nvSpPr>
          <p:cNvPr id="2056" name="Text Box 8"/>
          <p:cNvSpPr txBox="1">
            <a:spLocks noChangeArrowheads="1"/>
          </p:cNvSpPr>
          <p:nvPr/>
        </p:nvSpPr>
        <p:spPr bwMode="auto">
          <a:xfrm>
            <a:off x="6096000" y="1371600"/>
            <a:ext cx="2667000" cy="3013075"/>
          </a:xfrm>
          <a:prstGeom prst="rect">
            <a:avLst/>
          </a:prstGeom>
          <a:noFill/>
          <a:ln w="9525">
            <a:noFill/>
            <a:miter lim="800000"/>
            <a:headEnd/>
            <a:tailEnd/>
          </a:ln>
        </p:spPr>
        <p:txBody>
          <a:bodyPr>
            <a:spAutoFit/>
          </a:bodyPr>
          <a:lstStyle/>
          <a:p>
            <a:pPr>
              <a:spcBef>
                <a:spcPct val="50000"/>
              </a:spcBef>
              <a:buFontTx/>
              <a:buChar char="•"/>
            </a:pPr>
            <a:r>
              <a:rPr lang="en-GB">
                <a:latin typeface="Calibri" pitchFamily="34" charset="0"/>
              </a:rPr>
              <a:t>passion</a:t>
            </a:r>
          </a:p>
          <a:p>
            <a:pPr>
              <a:spcBef>
                <a:spcPct val="50000"/>
              </a:spcBef>
              <a:buFontTx/>
              <a:buChar char="•"/>
            </a:pPr>
            <a:r>
              <a:rPr lang="en-GB">
                <a:latin typeface="Calibri" pitchFamily="34" charset="0"/>
              </a:rPr>
              <a:t>love</a:t>
            </a:r>
          </a:p>
          <a:p>
            <a:pPr>
              <a:spcBef>
                <a:spcPct val="50000"/>
              </a:spcBef>
              <a:buFontTx/>
              <a:buChar char="•"/>
            </a:pPr>
            <a:r>
              <a:rPr lang="en-GB">
                <a:latin typeface="Calibri" pitchFamily="34" charset="0"/>
              </a:rPr>
              <a:t>romance</a:t>
            </a:r>
          </a:p>
          <a:p>
            <a:pPr>
              <a:spcBef>
                <a:spcPct val="50000"/>
              </a:spcBef>
              <a:buFontTx/>
              <a:buChar char="•"/>
            </a:pPr>
            <a:r>
              <a:rPr lang="en-GB">
                <a:latin typeface="Calibri" pitchFamily="34" charset="0"/>
              </a:rPr>
              <a:t>England</a:t>
            </a:r>
          </a:p>
          <a:p>
            <a:pPr>
              <a:spcBef>
                <a:spcPct val="50000"/>
              </a:spcBef>
              <a:buFontTx/>
              <a:buChar char="•"/>
            </a:pPr>
            <a:r>
              <a:rPr lang="en-GB">
                <a:latin typeface="Calibri" pitchFamily="34" charset="0"/>
              </a:rPr>
              <a:t>England rugby team</a:t>
            </a:r>
          </a:p>
        </p:txBody>
      </p:sp>
      <p:pic>
        <p:nvPicPr>
          <p:cNvPr id="2057" name="Picture 9"/>
          <p:cNvPicPr>
            <a:picLocks noChangeAspect="1" noChangeArrowheads="1"/>
          </p:cNvPicPr>
          <p:nvPr/>
        </p:nvPicPr>
        <p:blipFill>
          <a:blip r:embed="rId4"/>
          <a:srcRect/>
          <a:stretch>
            <a:fillRect/>
          </a:stretch>
        </p:blipFill>
        <p:spPr bwMode="auto">
          <a:xfrm>
            <a:off x="7010400" y="4267200"/>
            <a:ext cx="1320800" cy="1371600"/>
          </a:xfrm>
          <a:prstGeom prst="rect">
            <a:avLst/>
          </a:prstGeom>
          <a:noFill/>
          <a:ln w="9525">
            <a:noFill/>
            <a:miter lim="800000"/>
            <a:headEnd/>
            <a:tailEnd/>
          </a:ln>
        </p:spPr>
      </p:pic>
    </p:spTree>
    <p:extLst>
      <p:ext uri="{BB962C8B-B14F-4D97-AF65-F5344CB8AC3E}">
        <p14:creationId xmlns:p14="http://schemas.microsoft.com/office/powerpoint/2010/main" val="12951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P spid="20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228600"/>
            <a:ext cx="7772400" cy="1143000"/>
          </a:xfrm>
        </p:spPr>
        <p:txBody>
          <a:bodyPr/>
          <a:lstStyle/>
          <a:p>
            <a:pPr eaLnBrk="1" hangingPunct="1"/>
            <a:r>
              <a:rPr lang="en-GB" sz="3600" smtClean="0"/>
              <a:t>Definitions (write these down)</a:t>
            </a:r>
            <a:endParaRPr lang="en-GB" smtClean="0"/>
          </a:p>
        </p:txBody>
      </p:sp>
      <p:sp>
        <p:nvSpPr>
          <p:cNvPr id="40962" name="Rectangle 3"/>
          <p:cNvSpPr>
            <a:spLocks noGrp="1" noChangeArrowheads="1"/>
          </p:cNvSpPr>
          <p:nvPr>
            <p:ph type="body" idx="1"/>
          </p:nvPr>
        </p:nvSpPr>
        <p:spPr>
          <a:xfrm>
            <a:off x="685800" y="1524000"/>
            <a:ext cx="7772400" cy="4953000"/>
          </a:xfrm>
        </p:spPr>
        <p:txBody>
          <a:bodyPr/>
          <a:lstStyle/>
          <a:p>
            <a:pPr eaLnBrk="1" hangingPunct="1"/>
            <a:r>
              <a:rPr lang="en-GB" sz="2800" b="1" dirty="0" smtClean="0"/>
              <a:t>denotation</a:t>
            </a:r>
            <a:r>
              <a:rPr lang="en-US" sz="2800" dirty="0" smtClean="0"/>
              <a:t>-</a:t>
            </a:r>
            <a:r>
              <a:rPr lang="en-GB" sz="2800" dirty="0" smtClean="0"/>
              <a:t> what an image actually shows and what is immediately apparent, rather than the assumptions an individual reader might make about it</a:t>
            </a:r>
          </a:p>
          <a:p>
            <a:pPr eaLnBrk="1" hangingPunct="1"/>
            <a:r>
              <a:rPr lang="en-GB" sz="2800" b="1" dirty="0" smtClean="0"/>
              <a:t>connotation</a:t>
            </a:r>
            <a:r>
              <a:rPr lang="en-GB" sz="2800" dirty="0" smtClean="0"/>
              <a:t> – the meaning of a sign that is arrived at through the cultural experiences a reader brings to it</a:t>
            </a:r>
          </a:p>
        </p:txBody>
      </p:sp>
    </p:spTree>
    <p:extLst>
      <p:ext uri="{BB962C8B-B14F-4D97-AF65-F5344CB8AC3E}">
        <p14:creationId xmlns:p14="http://schemas.microsoft.com/office/powerpoint/2010/main" val="1030580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02666" y="274638"/>
            <a:ext cx="4084134" cy="612607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The ‘Harry Potter and the Deathly Hallows’ film poster </a:t>
            </a:r>
            <a:r>
              <a:rPr lang="en-GB" sz="2800" u="sng" dirty="0" smtClean="0"/>
              <a:t>denotes</a:t>
            </a:r>
            <a:r>
              <a:rPr lang="en-GB" sz="2800" dirty="0" smtClean="0"/>
              <a:t> a male character wearing dirty clothes and blood on his face. This </a:t>
            </a:r>
            <a:r>
              <a:rPr lang="en-GB" sz="2800" u="sng" dirty="0" smtClean="0"/>
              <a:t>connotes</a:t>
            </a:r>
            <a:r>
              <a:rPr lang="en-GB" sz="2800" dirty="0" smtClean="0"/>
              <a:t> that this film will be darker in </a:t>
            </a:r>
            <a:r>
              <a:rPr lang="en-GB" sz="2800" smtClean="0"/>
              <a:t>tone </a:t>
            </a:r>
            <a:r>
              <a:rPr lang="en-GB" sz="2800" smtClean="0"/>
              <a:t>than </a:t>
            </a:r>
            <a:r>
              <a:rPr lang="en-GB" sz="2800" dirty="0" smtClean="0"/>
              <a:t>the previous Potter films, because it features violent scenes. The </a:t>
            </a:r>
            <a:r>
              <a:rPr lang="en-GB" sz="2800" u="sng" dirty="0" smtClean="0"/>
              <a:t>denotations</a:t>
            </a:r>
            <a:r>
              <a:rPr lang="en-GB" sz="2800" dirty="0" smtClean="0"/>
              <a:t> of the poster include a male character at the front of the poster </a:t>
            </a:r>
            <a:r>
              <a:rPr lang="en-GB" sz="2800" u="sng" dirty="0" smtClean="0"/>
              <a:t>connoting</a:t>
            </a:r>
            <a:r>
              <a:rPr lang="en-GB" sz="2800" dirty="0" smtClean="0"/>
              <a:t> that he is the main character.</a:t>
            </a:r>
            <a:endParaRPr lang="en-GB" sz="2800" u="sng" dirty="0"/>
          </a:p>
        </p:txBody>
      </p:sp>
      <p:pic>
        <p:nvPicPr>
          <p:cNvPr id="4" name="Picture 3"/>
          <p:cNvPicPr>
            <a:picLocks noChangeAspect="1"/>
          </p:cNvPicPr>
          <p:nvPr/>
        </p:nvPicPr>
        <p:blipFill>
          <a:blip r:embed="rId2"/>
          <a:stretch>
            <a:fillRect/>
          </a:stretch>
        </p:blipFill>
        <p:spPr>
          <a:xfrm>
            <a:off x="158905" y="274638"/>
            <a:ext cx="4145466" cy="6126078"/>
          </a:xfrm>
          <a:prstGeom prst="rect">
            <a:avLst/>
          </a:prstGeom>
        </p:spPr>
      </p:pic>
    </p:spTree>
    <p:extLst>
      <p:ext uri="{BB962C8B-B14F-4D97-AF65-F5344CB8AC3E}">
        <p14:creationId xmlns:p14="http://schemas.microsoft.com/office/powerpoint/2010/main" val="21280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63538" y="609600"/>
            <a:ext cx="8499475" cy="5921375"/>
          </a:xfrm>
        </p:spPr>
        <p:txBody>
          <a:bodyPr rtlCol="0">
            <a:normAutofit lnSpcReduction="10000"/>
          </a:bodyPr>
          <a:lstStyle/>
          <a:p>
            <a:pPr eaLnBrk="1" fontAlgn="auto" hangingPunct="1">
              <a:spcAft>
                <a:spcPts val="0"/>
              </a:spcAft>
              <a:buFont typeface="Arial"/>
              <a:buNone/>
              <a:defRPr/>
            </a:pPr>
            <a:r>
              <a:rPr lang="en-US" dirty="0" smtClean="0"/>
              <a:t>How might a still image communicate information to an audience? </a:t>
            </a:r>
          </a:p>
          <a:p>
            <a:pPr eaLnBrk="1" fontAlgn="auto" hangingPunct="1">
              <a:spcAft>
                <a:spcPts val="0"/>
              </a:spcAft>
              <a:buFont typeface="Arial"/>
              <a:buNone/>
              <a:defRPr/>
            </a:pPr>
            <a:endParaRPr lang="en-US" dirty="0" smtClean="0"/>
          </a:p>
          <a:p>
            <a:pPr eaLnBrk="1" fontAlgn="auto" hangingPunct="1">
              <a:spcAft>
                <a:spcPts val="0"/>
              </a:spcAft>
              <a:buFont typeface="Arial"/>
              <a:buNone/>
              <a:defRPr/>
            </a:pPr>
            <a:r>
              <a:rPr lang="en-GB" dirty="0" smtClean="0"/>
              <a:t>A still image can communicate to a reader in many ways, including:</a:t>
            </a:r>
          </a:p>
          <a:p>
            <a:pPr eaLnBrk="1" fontAlgn="auto" hangingPunct="1">
              <a:spcAft>
                <a:spcPts val="0"/>
              </a:spcAft>
              <a:buFont typeface="Arial"/>
              <a:buChar char="•"/>
              <a:defRPr/>
            </a:pPr>
            <a:r>
              <a:rPr lang="en-GB" dirty="0" smtClean="0"/>
              <a:t>How the image is framed</a:t>
            </a:r>
          </a:p>
          <a:p>
            <a:pPr eaLnBrk="1" fontAlgn="auto" hangingPunct="1">
              <a:spcAft>
                <a:spcPts val="0"/>
              </a:spcAft>
              <a:buFont typeface="Arial"/>
              <a:buChar char="•"/>
              <a:defRPr/>
            </a:pPr>
            <a:r>
              <a:rPr lang="en-GB" dirty="0" smtClean="0"/>
              <a:t>The angle of the image. How might a low angle affect the image in contrast to a high angle?</a:t>
            </a:r>
          </a:p>
          <a:p>
            <a:pPr eaLnBrk="1" fontAlgn="auto" hangingPunct="1">
              <a:spcAft>
                <a:spcPts val="0"/>
              </a:spcAft>
              <a:buFont typeface="Arial"/>
              <a:buChar char="•"/>
              <a:defRPr/>
            </a:pPr>
            <a:r>
              <a:rPr lang="en-GB" dirty="0" smtClean="0"/>
              <a:t>Body language</a:t>
            </a:r>
          </a:p>
          <a:p>
            <a:pPr eaLnBrk="1" fontAlgn="auto" hangingPunct="1">
              <a:spcAft>
                <a:spcPts val="0"/>
              </a:spcAft>
              <a:buFont typeface="Arial"/>
              <a:buChar char="•"/>
              <a:defRPr/>
            </a:pPr>
            <a:r>
              <a:rPr lang="en-GB" dirty="0" smtClean="0"/>
              <a:t>Lighting</a:t>
            </a:r>
          </a:p>
          <a:p>
            <a:pPr eaLnBrk="1" fontAlgn="auto" hangingPunct="1">
              <a:spcAft>
                <a:spcPts val="0"/>
              </a:spcAft>
              <a:buFont typeface="Arial"/>
              <a:buChar char="•"/>
              <a:defRPr/>
            </a:pPr>
            <a:r>
              <a:rPr lang="en-GB" dirty="0" smtClean="0"/>
              <a:t>Colours present</a:t>
            </a:r>
          </a:p>
        </p:txBody>
      </p:sp>
    </p:spTree>
    <p:extLst>
      <p:ext uri="{BB962C8B-B14F-4D97-AF65-F5344CB8AC3E}">
        <p14:creationId xmlns:p14="http://schemas.microsoft.com/office/powerpoint/2010/main" val="1435831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685800"/>
            <a:ext cx="7772400" cy="5486400"/>
          </a:xfrm>
        </p:spPr>
        <p:txBody>
          <a:bodyPr/>
          <a:lstStyle/>
          <a:p>
            <a:pPr eaLnBrk="1" hangingPunct="1"/>
            <a:r>
              <a:rPr lang="en-GB" smtClean="0"/>
              <a:t>Look at the following images and think about what is being communicated to an audience?</a:t>
            </a:r>
            <a:br>
              <a:rPr lang="en-GB" smtClean="0"/>
            </a:br>
            <a:r>
              <a:rPr lang="en-GB" smtClean="0"/>
              <a:t/>
            </a:r>
            <a:br>
              <a:rPr lang="en-GB" smtClean="0"/>
            </a:br>
            <a:r>
              <a:rPr lang="en-GB" smtClean="0"/>
              <a:t>Do you think that these connotations were what the photographer intended?</a:t>
            </a:r>
          </a:p>
        </p:txBody>
      </p:sp>
    </p:spTree>
    <p:extLst>
      <p:ext uri="{BB962C8B-B14F-4D97-AF65-F5344CB8AC3E}">
        <p14:creationId xmlns:p14="http://schemas.microsoft.com/office/powerpoint/2010/main" val="744766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GB" smtClean="0"/>
          </a:p>
        </p:txBody>
      </p:sp>
      <p:sp>
        <p:nvSpPr>
          <p:cNvPr id="45058" name="Content Placeholder 2"/>
          <p:cNvSpPr>
            <a:spLocks noGrp="1"/>
          </p:cNvSpPr>
          <p:nvPr>
            <p:ph idx="1"/>
          </p:nvPr>
        </p:nvSpPr>
        <p:spPr/>
        <p:txBody>
          <a:bodyPr/>
          <a:lstStyle/>
          <a:p>
            <a:pPr eaLnBrk="1" hangingPunct="1"/>
            <a:endParaRPr lang="en-GB" smtClean="0"/>
          </a:p>
        </p:txBody>
      </p:sp>
      <p:pic>
        <p:nvPicPr>
          <p:cNvPr id="45059" name="Picture 3"/>
          <p:cNvPicPr>
            <a:picLocks noChangeAspect="1"/>
          </p:cNvPicPr>
          <p:nvPr/>
        </p:nvPicPr>
        <p:blipFill>
          <a:blip r:embed="rId2"/>
          <a:srcRect/>
          <a:stretch>
            <a:fillRect/>
          </a:stretch>
        </p:blipFill>
        <p:spPr bwMode="auto">
          <a:xfrm>
            <a:off x="1981200" y="0"/>
            <a:ext cx="5199063" cy="6751638"/>
          </a:xfrm>
          <a:prstGeom prst="rect">
            <a:avLst/>
          </a:prstGeom>
          <a:noFill/>
          <a:ln w="9525">
            <a:noFill/>
            <a:miter lim="800000"/>
            <a:headEnd/>
            <a:tailEnd/>
          </a:ln>
        </p:spPr>
      </p:pic>
    </p:spTree>
    <p:extLst>
      <p:ext uri="{BB962C8B-B14F-4D97-AF65-F5344CB8AC3E}">
        <p14:creationId xmlns:p14="http://schemas.microsoft.com/office/powerpoint/2010/main" val="175639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must understand this</a:t>
            </a:r>
            <a:r>
              <a:rPr lang="is-IS" dirty="0" smtClean="0"/>
              <a:t>…</a:t>
            </a:r>
            <a:endParaRPr lang="en-GB" dirty="0"/>
          </a:p>
        </p:txBody>
      </p:sp>
      <p:sp>
        <p:nvSpPr>
          <p:cNvPr id="3" name="Content Placeholder 2"/>
          <p:cNvSpPr>
            <a:spLocks noGrp="1"/>
          </p:cNvSpPr>
          <p:nvPr>
            <p:ph idx="1"/>
          </p:nvPr>
        </p:nvSpPr>
        <p:spPr/>
        <p:txBody>
          <a:bodyPr/>
          <a:lstStyle/>
          <a:p>
            <a:r>
              <a:rPr lang="en-GB" sz="2800" dirty="0" smtClean="0"/>
              <a:t>The creators of media products </a:t>
            </a:r>
            <a:r>
              <a:rPr lang="en-GB" sz="2800" b="1" dirty="0" smtClean="0"/>
              <a:t>encode</a:t>
            </a:r>
            <a:r>
              <a:rPr lang="en-GB" sz="2800" dirty="0" smtClean="0"/>
              <a:t> messages and meanings within the product through media language</a:t>
            </a:r>
          </a:p>
          <a:p>
            <a:endParaRPr lang="en-GB" sz="2800" b="1" dirty="0"/>
          </a:p>
          <a:p>
            <a:r>
              <a:rPr lang="en-GB" sz="2800" dirty="0" smtClean="0"/>
              <a:t>Audiences </a:t>
            </a:r>
            <a:r>
              <a:rPr lang="en-GB" sz="2800" b="1" dirty="0" smtClean="0"/>
              <a:t>decode</a:t>
            </a:r>
            <a:r>
              <a:rPr lang="en-GB" sz="2800" dirty="0" smtClean="0"/>
              <a:t> these messages and respond to them in different ways</a:t>
            </a:r>
          </a:p>
          <a:p>
            <a:endParaRPr lang="en-GB" sz="2800" dirty="0"/>
          </a:p>
          <a:p>
            <a:pPr marL="0" indent="0">
              <a:buNone/>
            </a:pPr>
            <a:r>
              <a:rPr lang="en-GB" sz="2800" b="1" dirty="0" smtClean="0"/>
              <a:t>encode – </a:t>
            </a:r>
            <a:r>
              <a:rPr lang="en-GB" sz="2800" dirty="0" smtClean="0"/>
              <a:t>communicate ideas and messages through a system of signs</a:t>
            </a:r>
          </a:p>
          <a:p>
            <a:pPr marL="0" indent="0">
              <a:buNone/>
            </a:pPr>
            <a:r>
              <a:rPr lang="en-GB" sz="2800" b="1" dirty="0" smtClean="0"/>
              <a:t>decode</a:t>
            </a:r>
            <a:r>
              <a:rPr lang="en-GB" sz="2800" dirty="0" smtClean="0"/>
              <a:t> – the process through which an audience interprets a message</a:t>
            </a:r>
            <a:endParaRPr lang="en-GB" sz="2800" b="1" dirty="0"/>
          </a:p>
        </p:txBody>
      </p:sp>
    </p:spTree>
    <p:extLst>
      <p:ext uri="{BB962C8B-B14F-4D97-AF65-F5344CB8AC3E}">
        <p14:creationId xmlns:p14="http://schemas.microsoft.com/office/powerpoint/2010/main" val="164239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GB" smtClean="0"/>
          </a:p>
        </p:txBody>
      </p:sp>
      <p:sp>
        <p:nvSpPr>
          <p:cNvPr id="46082" name="Content Placeholder 2"/>
          <p:cNvSpPr>
            <a:spLocks noGrp="1"/>
          </p:cNvSpPr>
          <p:nvPr>
            <p:ph idx="1"/>
          </p:nvPr>
        </p:nvSpPr>
        <p:spPr/>
        <p:txBody>
          <a:bodyPr/>
          <a:lstStyle/>
          <a:p>
            <a:pPr eaLnBrk="1" hangingPunct="1"/>
            <a:endParaRPr lang="en-GB" smtClean="0"/>
          </a:p>
        </p:txBody>
      </p:sp>
      <p:pic>
        <p:nvPicPr>
          <p:cNvPr id="46083" name="Picture 3"/>
          <p:cNvPicPr>
            <a:picLocks noChangeAspect="1"/>
          </p:cNvPicPr>
          <p:nvPr/>
        </p:nvPicPr>
        <p:blipFill>
          <a:blip r:embed="rId2"/>
          <a:srcRect/>
          <a:stretch>
            <a:fillRect/>
          </a:stretch>
        </p:blipFill>
        <p:spPr bwMode="auto">
          <a:xfrm>
            <a:off x="304800" y="1447800"/>
            <a:ext cx="8445500" cy="3708400"/>
          </a:xfrm>
          <a:prstGeom prst="rect">
            <a:avLst/>
          </a:prstGeom>
          <a:noFill/>
          <a:ln w="9525">
            <a:noFill/>
            <a:miter lim="800000"/>
            <a:headEnd/>
            <a:tailEnd/>
          </a:ln>
        </p:spPr>
      </p:pic>
    </p:spTree>
    <p:extLst>
      <p:ext uri="{BB962C8B-B14F-4D97-AF65-F5344CB8AC3E}">
        <p14:creationId xmlns:p14="http://schemas.microsoft.com/office/powerpoint/2010/main" val="366787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0" y="889000"/>
            <a:ext cx="5080000" cy="5080000"/>
          </a:xfrm>
          <a:prstGeom prst="rect">
            <a:avLst/>
          </a:prstGeom>
        </p:spPr>
      </p:pic>
    </p:spTree>
    <p:extLst>
      <p:ext uri="{BB962C8B-B14F-4D97-AF65-F5344CB8AC3E}">
        <p14:creationId xmlns:p14="http://schemas.microsoft.com/office/powerpoint/2010/main" val="1323563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066" y="1395512"/>
            <a:ext cx="8177314" cy="4606937"/>
          </a:xfrm>
          <a:prstGeom prst="rect">
            <a:avLst/>
          </a:prstGeom>
        </p:spPr>
      </p:pic>
    </p:spTree>
    <p:extLst>
      <p:ext uri="{BB962C8B-B14F-4D97-AF65-F5344CB8AC3E}">
        <p14:creationId xmlns:p14="http://schemas.microsoft.com/office/powerpoint/2010/main" val="1493187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344957"/>
            <a:ext cx="4705880" cy="6277843"/>
          </a:xfrm>
          <a:prstGeom prst="rect">
            <a:avLst/>
          </a:prstGeom>
        </p:spPr>
      </p:pic>
    </p:spTree>
    <p:extLst>
      <p:ext uri="{BB962C8B-B14F-4D97-AF65-F5344CB8AC3E}">
        <p14:creationId xmlns:p14="http://schemas.microsoft.com/office/powerpoint/2010/main" val="510917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326" y="1034873"/>
            <a:ext cx="5965714" cy="4772571"/>
          </a:xfrm>
          <a:prstGeom prst="rect">
            <a:avLst/>
          </a:prstGeom>
        </p:spPr>
      </p:pic>
    </p:spTree>
    <p:extLst>
      <p:ext uri="{BB962C8B-B14F-4D97-AF65-F5344CB8AC3E}">
        <p14:creationId xmlns:p14="http://schemas.microsoft.com/office/powerpoint/2010/main" val="1357541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mtClean="0"/>
              <a:t>Your task</a:t>
            </a:r>
          </a:p>
        </p:txBody>
      </p:sp>
      <p:sp>
        <p:nvSpPr>
          <p:cNvPr id="47106" name="Content Placeholder 2"/>
          <p:cNvSpPr>
            <a:spLocks noGrp="1"/>
          </p:cNvSpPr>
          <p:nvPr>
            <p:ph idx="1"/>
          </p:nvPr>
        </p:nvSpPr>
        <p:spPr/>
        <p:txBody>
          <a:bodyPr/>
          <a:lstStyle/>
          <a:p>
            <a:r>
              <a:rPr lang="en-GB" dirty="0" smtClean="0"/>
              <a:t>Find an interesting image from a magazine (this could be an advert, DVD cover, film poster </a:t>
            </a:r>
            <a:r>
              <a:rPr lang="en-GB" dirty="0" err="1" smtClean="0"/>
              <a:t>etc</a:t>
            </a:r>
            <a:r>
              <a:rPr lang="en-GB" dirty="0" smtClean="0"/>
              <a:t>). </a:t>
            </a:r>
            <a:r>
              <a:rPr lang="en-GB" smtClean="0"/>
              <a:t>Cut the image out and annotate it in detail, focusing on the codes present and what is signified</a:t>
            </a:r>
          </a:p>
          <a:p>
            <a:endParaRPr lang="en-GB" smtClean="0"/>
          </a:p>
          <a:p>
            <a:r>
              <a:rPr lang="en-GB" dirty="0" smtClean="0"/>
              <a:t>You must use as much media language as possible!</a:t>
            </a:r>
          </a:p>
        </p:txBody>
      </p:sp>
    </p:spTree>
    <p:extLst>
      <p:ext uri="{BB962C8B-B14F-4D97-AF65-F5344CB8AC3E}">
        <p14:creationId xmlns:p14="http://schemas.microsoft.com/office/powerpoint/2010/main" val="1332060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ctrTitle"/>
          </p:nvPr>
        </p:nvSpPr>
        <p:spPr/>
        <p:txBody>
          <a:bodyPr/>
          <a:lstStyle/>
          <a:p>
            <a:pPr eaLnBrk="1" hangingPunct="1"/>
            <a:r>
              <a:rPr lang="en-GB" dirty="0" smtClean="0"/>
              <a:t>Codes</a:t>
            </a:r>
          </a:p>
        </p:txBody>
      </p:sp>
      <p:sp>
        <p:nvSpPr>
          <p:cNvPr id="5" name="Subtitle 4"/>
          <p:cNvSpPr>
            <a:spLocks noGrp="1"/>
          </p:cNvSpPr>
          <p:nvPr>
            <p:ph type="subTitle" idx="1"/>
          </p:nvPr>
        </p:nvSpPr>
        <p:spPr/>
        <p:txBody>
          <a:bodyPr rtlCol="0">
            <a:normAutofit/>
          </a:bodyPr>
          <a:lstStyle/>
          <a:p>
            <a:pPr eaLnBrk="1" fontAlgn="auto" hangingPunct="1">
              <a:spcAft>
                <a:spcPts val="0"/>
              </a:spcAft>
              <a:defRPr/>
            </a:pPr>
            <a:r>
              <a:rPr lang="en-GB" dirty="0"/>
              <a:t>L.O. - What type of codes are at work in media texts?</a:t>
            </a:r>
          </a:p>
          <a:p>
            <a:pPr eaLnBrk="1" fontAlgn="auto" hangingPunct="1">
              <a:spcAft>
                <a:spcPts val="0"/>
              </a:spcAft>
              <a:buFont typeface="Arial"/>
              <a:buNone/>
              <a:defRPr/>
            </a:pP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p:txBody>
          <a:bodyPr/>
          <a:lstStyle/>
          <a:p>
            <a:pPr eaLnBrk="1" hangingPunct="1"/>
            <a:r>
              <a:rPr lang="en-GB" smtClean="0"/>
              <a:t>Codes</a:t>
            </a:r>
          </a:p>
        </p:txBody>
      </p:sp>
      <p:sp>
        <p:nvSpPr>
          <p:cNvPr id="3" name="Subtitle 2"/>
          <p:cNvSpPr>
            <a:spLocks noGrp="1"/>
          </p:cNvSpPr>
          <p:nvPr>
            <p:ph type="subTitle" idx="1"/>
          </p:nvPr>
        </p:nvSpPr>
        <p:spPr/>
        <p:txBody>
          <a:bodyPr rtlCol="0">
            <a:normAutofit fontScale="92500" lnSpcReduction="10000"/>
          </a:bodyPr>
          <a:lstStyle/>
          <a:p>
            <a:pPr eaLnBrk="1" fontAlgn="auto" hangingPunct="1">
              <a:spcAft>
                <a:spcPts val="0"/>
              </a:spcAft>
              <a:buFont typeface="Arial"/>
              <a:buNone/>
              <a:defRPr/>
            </a:pPr>
            <a:r>
              <a:rPr lang="en-GB" smtClean="0"/>
              <a:t>Signs often work through a series of codes that, like signs, are socially constructed and, therefore, agreed upon by society.</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smtClean="0"/>
              <a:t>Dress codes</a:t>
            </a:r>
          </a:p>
        </p:txBody>
      </p:sp>
      <p:sp>
        <p:nvSpPr>
          <p:cNvPr id="28674" name="Content Placeholder 2"/>
          <p:cNvSpPr>
            <a:spLocks noGrp="1"/>
          </p:cNvSpPr>
          <p:nvPr>
            <p:ph idx="1"/>
          </p:nvPr>
        </p:nvSpPr>
        <p:spPr>
          <a:xfrm>
            <a:off x="457200" y="1600200"/>
            <a:ext cx="4530725" cy="4525963"/>
          </a:xfrm>
        </p:spPr>
        <p:txBody>
          <a:bodyPr/>
          <a:lstStyle/>
          <a:p>
            <a:pPr eaLnBrk="1" hangingPunct="1"/>
            <a:r>
              <a:rPr lang="en-GB" smtClean="0"/>
              <a:t>These relate to what people wear in particular situations; people in evening dress may be seen as glamorous, wealthy and sophisticated</a:t>
            </a:r>
          </a:p>
        </p:txBody>
      </p:sp>
      <p:pic>
        <p:nvPicPr>
          <p:cNvPr id="28675" name="Picture 3"/>
          <p:cNvPicPr>
            <a:picLocks noChangeAspect="1"/>
          </p:cNvPicPr>
          <p:nvPr/>
        </p:nvPicPr>
        <p:blipFill>
          <a:blip r:embed="rId2"/>
          <a:srcRect/>
          <a:stretch>
            <a:fillRect/>
          </a:stretch>
        </p:blipFill>
        <p:spPr bwMode="auto">
          <a:xfrm>
            <a:off x="5164138" y="1600200"/>
            <a:ext cx="3625850" cy="435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the dress codes say about these agents/spies?</a:t>
            </a:r>
            <a:endParaRPr lang="en-GB" dirty="0"/>
          </a:p>
        </p:txBody>
      </p:sp>
      <p:sp>
        <p:nvSpPr>
          <p:cNvPr id="3" name="Content Placeholder 2"/>
          <p:cNvSpPr>
            <a:spLocks noGrp="1"/>
          </p:cNvSpPr>
          <p:nvPr>
            <p:ph idx="1"/>
          </p:nvPr>
        </p:nvSpPr>
        <p:spPr/>
        <p:txBody>
          <a:bodyPr/>
          <a:lstStyle/>
          <a:p>
            <a:endParaRPr lang="en-GB"/>
          </a:p>
        </p:txBody>
      </p:sp>
      <p:pic>
        <p:nvPicPr>
          <p:cNvPr id="2050" name="Picture 2" descr="http://i3.dailyrecord.co.uk/incoming/article1400401.ece/ALTERNATES/s615b/James%20Bond-140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81" y="1600200"/>
            <a:ext cx="4343400" cy="472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tatic.comicvine.com/uploads/original/11/110612/2378845-jason_bou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1561725"/>
            <a:ext cx="3263900" cy="4943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1814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2327564"/>
            <a:ext cx="7772400" cy="2625436"/>
          </a:xfrm>
        </p:spPr>
        <p:txBody>
          <a:bodyPr/>
          <a:lstStyle/>
          <a:p>
            <a:pPr eaLnBrk="1" hangingPunct="1"/>
            <a:r>
              <a:rPr lang="en-GB" sz="6600" dirty="0" smtClean="0"/>
              <a:t>Signs</a:t>
            </a:r>
            <a:r>
              <a:rPr lang="en-GB" dirty="0" smtClean="0"/>
              <a:t/>
            </a:r>
            <a:br>
              <a:rPr lang="en-GB" dirty="0" smtClean="0"/>
            </a:br>
            <a:r>
              <a:rPr lang="en-GB" dirty="0" smtClean="0"/>
              <a:t/>
            </a:r>
            <a:br>
              <a:rPr lang="en-GB" dirty="0" smtClean="0"/>
            </a:br>
            <a:r>
              <a:rPr lang="en-GB" dirty="0" smtClean="0"/>
              <a:t>L.O – How do media texts communicate to an audience?</a:t>
            </a:r>
            <a:br>
              <a:rPr lang="en-GB" dirty="0" smtClean="0"/>
            </a:br>
            <a:r>
              <a:rPr lang="en-GB" dirty="0" smtClean="0"/>
              <a:t>What is a sign?</a:t>
            </a:r>
            <a:br>
              <a:rPr lang="en-GB" dirty="0" smtClean="0"/>
            </a:br>
            <a:r>
              <a:rPr lang="en-GB" dirty="0"/>
              <a:t/>
            </a:r>
            <a:br>
              <a:rPr lang="en-GB" dirty="0"/>
            </a:br>
            <a:r>
              <a:rPr lang="en-GB" dirty="0" smtClean="0"/>
              <a:t>BLP – Making links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777875"/>
          </a:xfrm>
        </p:spPr>
        <p:txBody>
          <a:bodyPr/>
          <a:lstStyle/>
          <a:p>
            <a:pPr eaLnBrk="1" hangingPunct="1"/>
            <a:r>
              <a:rPr lang="en-GB" smtClean="0"/>
              <a:t>Colour codes</a:t>
            </a:r>
          </a:p>
        </p:txBody>
      </p:sp>
      <p:sp>
        <p:nvSpPr>
          <p:cNvPr id="29698" name="Content Placeholder 2"/>
          <p:cNvSpPr>
            <a:spLocks noGrp="1"/>
          </p:cNvSpPr>
          <p:nvPr>
            <p:ph idx="1"/>
          </p:nvPr>
        </p:nvSpPr>
        <p:spPr>
          <a:xfrm>
            <a:off x="255588" y="1038225"/>
            <a:ext cx="8686800" cy="2644775"/>
          </a:xfrm>
        </p:spPr>
        <p:txBody>
          <a:bodyPr/>
          <a:lstStyle/>
          <a:p>
            <a:pPr eaLnBrk="1" hangingPunct="1"/>
            <a:r>
              <a:rPr lang="en-GB" sz="3600" smtClean="0"/>
              <a:t>These vary depending on the culture: black is the colour for funerals in Western society, but some Asian countries wear white</a:t>
            </a:r>
          </a:p>
          <a:p>
            <a:pPr eaLnBrk="1" hangingPunct="1"/>
            <a:r>
              <a:rPr lang="en-GB" sz="3600" smtClean="0"/>
              <a:t>Red can signify danger, passion or socialism</a:t>
            </a:r>
          </a:p>
          <a:p>
            <a:pPr eaLnBrk="1" hangingPunct="1">
              <a:buFont typeface="Arial" charset="0"/>
              <a:buNone/>
            </a:pPr>
            <a:endParaRPr lang="en-GB" smtClean="0"/>
          </a:p>
          <a:p>
            <a:pPr eaLnBrk="1" hangingPunct="1">
              <a:buFont typeface="Arial" charset="0"/>
              <a:buNone/>
            </a:pPr>
            <a:endParaRPr lang="en-GB" smtClean="0"/>
          </a:p>
        </p:txBody>
      </p:sp>
      <p:pic>
        <p:nvPicPr>
          <p:cNvPr id="29699" name="Picture 3"/>
          <p:cNvPicPr>
            <a:picLocks noChangeAspect="1"/>
          </p:cNvPicPr>
          <p:nvPr/>
        </p:nvPicPr>
        <p:blipFill>
          <a:blip r:embed="rId2"/>
          <a:srcRect/>
          <a:stretch>
            <a:fillRect/>
          </a:stretch>
        </p:blipFill>
        <p:spPr bwMode="auto">
          <a:xfrm>
            <a:off x="5230813" y="3922713"/>
            <a:ext cx="3913187" cy="2935287"/>
          </a:xfrm>
          <a:prstGeom prst="rect">
            <a:avLst/>
          </a:prstGeom>
          <a:noFill/>
          <a:ln w="9525">
            <a:noFill/>
            <a:miter lim="800000"/>
            <a:headEnd/>
            <a:tailEnd/>
          </a:ln>
        </p:spPr>
      </p:pic>
      <p:sp>
        <p:nvSpPr>
          <p:cNvPr id="29700" name="TextBox 4"/>
          <p:cNvSpPr txBox="1">
            <a:spLocks noChangeArrowheads="1"/>
          </p:cNvSpPr>
          <p:nvPr/>
        </p:nvSpPr>
        <p:spPr bwMode="auto">
          <a:xfrm>
            <a:off x="457200" y="4259263"/>
            <a:ext cx="3925888" cy="2062162"/>
          </a:xfrm>
          <a:prstGeom prst="rect">
            <a:avLst/>
          </a:prstGeom>
          <a:noFill/>
          <a:ln w="9525">
            <a:noFill/>
            <a:miter lim="800000"/>
            <a:headEnd/>
            <a:tailEnd/>
          </a:ln>
        </p:spPr>
        <p:txBody>
          <a:bodyPr>
            <a:spAutoFit/>
          </a:bodyPr>
          <a:lstStyle/>
          <a:p>
            <a:r>
              <a:rPr lang="en-GB" sz="3200">
                <a:latin typeface="Calibri" pitchFamily="34" charset="0"/>
              </a:rPr>
              <a:t>How does the use of the colour red affect the reader in relation to the characters?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smtClean="0"/>
              <a:t>Non-verbal codes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GB" dirty="0"/>
              <a:t>T</a:t>
            </a:r>
            <a:r>
              <a:rPr lang="en-GB" dirty="0" smtClean="0"/>
              <a:t>hese codes are to do with gesture and body language, which also vary from culture to culture, as in Western society we shake hands when we meet, whereas in others they kiss on the cheek</a:t>
            </a:r>
          </a:p>
          <a:p>
            <a:pPr eaLnBrk="1" fontAlgn="auto" hangingPunct="1">
              <a:spcAft>
                <a:spcPts val="0"/>
              </a:spcAft>
              <a:buFont typeface="Arial"/>
              <a:buChar char="•"/>
              <a:defRPr/>
            </a:pPr>
            <a:r>
              <a:rPr lang="en-GB" dirty="0" smtClean="0"/>
              <a:t>facial expressions, different postures or gestures and </a:t>
            </a:r>
            <a:r>
              <a:rPr lang="en-GB" b="1" dirty="0" smtClean="0"/>
              <a:t>proxemics</a:t>
            </a:r>
            <a:r>
              <a:rPr lang="en-GB" dirty="0" smtClean="0"/>
              <a:t> (the way in which the people appear close together or keep their distance) are all analysed</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825500"/>
          </a:xfrm>
        </p:spPr>
        <p:txBody>
          <a:bodyPr/>
          <a:lstStyle/>
          <a:p>
            <a:pPr eaLnBrk="1" hangingPunct="1"/>
            <a:r>
              <a:rPr lang="en-GB" smtClean="0"/>
              <a:t>Technical codes</a:t>
            </a:r>
          </a:p>
        </p:txBody>
      </p:sp>
      <p:sp>
        <p:nvSpPr>
          <p:cNvPr id="3" name="Content Placeholder 2"/>
          <p:cNvSpPr>
            <a:spLocks noGrp="1"/>
          </p:cNvSpPr>
          <p:nvPr>
            <p:ph idx="1"/>
          </p:nvPr>
        </p:nvSpPr>
        <p:spPr>
          <a:xfrm>
            <a:off x="217488" y="825500"/>
            <a:ext cx="5916612" cy="5788025"/>
          </a:xfrm>
        </p:spPr>
        <p:txBody>
          <a:bodyPr rtlCol="0">
            <a:normAutofit fontScale="92500" lnSpcReduction="10000"/>
          </a:bodyPr>
          <a:lstStyle/>
          <a:p>
            <a:pPr eaLnBrk="1" fontAlgn="auto" hangingPunct="1">
              <a:spcAft>
                <a:spcPts val="0"/>
              </a:spcAft>
              <a:buFont typeface="Arial"/>
              <a:buChar char="•"/>
              <a:defRPr/>
            </a:pPr>
            <a:r>
              <a:rPr lang="en-GB" dirty="0" smtClean="0"/>
              <a:t>These relate to the way in which texts are reproduced and the media used and include camera shots, camera angles and editing</a:t>
            </a:r>
          </a:p>
          <a:p>
            <a:pPr eaLnBrk="1" fontAlgn="auto" hangingPunct="1">
              <a:spcAft>
                <a:spcPts val="0"/>
              </a:spcAft>
              <a:buFont typeface="Arial"/>
              <a:buChar char="•"/>
              <a:defRPr/>
            </a:pPr>
            <a:r>
              <a:rPr lang="en-GB" dirty="0" smtClean="0"/>
              <a:t>This could be a photograph or a film, such as </a:t>
            </a:r>
            <a:r>
              <a:rPr lang="en-GB" i="1" dirty="0" smtClean="0"/>
              <a:t>Schindler’s List</a:t>
            </a:r>
            <a:r>
              <a:rPr lang="en-GB" dirty="0" smtClean="0"/>
              <a:t>, that is shot mostly in black and white to convey the idea of documentary ‘realism’</a:t>
            </a:r>
          </a:p>
          <a:p>
            <a:pPr eaLnBrk="1" fontAlgn="auto" hangingPunct="1">
              <a:spcAft>
                <a:spcPts val="0"/>
              </a:spcAft>
              <a:buFont typeface="Arial"/>
              <a:buChar char="•"/>
              <a:defRPr/>
            </a:pPr>
            <a:r>
              <a:rPr lang="en-GB" dirty="0" smtClean="0"/>
              <a:t>It could be the use of close-up in a film to show strong emotions or an extreme long shot to show the environment</a:t>
            </a:r>
          </a:p>
          <a:p>
            <a:pPr eaLnBrk="1" fontAlgn="auto" hangingPunct="1">
              <a:spcAft>
                <a:spcPts val="0"/>
              </a:spcAft>
              <a:buFont typeface="Arial"/>
              <a:buChar char="•"/>
              <a:defRPr/>
            </a:pPr>
            <a:endParaRPr lang="en-GB" dirty="0"/>
          </a:p>
        </p:txBody>
      </p:sp>
      <p:pic>
        <p:nvPicPr>
          <p:cNvPr id="31747" name="Picture 3"/>
          <p:cNvPicPr>
            <a:picLocks noChangeAspect="1"/>
          </p:cNvPicPr>
          <p:nvPr/>
        </p:nvPicPr>
        <p:blipFill>
          <a:blip r:embed="rId2"/>
          <a:srcRect/>
          <a:stretch>
            <a:fillRect/>
          </a:stretch>
        </p:blipFill>
        <p:spPr bwMode="auto">
          <a:xfrm>
            <a:off x="6311900" y="1843088"/>
            <a:ext cx="2532063" cy="337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US" dirty="0" smtClean="0"/>
              <a:t>Lighting</a:t>
            </a:r>
            <a:endParaRPr lang="en-US" dirty="0"/>
          </a:p>
        </p:txBody>
      </p:sp>
      <p:sp>
        <p:nvSpPr>
          <p:cNvPr id="3" name="Content Placeholder 2"/>
          <p:cNvSpPr>
            <a:spLocks noGrp="1"/>
          </p:cNvSpPr>
          <p:nvPr>
            <p:ph idx="1"/>
          </p:nvPr>
        </p:nvSpPr>
        <p:spPr>
          <a:xfrm>
            <a:off x="0" y="1092200"/>
            <a:ext cx="6219371" cy="4525963"/>
          </a:xfrm>
        </p:spPr>
        <p:txBody>
          <a:bodyPr/>
          <a:lstStyle/>
          <a:p>
            <a:r>
              <a:rPr lang="en-US" dirty="0" smtClean="0"/>
              <a:t>Lighting is part of </a:t>
            </a:r>
            <a:r>
              <a:rPr lang="en-US" dirty="0" err="1" smtClean="0"/>
              <a:t>mise</a:t>
            </a:r>
            <a:r>
              <a:rPr lang="en-US" dirty="0" smtClean="0"/>
              <a:t> en scene, but is also included in technical codes</a:t>
            </a:r>
          </a:p>
          <a:p>
            <a:endParaRPr lang="en-US" dirty="0"/>
          </a:p>
          <a:p>
            <a:r>
              <a:rPr lang="en-US" dirty="0" smtClean="0"/>
              <a:t>There are two types of lighting:</a:t>
            </a:r>
          </a:p>
          <a:p>
            <a:pPr lvl="1"/>
            <a:r>
              <a:rPr lang="en-US" dirty="0" smtClean="0"/>
              <a:t>High key lighting </a:t>
            </a:r>
            <a:r>
              <a:rPr lang="en-US" dirty="0"/>
              <a:t> </a:t>
            </a:r>
            <a:r>
              <a:rPr lang="en-US" dirty="0" smtClean="0"/>
              <a:t>eliminates shadows so most things in the shot are lit well and clearly seen</a:t>
            </a:r>
          </a:p>
          <a:p>
            <a:pPr lvl="1"/>
            <a:r>
              <a:rPr lang="en-US" dirty="0" smtClean="0"/>
              <a:t>Low key lighting has fewer light sources and is used to create shadow</a:t>
            </a:r>
            <a:endParaRPr lang="en-US" dirty="0"/>
          </a:p>
        </p:txBody>
      </p:sp>
      <p:pic>
        <p:nvPicPr>
          <p:cNvPr id="4" name="Picture 3"/>
          <p:cNvPicPr>
            <a:picLocks noChangeAspect="1"/>
          </p:cNvPicPr>
          <p:nvPr/>
        </p:nvPicPr>
        <p:blipFill>
          <a:blip r:embed="rId2"/>
          <a:stretch>
            <a:fillRect/>
          </a:stretch>
        </p:blipFill>
        <p:spPr>
          <a:xfrm>
            <a:off x="6168571" y="4502377"/>
            <a:ext cx="2975429" cy="2231572"/>
          </a:xfrm>
          <a:prstGeom prst="rect">
            <a:avLst/>
          </a:prstGeom>
        </p:spPr>
      </p:pic>
      <p:pic>
        <p:nvPicPr>
          <p:cNvPr id="5" name="Picture 4"/>
          <p:cNvPicPr>
            <a:picLocks noChangeAspect="1"/>
          </p:cNvPicPr>
          <p:nvPr/>
        </p:nvPicPr>
        <p:blipFill>
          <a:blip r:embed="rId3"/>
          <a:stretch>
            <a:fillRect/>
          </a:stretch>
        </p:blipFill>
        <p:spPr>
          <a:xfrm>
            <a:off x="6219371" y="637496"/>
            <a:ext cx="2604311" cy="3565524"/>
          </a:xfrm>
          <a:prstGeom prst="rect">
            <a:avLst/>
          </a:prstGeom>
        </p:spPr>
      </p:pic>
    </p:spTree>
    <p:extLst>
      <p:ext uri="{BB962C8B-B14F-4D97-AF65-F5344CB8AC3E}">
        <p14:creationId xmlns:p14="http://schemas.microsoft.com/office/powerpoint/2010/main" val="3848725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Mise</a:t>
            </a:r>
            <a:r>
              <a:rPr lang="en-GB" dirty="0" smtClean="0"/>
              <a:t>-</a:t>
            </a:r>
            <a:r>
              <a:rPr lang="en-GB" dirty="0" err="1" smtClean="0"/>
              <a:t>en</a:t>
            </a:r>
            <a:r>
              <a:rPr lang="en-GB" dirty="0" smtClean="0"/>
              <a:t>-scene</a:t>
            </a:r>
            <a:endParaRPr lang="en-GB" dirty="0"/>
          </a:p>
        </p:txBody>
      </p:sp>
      <p:sp>
        <p:nvSpPr>
          <p:cNvPr id="3" name="Content Placeholder 2"/>
          <p:cNvSpPr>
            <a:spLocks noGrp="1"/>
          </p:cNvSpPr>
          <p:nvPr>
            <p:ph idx="1"/>
          </p:nvPr>
        </p:nvSpPr>
        <p:spPr/>
        <p:txBody>
          <a:bodyPr>
            <a:normAutofit/>
          </a:bodyPr>
          <a:lstStyle/>
          <a:p>
            <a:r>
              <a:rPr lang="en-GB" dirty="0" smtClean="0"/>
              <a:t>mise-en-scene (pronounced ‘mise on </a:t>
            </a:r>
            <a:r>
              <a:rPr lang="en-GB" dirty="0" err="1" smtClean="0"/>
              <a:t>sen</a:t>
            </a:r>
            <a:r>
              <a:rPr lang="en-GB" dirty="0" smtClean="0"/>
              <a:t>’) is a French term that refers to a series of elements of film construction that may be seen within the frame of a single shot</a:t>
            </a:r>
          </a:p>
          <a:p>
            <a:r>
              <a:rPr lang="en-GB" dirty="0" smtClean="0"/>
              <a:t>it means ‘putting on stage’ and is really a theatre term</a:t>
            </a:r>
          </a:p>
          <a:p>
            <a:r>
              <a:rPr lang="en-GB" dirty="0" smtClean="0"/>
              <a:t>It includes: lighting, setting, costume and make up, props, colour and body language</a:t>
            </a:r>
          </a:p>
        </p:txBody>
      </p:sp>
    </p:spTree>
    <p:extLst>
      <p:ext uri="{BB962C8B-B14F-4D97-AF65-F5344CB8AC3E}">
        <p14:creationId xmlns:p14="http://schemas.microsoft.com/office/powerpoint/2010/main" val="1942133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GB" smtClean="0"/>
              <a:t>Audio codes</a:t>
            </a:r>
          </a:p>
        </p:txBody>
      </p:sp>
      <p:sp>
        <p:nvSpPr>
          <p:cNvPr id="32770" name="Content Placeholder 2"/>
          <p:cNvSpPr>
            <a:spLocks noGrp="1"/>
          </p:cNvSpPr>
          <p:nvPr>
            <p:ph idx="1"/>
          </p:nvPr>
        </p:nvSpPr>
        <p:spPr/>
        <p:txBody>
          <a:bodyPr/>
          <a:lstStyle/>
          <a:p>
            <a:pPr eaLnBrk="1" hangingPunct="1">
              <a:buFont typeface="Arial" charset="0"/>
              <a:buNone/>
            </a:pPr>
            <a:r>
              <a:rPr lang="en-GB" dirty="0" smtClean="0"/>
              <a:t>	There is an expectation that certain audio codes will appear in specific genres:</a:t>
            </a:r>
          </a:p>
          <a:p>
            <a:pPr eaLnBrk="1" hangingPunct="1"/>
            <a:r>
              <a:rPr lang="en-GB" dirty="0" smtClean="0"/>
              <a:t>sound effects</a:t>
            </a:r>
          </a:p>
          <a:p>
            <a:pPr eaLnBrk="1" hangingPunct="1"/>
            <a:r>
              <a:rPr lang="en-GB" dirty="0" smtClean="0"/>
              <a:t>diegetic sound – natural sound that is part of the scene (sounds the characters can hear)</a:t>
            </a:r>
          </a:p>
          <a:p>
            <a:pPr eaLnBrk="1" hangingPunct="1"/>
            <a:r>
              <a:rPr lang="en-GB" dirty="0"/>
              <a:t>non-diegetic sound – sound which is superimposed or ‘sound you can’t see’, like a voiceover or music to establish a </a:t>
            </a:r>
            <a:r>
              <a:rPr lang="en-GB" dirty="0" smtClean="0"/>
              <a:t>mood</a:t>
            </a:r>
            <a:endParaRPr lang="en-GB" dirty="0"/>
          </a:p>
          <a:p>
            <a:pPr marL="0" indent="0" eaLnBrk="1" hangingPunct="1">
              <a:buNone/>
            </a:pPr>
            <a:r>
              <a:rPr lang="en-GB" dirty="0">
                <a:hlinkClick r:id="rId2"/>
              </a:rPr>
              <a:t>https://www.youtube.com/watch?v=NTi0Sx5UXec</a:t>
            </a:r>
            <a:r>
              <a:rPr lang="en-GB" dirty="0"/>
              <a:t> </a:t>
            </a:r>
          </a:p>
          <a:p>
            <a:pPr marL="0" indent="0" eaLnBrk="1" hangingPunct="1">
              <a:buNone/>
            </a:pPr>
            <a:endParaRPr lang="en-GB" dirty="0"/>
          </a:p>
          <a:p>
            <a:pPr eaLnBrk="1" hangingPunct="1"/>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Watch the opening to </a:t>
            </a:r>
            <a:r>
              <a:rPr lang="en-GB" sz="4000" i="1" dirty="0" smtClean="0"/>
              <a:t>Donnie </a:t>
            </a:r>
            <a:r>
              <a:rPr lang="en-GB" sz="4000" i="1" dirty="0" err="1" smtClean="0"/>
              <a:t>Darko</a:t>
            </a:r>
            <a:r>
              <a:rPr lang="en-GB" sz="4000" i="1" dirty="0" smtClean="0"/>
              <a:t> </a:t>
            </a:r>
            <a:r>
              <a:rPr lang="en-GB" sz="4000" dirty="0" smtClean="0"/>
              <a:t>and analyse the audio codes</a:t>
            </a:r>
            <a:endParaRPr lang="en-GB" sz="4000" dirty="0"/>
          </a:p>
        </p:txBody>
      </p:sp>
      <p:sp>
        <p:nvSpPr>
          <p:cNvPr id="3" name="Content Placeholder 2"/>
          <p:cNvSpPr>
            <a:spLocks noGrp="1"/>
          </p:cNvSpPr>
          <p:nvPr>
            <p:ph idx="1"/>
          </p:nvPr>
        </p:nvSpPr>
        <p:spPr>
          <a:xfrm>
            <a:off x="457200" y="1981200"/>
            <a:ext cx="8229600" cy="4144963"/>
          </a:xfrm>
        </p:spPr>
        <p:txBody>
          <a:bodyPr/>
          <a:lstStyle/>
          <a:p>
            <a:r>
              <a:rPr lang="en-GB" dirty="0" smtClean="0"/>
              <a:t>What diegetic and non-diegetic sound do we have?</a:t>
            </a:r>
          </a:p>
          <a:p>
            <a:endParaRPr lang="en-GB" dirty="0"/>
          </a:p>
          <a:p>
            <a:r>
              <a:rPr lang="en-GB" dirty="0" smtClean="0"/>
              <a:t>What do the sounds signify? What do they infer about the: narrative? Setting? Characters? Themes?</a:t>
            </a:r>
            <a:endParaRPr lang="en-GB" dirty="0"/>
          </a:p>
        </p:txBody>
      </p:sp>
    </p:spTree>
    <p:extLst>
      <p:ext uri="{BB962C8B-B14F-4D97-AF65-F5344CB8AC3E}">
        <p14:creationId xmlns:p14="http://schemas.microsoft.com/office/powerpoint/2010/main" val="143493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286000"/>
            <a:ext cx="7772400" cy="1143000"/>
          </a:xfrm>
        </p:spPr>
        <p:txBody>
          <a:bodyPr/>
          <a:lstStyle/>
          <a:p>
            <a:pPr eaLnBrk="1" hangingPunct="1"/>
            <a:r>
              <a:rPr lang="en-GB" smtClean="0"/>
              <a:t>Reading Media Texts</a:t>
            </a:r>
          </a:p>
        </p:txBody>
      </p:sp>
      <p:sp>
        <p:nvSpPr>
          <p:cNvPr id="15363" name="Rectangle 3"/>
          <p:cNvSpPr>
            <a:spLocks noGrp="1" noChangeArrowheads="1"/>
          </p:cNvSpPr>
          <p:nvPr>
            <p:ph type="subTitle" idx="1"/>
          </p:nvPr>
        </p:nvSpPr>
        <p:spPr/>
        <p:txBody>
          <a:bodyPr rtlCol="0">
            <a:normAutofit/>
          </a:bodyPr>
          <a:lstStyle/>
          <a:p>
            <a:pPr eaLnBrk="1" fontAlgn="auto" hangingPunct="1">
              <a:spcAft>
                <a:spcPts val="0"/>
              </a:spcAft>
              <a:defRPr/>
            </a:pPr>
            <a:r>
              <a:rPr lang="en-GB" b="1" dirty="0" smtClean="0"/>
              <a:t>sign</a:t>
            </a:r>
            <a:r>
              <a:rPr lang="en-GB" dirty="0" smtClean="0"/>
              <a:t> </a:t>
            </a:r>
            <a:r>
              <a:rPr lang="en-GB" dirty="0"/>
              <a:t>- a word or image that is used to represent an object or idea</a:t>
            </a:r>
          </a:p>
          <a:p>
            <a:pPr eaLnBrk="1" fontAlgn="auto" hangingPunct="1">
              <a:spcAft>
                <a:spcPts val="0"/>
              </a:spcAft>
              <a:buFont typeface="Arial"/>
              <a:buNone/>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pPr eaLnBrk="1" hangingPunct="1"/>
            <a:r>
              <a:rPr lang="en-GB" smtClean="0"/>
              <a:t>What is a media text?</a:t>
            </a:r>
          </a:p>
        </p:txBody>
      </p:sp>
      <p:sp>
        <p:nvSpPr>
          <p:cNvPr id="3" name="Content Placeholder 2"/>
          <p:cNvSpPr>
            <a:spLocks noGrp="1"/>
          </p:cNvSpPr>
          <p:nvPr>
            <p:ph idx="1"/>
          </p:nvPr>
        </p:nvSpPr>
        <p:spPr>
          <a:xfrm>
            <a:off x="457200" y="1143000"/>
            <a:ext cx="8229600" cy="4311650"/>
          </a:xfrm>
        </p:spPr>
        <p:txBody>
          <a:bodyPr rtlCol="0">
            <a:normAutofit lnSpcReduction="10000"/>
          </a:bodyPr>
          <a:lstStyle/>
          <a:p>
            <a:pPr eaLnBrk="1" fontAlgn="auto" hangingPunct="1">
              <a:spcAft>
                <a:spcPts val="0"/>
              </a:spcAft>
              <a:buFont typeface="Arial"/>
              <a:buChar char="•"/>
              <a:defRPr/>
            </a:pPr>
            <a:r>
              <a:rPr lang="en-GB" dirty="0" smtClean="0"/>
              <a:t>A media text is a phrase used to describe any media product, such as television programmes, photographs, films, newspaper articles, magazines, web pages, radio programmes, video games, advertisements etc.</a:t>
            </a:r>
          </a:p>
          <a:p>
            <a:pPr eaLnBrk="1" fontAlgn="auto" hangingPunct="1">
              <a:spcAft>
                <a:spcPts val="0"/>
              </a:spcAft>
              <a:buFont typeface="Arial"/>
              <a:buChar char="•"/>
              <a:defRPr/>
            </a:pPr>
            <a:r>
              <a:rPr lang="en-GB" dirty="0" smtClean="0"/>
              <a:t>We will analyse many media texts and one of the keys to understanding the meanings in texts is the use of codes</a:t>
            </a:r>
            <a:endParaRPr lang="en-GB" dirty="0"/>
          </a:p>
        </p:txBody>
      </p:sp>
      <p:sp>
        <p:nvSpPr>
          <p:cNvPr id="17411" name="TextBox 3"/>
          <p:cNvSpPr txBox="1">
            <a:spLocks noChangeArrowheads="1"/>
          </p:cNvSpPr>
          <p:nvPr/>
        </p:nvSpPr>
        <p:spPr bwMode="auto">
          <a:xfrm>
            <a:off x="457200" y="5688013"/>
            <a:ext cx="8229600" cy="1569660"/>
          </a:xfrm>
          <a:prstGeom prst="rect">
            <a:avLst/>
          </a:prstGeom>
          <a:noFill/>
          <a:ln w="9525">
            <a:noFill/>
            <a:miter lim="800000"/>
            <a:headEnd/>
            <a:tailEnd/>
          </a:ln>
        </p:spPr>
        <p:txBody>
          <a:bodyPr wrap="square">
            <a:spAutoFit/>
          </a:bodyPr>
          <a:lstStyle/>
          <a:p>
            <a:r>
              <a:rPr lang="en-GB" sz="2400" b="1" dirty="0">
                <a:latin typeface="Calibri" pitchFamily="34" charset="0"/>
              </a:rPr>
              <a:t>c</a:t>
            </a:r>
            <a:r>
              <a:rPr lang="en-GB" sz="2400" b="1" dirty="0" smtClean="0">
                <a:latin typeface="Calibri" pitchFamily="34" charset="0"/>
              </a:rPr>
              <a:t>odes – </a:t>
            </a:r>
            <a:r>
              <a:rPr lang="en-GB" sz="2400" dirty="0" smtClean="0">
                <a:latin typeface="Calibri" pitchFamily="34" charset="0"/>
              </a:rPr>
              <a:t>signs contained within a media product that give clues to the </a:t>
            </a:r>
            <a:r>
              <a:rPr lang="en-GB" sz="2400" smtClean="0">
                <a:latin typeface="Calibri" pitchFamily="34" charset="0"/>
              </a:rPr>
              <a:t>product’s meaning</a:t>
            </a:r>
            <a:endParaRPr lang="en-GB" sz="2400" dirty="0" smtClean="0">
              <a:latin typeface="Calibri" pitchFamily="34" charset="0"/>
            </a:endParaRPr>
          </a:p>
          <a:p>
            <a:endParaRPr lang="en-GB" sz="2400" dirty="0">
              <a:latin typeface="Calibri" pitchFamily="34" charset="0"/>
            </a:endParaRPr>
          </a:p>
          <a:p>
            <a:endParaRPr lang="en-GB"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This advertisement is a </a:t>
            </a:r>
            <a:r>
              <a:rPr lang="en-GB" b="1" smtClean="0"/>
              <a:t>sign</a:t>
            </a:r>
            <a:endParaRPr lang="en-GB" smtClean="0"/>
          </a:p>
        </p:txBody>
      </p:sp>
      <p:sp>
        <p:nvSpPr>
          <p:cNvPr id="18434" name="Content Placeholder 2"/>
          <p:cNvSpPr>
            <a:spLocks noGrp="1"/>
          </p:cNvSpPr>
          <p:nvPr>
            <p:ph idx="1"/>
          </p:nvPr>
        </p:nvSpPr>
        <p:spPr/>
        <p:txBody>
          <a:bodyPr/>
          <a:lstStyle/>
          <a:p>
            <a:pPr eaLnBrk="1" hangingPunct="1"/>
            <a:endParaRPr lang="en-GB" smtClean="0"/>
          </a:p>
        </p:txBody>
      </p:sp>
      <p:pic>
        <p:nvPicPr>
          <p:cNvPr id="18435" name="Picture 5"/>
          <p:cNvPicPr>
            <a:picLocks noChangeAspect="1"/>
          </p:cNvPicPr>
          <p:nvPr/>
        </p:nvPicPr>
        <p:blipFill>
          <a:blip r:embed="rId2"/>
          <a:srcRect/>
          <a:stretch>
            <a:fillRect/>
          </a:stretch>
        </p:blipFill>
        <p:spPr bwMode="auto">
          <a:xfrm>
            <a:off x="1528763" y="1600200"/>
            <a:ext cx="6350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t>Signs</a:t>
            </a:r>
          </a:p>
        </p:txBody>
      </p:sp>
      <p:sp>
        <p:nvSpPr>
          <p:cNvPr id="19458" name="Content Placeholder 2"/>
          <p:cNvSpPr>
            <a:spLocks noGrp="1"/>
          </p:cNvSpPr>
          <p:nvPr>
            <p:ph idx="1"/>
          </p:nvPr>
        </p:nvSpPr>
        <p:spPr/>
        <p:txBody>
          <a:bodyPr/>
          <a:lstStyle/>
          <a:p>
            <a:pPr eaLnBrk="1" hangingPunct="1"/>
            <a:r>
              <a:rPr lang="en-GB" smtClean="0"/>
              <a:t>Fiske and Hartley (</a:t>
            </a:r>
            <a:r>
              <a:rPr lang="en-GB" i="1" smtClean="0"/>
              <a:t>Reading </a:t>
            </a:r>
            <a:r>
              <a:rPr lang="en-GB" smtClean="0"/>
              <a:t>Television, 1978) describe the sign as being made up of two components: the </a:t>
            </a:r>
            <a:r>
              <a:rPr lang="en-GB" b="1" smtClean="0"/>
              <a:t>signifier</a:t>
            </a:r>
            <a:r>
              <a:rPr lang="en-GB" smtClean="0"/>
              <a:t> and the </a:t>
            </a:r>
            <a:r>
              <a:rPr lang="en-GB" b="1" smtClean="0"/>
              <a:t>signified</a:t>
            </a:r>
          </a:p>
          <a:p>
            <a:pPr algn="ctr" eaLnBrk="1" hangingPunct="1">
              <a:buFont typeface="Arial" charset="0"/>
              <a:buNone/>
            </a:pPr>
            <a:r>
              <a:rPr lang="en-US" b="1" smtClean="0"/>
              <a:t>signifier</a:t>
            </a:r>
            <a:r>
              <a:rPr lang="en-GB" smtClean="0"/>
              <a:t>+ </a:t>
            </a:r>
            <a:r>
              <a:rPr lang="en-GB" b="1" smtClean="0"/>
              <a:t>signified </a:t>
            </a:r>
            <a:r>
              <a:rPr lang="en-GB" smtClean="0"/>
              <a:t>= </a:t>
            </a:r>
            <a:r>
              <a:rPr lang="en-GB" b="1" smtClean="0"/>
              <a:t>sign</a:t>
            </a:r>
            <a:endParaRPr lang="en-GB" smtClean="0"/>
          </a:p>
          <a:p>
            <a:pPr eaLnBrk="1" hangingPunct="1"/>
            <a:r>
              <a:rPr lang="en-GB" smtClean="0"/>
              <a:t>the signifier is a </a:t>
            </a:r>
            <a:r>
              <a:rPr lang="en-GB" b="1" smtClean="0"/>
              <a:t>physical object</a:t>
            </a:r>
            <a:r>
              <a:rPr lang="en-GB" smtClean="0"/>
              <a:t>, for example a sound, printed word, advertisement</a:t>
            </a:r>
          </a:p>
          <a:p>
            <a:pPr eaLnBrk="1" hangingPunct="1"/>
            <a:r>
              <a:rPr lang="en-GB" smtClean="0"/>
              <a:t>the signified is a </a:t>
            </a:r>
            <a:r>
              <a:rPr lang="en-GB" b="1" smtClean="0"/>
              <a:t>mental concept </a:t>
            </a:r>
            <a:r>
              <a:rPr lang="en-GB" smtClean="0"/>
              <a:t>or meaning conveyed by the signifier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This print advertisement is a </a:t>
            </a:r>
            <a:r>
              <a:rPr lang="en-GB" b="1" smtClean="0"/>
              <a:t>sign</a:t>
            </a:r>
            <a:endParaRPr lang="en-GB" smtClean="0"/>
          </a:p>
        </p:txBody>
      </p:sp>
      <p:sp>
        <p:nvSpPr>
          <p:cNvPr id="20482" name="TextBox 5"/>
          <p:cNvSpPr txBox="1">
            <a:spLocks noChangeArrowheads="1"/>
          </p:cNvSpPr>
          <p:nvPr/>
        </p:nvSpPr>
        <p:spPr bwMode="auto">
          <a:xfrm>
            <a:off x="457200" y="1774825"/>
            <a:ext cx="2770188" cy="1200150"/>
          </a:xfrm>
          <a:prstGeom prst="rect">
            <a:avLst/>
          </a:prstGeom>
          <a:noFill/>
          <a:ln w="9525">
            <a:noFill/>
            <a:miter lim="800000"/>
            <a:headEnd/>
            <a:tailEnd/>
          </a:ln>
        </p:spPr>
        <p:txBody>
          <a:bodyPr>
            <a:spAutoFit/>
          </a:bodyPr>
          <a:lstStyle/>
          <a:p>
            <a:r>
              <a:rPr lang="en-GB" sz="2400">
                <a:latin typeface="Calibri" pitchFamily="34" charset="0"/>
              </a:rPr>
              <a:t>The </a:t>
            </a:r>
            <a:r>
              <a:rPr lang="en-GB" sz="2400" b="1">
                <a:latin typeface="Calibri" pitchFamily="34" charset="0"/>
              </a:rPr>
              <a:t>signifier</a:t>
            </a:r>
            <a:r>
              <a:rPr lang="en-GB" sz="2400">
                <a:latin typeface="Calibri" pitchFamily="34" charset="0"/>
              </a:rPr>
              <a:t> is the printed magazine / billboard advert</a:t>
            </a:r>
          </a:p>
        </p:txBody>
      </p:sp>
      <p:sp>
        <p:nvSpPr>
          <p:cNvPr id="20483" name="TextBox 6"/>
          <p:cNvSpPr txBox="1">
            <a:spLocks noChangeArrowheads="1"/>
          </p:cNvSpPr>
          <p:nvPr/>
        </p:nvSpPr>
        <p:spPr bwMode="auto">
          <a:xfrm>
            <a:off x="457200" y="4094163"/>
            <a:ext cx="2770188" cy="2308225"/>
          </a:xfrm>
          <a:prstGeom prst="rect">
            <a:avLst/>
          </a:prstGeom>
          <a:noFill/>
          <a:ln w="9525">
            <a:noFill/>
            <a:miter lim="800000"/>
            <a:headEnd/>
            <a:tailEnd/>
          </a:ln>
        </p:spPr>
        <p:txBody>
          <a:bodyPr>
            <a:spAutoFit/>
          </a:bodyPr>
          <a:lstStyle/>
          <a:p>
            <a:r>
              <a:rPr lang="en-GB" sz="2400">
                <a:latin typeface="Calibri" pitchFamily="34" charset="0"/>
              </a:rPr>
              <a:t>The </a:t>
            </a:r>
            <a:r>
              <a:rPr lang="en-GB" sz="2400" b="1">
                <a:latin typeface="Calibri" pitchFamily="34" charset="0"/>
              </a:rPr>
              <a:t>signified</a:t>
            </a:r>
            <a:r>
              <a:rPr lang="en-GB" sz="2400">
                <a:latin typeface="Calibri" pitchFamily="34" charset="0"/>
              </a:rPr>
              <a:t> is what might be suggested by the advert. What is this advert suggesting about the D &amp; G brand?</a:t>
            </a:r>
          </a:p>
        </p:txBody>
      </p:sp>
      <p:pic>
        <p:nvPicPr>
          <p:cNvPr id="20484" name="Picture 7"/>
          <p:cNvPicPr>
            <a:picLocks noChangeAspect="1"/>
          </p:cNvPicPr>
          <p:nvPr/>
        </p:nvPicPr>
        <p:blipFill>
          <a:blip r:embed="rId2"/>
          <a:srcRect/>
          <a:stretch>
            <a:fillRect/>
          </a:stretch>
        </p:blipFill>
        <p:spPr bwMode="auto">
          <a:xfrm>
            <a:off x="3606800" y="2189163"/>
            <a:ext cx="508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1214</TotalTime>
  <Words>1442</Words>
  <Application>Microsoft Macintosh PowerPoint</Application>
  <PresentationFormat>On-screen Show (4:3)</PresentationFormat>
  <Paragraphs>135</Paragraphs>
  <Slides>46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Component 1: Section A Analysing Media Language and Representation</vt:lpstr>
      <vt:lpstr>The first part of the media framework we will focus on is media language</vt:lpstr>
      <vt:lpstr>You must understand this…</vt:lpstr>
      <vt:lpstr>Signs  L.O – How do media texts communicate to an audience? What is a sign?  BLP – Making links</vt:lpstr>
      <vt:lpstr>Reading Media Texts</vt:lpstr>
      <vt:lpstr>What is a media text?</vt:lpstr>
      <vt:lpstr>This advertisement is a sign</vt:lpstr>
      <vt:lpstr>Signs</vt:lpstr>
      <vt:lpstr>This print advertisement is a sign</vt:lpstr>
      <vt:lpstr>Homework</vt:lpstr>
      <vt:lpstr>PowerPoint Presentation</vt:lpstr>
      <vt:lpstr>PowerPoint Presentation</vt:lpstr>
      <vt:lpstr>PowerPoint Presentation</vt:lpstr>
      <vt:lpstr>What anchorage text might appear with the following image in both The Sun and The Mirror?</vt:lpstr>
      <vt:lpstr>Fill in the blanks</vt:lpstr>
      <vt:lpstr>PowerPoint Presentation</vt:lpstr>
      <vt:lpstr>PowerPoint Presentation</vt:lpstr>
      <vt:lpstr>PowerPoint Presentation</vt:lpstr>
      <vt:lpstr>What does the following advert tell us about cultural experiences?</vt:lpstr>
      <vt:lpstr>Reading Signs  L.O – How do media texts communicate to an audience? What is denotation and connotation?  </vt:lpstr>
      <vt:lpstr>Reading Signs</vt:lpstr>
      <vt:lpstr>PowerPoint Presentation</vt:lpstr>
      <vt:lpstr>Roland Barthes</vt:lpstr>
      <vt:lpstr>PowerPoint Presentation</vt:lpstr>
      <vt:lpstr>Definitions (write these down)</vt:lpstr>
      <vt:lpstr>PowerPoint Presentation</vt:lpstr>
      <vt:lpstr>PowerPoint Presentation</vt:lpstr>
      <vt:lpstr>Look at the following images and think about what is being communicated to an audience?  Do you think that these connotations were what the photographer intended?</vt:lpstr>
      <vt:lpstr>PowerPoint Presentation</vt:lpstr>
      <vt:lpstr>PowerPoint Presentation</vt:lpstr>
      <vt:lpstr>PowerPoint Presentation</vt:lpstr>
      <vt:lpstr>PowerPoint Presentation</vt:lpstr>
      <vt:lpstr>PowerPoint Presentation</vt:lpstr>
      <vt:lpstr>PowerPoint Presentation</vt:lpstr>
      <vt:lpstr>Your task</vt:lpstr>
      <vt:lpstr>Codes</vt:lpstr>
      <vt:lpstr>Codes</vt:lpstr>
      <vt:lpstr>Dress codes</vt:lpstr>
      <vt:lpstr>What do the dress codes say about these agents/spies?</vt:lpstr>
      <vt:lpstr>Colour codes</vt:lpstr>
      <vt:lpstr>Non-verbal codes</vt:lpstr>
      <vt:lpstr>Technical codes</vt:lpstr>
      <vt:lpstr>Lighting</vt:lpstr>
      <vt:lpstr>Mise-en-scene</vt:lpstr>
      <vt:lpstr>Audio codes</vt:lpstr>
      <vt:lpstr>Watch the opening to Donnie Darko and analyse the audio codes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Media Studies  L.O – How do still images communicate to an audience?</dc:title>
  <dc:creator>Steve Baxter</dc:creator>
  <cp:lastModifiedBy>Microsoft Office User</cp:lastModifiedBy>
  <cp:revision>50</cp:revision>
  <cp:lastPrinted>2014-09-08T09:45:43Z</cp:lastPrinted>
  <dcterms:created xsi:type="dcterms:W3CDTF">2010-09-20T17:47:43Z</dcterms:created>
  <dcterms:modified xsi:type="dcterms:W3CDTF">2017-09-20T11:54:36Z</dcterms:modified>
</cp:coreProperties>
</file>