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3" r:id="rId4"/>
    <p:sldId id="258" r:id="rId5"/>
    <p:sldId id="259" r:id="rId6"/>
    <p:sldId id="269" r:id="rId7"/>
    <p:sldId id="270" r:id="rId8"/>
    <p:sldId id="275" r:id="rId9"/>
    <p:sldId id="272" r:id="rId10"/>
    <p:sldId id="271" r:id="rId11"/>
    <p:sldId id="27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0"/>
    <p:restoredTop sz="92965"/>
  </p:normalViewPr>
  <p:slideViewPr>
    <p:cSldViewPr snapToGrid="0" snapToObjects="1">
      <p:cViewPr varScale="1">
        <p:scale>
          <a:sx n="61" d="100"/>
          <a:sy n="61" d="100"/>
        </p:scale>
        <p:origin x="4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70BA-5486-C84D-A84E-978D07346E2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4ECC-17CE-5B45-B7B9-25AD45F5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5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70BA-5486-C84D-A84E-978D07346E2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4ECC-17CE-5B45-B7B9-25AD45F5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3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70BA-5486-C84D-A84E-978D07346E2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4ECC-17CE-5B45-B7B9-25AD45F5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9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70BA-5486-C84D-A84E-978D07346E2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4ECC-17CE-5B45-B7B9-25AD45F5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2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70BA-5486-C84D-A84E-978D07346E2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4ECC-17CE-5B45-B7B9-25AD45F5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68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70BA-5486-C84D-A84E-978D07346E2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4ECC-17CE-5B45-B7B9-25AD45F5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2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70BA-5486-C84D-A84E-978D07346E2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4ECC-17CE-5B45-B7B9-25AD45F5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16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70BA-5486-C84D-A84E-978D07346E2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4ECC-17CE-5B45-B7B9-25AD45F5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99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70BA-5486-C84D-A84E-978D07346E2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4ECC-17CE-5B45-B7B9-25AD45F5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1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70BA-5486-C84D-A84E-978D07346E2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4ECC-17CE-5B45-B7B9-25AD45F5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62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470BA-5486-C84D-A84E-978D07346E2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34ECC-17CE-5B45-B7B9-25AD45F5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47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470BA-5486-C84D-A84E-978D07346E26}" type="datetimeFigureOut">
              <a:rPr lang="en-US" smtClean="0"/>
              <a:t>9/11/17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34ECC-17CE-5B45-B7B9-25AD45F5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cr.org.uk/Images/324652-unit-25-research-for-product-development-pre-release-sample-assessment-material.pdf" TargetMode="External"/><Relationship Id="rId3" Type="http://schemas.openxmlformats.org/officeDocument/2006/relationships/hyperlink" Target="http://www.ocr.org.uk/Images/324653-unit-25-research-for-product-development-sample-assessment-material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25: Research for product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L.O. – What is Unit 25 and what do we have to do to succeed?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271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types of research might media organisations carry out and why?</a:t>
            </a:r>
          </a:p>
          <a:p>
            <a:endParaRPr lang="en-GB" dirty="0"/>
          </a:p>
          <a:p>
            <a:r>
              <a:rPr lang="en-GB" dirty="0" smtClean="0"/>
              <a:t>What research have you carried out in previous units?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675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task: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Work with someone that enjoys the same media text as you do (or work on your own). Carry out some research on this text to find out:</a:t>
            </a:r>
          </a:p>
          <a:p>
            <a:endParaRPr lang="en-GB" dirty="0"/>
          </a:p>
          <a:p>
            <a:r>
              <a:rPr lang="en-GB" dirty="0" smtClean="0"/>
              <a:t>Who are the target audience?</a:t>
            </a:r>
          </a:p>
          <a:p>
            <a:r>
              <a:rPr lang="en-GB" dirty="0" smtClean="0"/>
              <a:t>How do they aim the product towards the target audience?</a:t>
            </a:r>
          </a:p>
          <a:p>
            <a:r>
              <a:rPr lang="en-GB" dirty="0" smtClean="0"/>
              <a:t>Find various forms of secondary research to find out how successful it is/was</a:t>
            </a:r>
          </a:p>
          <a:p>
            <a:r>
              <a:rPr lang="en-GB" dirty="0" smtClean="0"/>
              <a:t>Why do you think it was successful/unsuccessful?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Be prepared to feedback you research findings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96187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Ensure you have printed off the pre-assessment material and examination paper for Unit 25 (the mark scheme is at the end of the exam paper) and the insert</a:t>
            </a:r>
          </a:p>
          <a:p>
            <a:endParaRPr lang="en-GB" dirty="0"/>
          </a:p>
          <a:p>
            <a:r>
              <a:rPr lang="en-GB" dirty="0" smtClean="0"/>
              <a:t>Highlight the key words in the questions (we will discuss these next lesson)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5065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we assessed for this unit?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Assessment for this unit is in the form of an examination</a:t>
            </a:r>
          </a:p>
          <a:p>
            <a:endParaRPr lang="en-US" dirty="0"/>
          </a:p>
          <a:p>
            <a:pPr lvl="1">
              <a:buFont typeface="Courier New" charset="0"/>
              <a:buChar char="o"/>
            </a:pPr>
            <a:r>
              <a:rPr lang="en-US" dirty="0" smtClean="0"/>
              <a:t>2 hour written paper</a:t>
            </a:r>
          </a:p>
          <a:p>
            <a:pPr lvl="1">
              <a:buFont typeface="Courier New" charset="0"/>
              <a:buChar char="o"/>
            </a:pPr>
            <a:r>
              <a:rPr lang="en-US" dirty="0" smtClean="0"/>
              <a:t>Worth 80 marks</a:t>
            </a:r>
          </a:p>
          <a:p>
            <a:pPr lvl="1">
              <a:buFont typeface="Courier New" charset="0"/>
              <a:buChar char="o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Comprises of a research activity to be carried out before the examination using pre-release stimulus (see </a:t>
            </a:r>
            <a:r>
              <a:rPr lang="en-US" dirty="0" smtClean="0">
                <a:hlinkClick r:id="rId2"/>
              </a:rPr>
              <a:t>pre-release stimulus </a:t>
            </a:r>
            <a:r>
              <a:rPr lang="en-US" dirty="0" smtClean="0"/>
              <a:t>and </a:t>
            </a:r>
            <a:r>
              <a:rPr lang="en-US" dirty="0" smtClean="0">
                <a:hlinkClick r:id="rId3"/>
              </a:rPr>
              <a:t>exam paper</a:t>
            </a:r>
            <a:r>
              <a:rPr lang="en-US" dirty="0" smtClean="0"/>
              <a:t>)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Your research notes are allowed in the exam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Questions contain medium answer questions and those that require extended responses</a:t>
            </a:r>
          </a:p>
        </p:txBody>
      </p:sp>
    </p:spTree>
    <p:extLst>
      <p:ext uri="{BB962C8B-B14F-4D97-AF65-F5344CB8AC3E}">
        <p14:creationId xmlns:p14="http://schemas.microsoft.com/office/powerpoint/2010/main" val="65463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is the examination?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exam will be in June 2018</a:t>
            </a:r>
          </a:p>
          <a:p>
            <a:endParaRPr lang="en-GB" dirty="0"/>
          </a:p>
          <a:p>
            <a:r>
              <a:rPr lang="en-GB" dirty="0" smtClean="0"/>
              <a:t>I will be working on this unit with you for this academic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874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571500"/>
            <a:ext cx="9144000" cy="5429250"/>
          </a:xfrm>
        </p:spPr>
        <p:txBody>
          <a:bodyPr>
            <a:normAutofit/>
          </a:bodyPr>
          <a:lstStyle/>
          <a:p>
            <a:r>
              <a:rPr lang="en-US" dirty="0" smtClean="0"/>
              <a:t>What are your thoughts about the exam paper?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Print it off. Put it in your folder to refer to later in the course.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30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What are the aims of this unit?</a:t>
            </a:r>
            <a:endParaRPr lang="en-US" sz="4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2113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charset="0"/>
              </a:rPr>
              <a:t>All media products use research to inform the entire production process. Successful products are created using knowledge from the planning, production and testing stages</a:t>
            </a:r>
            <a:r>
              <a:rPr lang="en-US" sz="3200" dirty="0">
                <a:latin typeface="Arial" charset="0"/>
              </a:rPr>
              <a:t/>
            </a:r>
            <a:br>
              <a:rPr lang="en-US" sz="3200" dirty="0">
                <a:latin typeface="Arial" charset="0"/>
              </a:rPr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973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The aim of the unit is: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 to develop skills to carry out research to underpin all production processes involved in creating a digital media product</a:t>
            </a:r>
          </a:p>
          <a:p>
            <a:endParaRPr lang="en-GB" dirty="0" smtClean="0"/>
          </a:p>
          <a:p>
            <a:r>
              <a:rPr lang="en-GB" dirty="0" smtClean="0"/>
              <a:t>to understand the impact of research findings on those processes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015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Students will: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investigate media organisations and the digital media products they produce</a:t>
            </a:r>
          </a:p>
          <a:p>
            <a:endParaRPr lang="en-GB" dirty="0"/>
          </a:p>
          <a:p>
            <a:r>
              <a:rPr lang="en-GB" dirty="0" smtClean="0"/>
              <a:t>develop an understanding of how to source relevant relevant information in preparation for producing an audio-visual media product</a:t>
            </a:r>
          </a:p>
          <a:p>
            <a:endParaRPr lang="en-GB" dirty="0"/>
          </a:p>
          <a:p>
            <a:r>
              <a:rPr lang="en-GB" dirty="0" smtClean="0"/>
              <a:t>develop skills in primary and secondary research to explore ways media production teams source, generate and evaluate usefulness and validity of information used for productions</a:t>
            </a:r>
          </a:p>
          <a:p>
            <a:endParaRPr lang="en-GB" dirty="0"/>
          </a:p>
          <a:p>
            <a:r>
              <a:rPr lang="en-GB" dirty="0" smtClean="0"/>
              <a:t>explore how pre-productions of digital media products are informed by research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951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3312"/>
          </a:xfrm>
        </p:spPr>
        <p:txBody>
          <a:bodyPr/>
          <a:lstStyle/>
          <a:p>
            <a:r>
              <a:rPr lang="en-GB" dirty="0" smtClean="0"/>
              <a:t>Unit 25 learning objectives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308551"/>
              </p:ext>
            </p:extLst>
          </p:nvPr>
        </p:nvGraphicFramePr>
        <p:xfrm>
          <a:off x="838200" y="1541832"/>
          <a:ext cx="10515600" cy="4977045"/>
        </p:xfrm>
        <a:graphic>
          <a:graphicData uri="http://schemas.openxmlformats.org/drawingml/2006/table">
            <a:tbl>
              <a:tblPr/>
              <a:tblGrid>
                <a:gridCol w="1245781"/>
                <a:gridCol w="9269819"/>
              </a:tblGrid>
              <a:tr h="714135">
                <a:tc gridSpan="2"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MyriadPro" charset="0"/>
                        </a:rPr>
                        <a:t>Unit 25 Research for product development </a:t>
                      </a:r>
                      <a:endParaRPr lang="en-US" sz="5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026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14135">
                <a:tc>
                  <a:txBody>
                    <a:bodyPr/>
                    <a:lstStyle/>
                    <a:p>
                      <a:r>
                        <a:rPr lang="sk-SK" sz="2800" b="1">
                          <a:effectLst/>
                          <a:latin typeface="MyriadPro" charset="0"/>
                        </a:rPr>
                        <a:t>LO1 </a:t>
                      </a:r>
                      <a:endParaRPr lang="sk-SK" sz="54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1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>
                          <a:effectLst/>
                          <a:latin typeface="MyriadPro" charset="0"/>
                        </a:rPr>
                        <a:t>Be able to conduct research for a digital media production </a:t>
                      </a:r>
                      <a:endParaRPr lang="en-US" sz="5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135">
                <a:tc>
                  <a:txBody>
                    <a:bodyPr/>
                    <a:lstStyle/>
                    <a:p>
                      <a:r>
                        <a:rPr lang="es-ES_tradnl" sz="2800" b="1">
                          <a:effectLst/>
                          <a:latin typeface="MyriadPro" charset="0"/>
                        </a:rPr>
                        <a:t>LO2 </a:t>
                      </a:r>
                      <a:endParaRPr lang="es-ES_tradnl" sz="54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1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>
                          <a:effectLst/>
                          <a:latin typeface="MyriadPro" charset="0"/>
                        </a:rPr>
                        <a:t>Be able to use research to inform pre-production and planning </a:t>
                      </a:r>
                      <a:endParaRPr lang="en-US" sz="54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135">
                <a:tc>
                  <a:txBody>
                    <a:bodyPr/>
                    <a:lstStyle/>
                    <a:p>
                      <a:r>
                        <a:rPr lang="sk-SK" sz="2800" b="1">
                          <a:effectLst/>
                          <a:latin typeface="MyriadPro" charset="0"/>
                        </a:rPr>
                        <a:t>LO3 </a:t>
                      </a:r>
                      <a:endParaRPr lang="sk-SK" sz="54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1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>
                          <a:effectLst/>
                          <a:latin typeface="MyriadPro" charset="0"/>
                        </a:rPr>
                        <a:t>Be able to apply research findings to the proposed production processes </a:t>
                      </a:r>
                      <a:endParaRPr lang="en-US" sz="54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135">
                <a:tc>
                  <a:txBody>
                    <a:bodyPr/>
                    <a:lstStyle/>
                    <a:p>
                      <a:r>
                        <a:rPr lang="sk-SK" sz="2800" b="1">
                          <a:effectLst/>
                          <a:latin typeface="MyriadPro" charset="0"/>
                        </a:rPr>
                        <a:t>LO4 </a:t>
                      </a:r>
                      <a:endParaRPr lang="sk-SK" sz="54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1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>
                          <a:effectLst/>
                          <a:latin typeface="MyriadPro" charset="0"/>
                        </a:rPr>
                        <a:t>Be able to use research findings to promote the digital media product </a:t>
                      </a:r>
                      <a:endParaRPr lang="en-US" sz="54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135">
                <a:tc>
                  <a:txBody>
                    <a:bodyPr/>
                    <a:lstStyle/>
                    <a:p>
                      <a:r>
                        <a:rPr lang="sk-SK" sz="2800" b="1">
                          <a:effectLst/>
                          <a:latin typeface="MyriadPro" charset="0"/>
                        </a:rPr>
                        <a:t>LO5 </a:t>
                      </a:r>
                      <a:endParaRPr lang="sk-SK" sz="540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C1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>
                          <a:effectLst/>
                          <a:latin typeface="MyriadPro" charset="0"/>
                        </a:rPr>
                        <a:t>Know how feedback is used within research techniques </a:t>
                      </a:r>
                      <a:endParaRPr lang="en-US" sz="5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700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7026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769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primary and secondary research?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b="1" dirty="0"/>
              <a:t>Primary research: </a:t>
            </a:r>
            <a:r>
              <a:rPr lang="en-GB" altLang="en-US" dirty="0"/>
              <a:t>The original research that is carried out by you, so things like audience surveys, questionnaires, textual analysis of media texts etc.</a:t>
            </a:r>
          </a:p>
          <a:p>
            <a:endParaRPr lang="en-GB" altLang="en-US" dirty="0"/>
          </a:p>
          <a:p>
            <a:r>
              <a:rPr lang="en-GB" altLang="en-US" b="1" dirty="0"/>
              <a:t>Secondary research: </a:t>
            </a:r>
            <a:r>
              <a:rPr lang="en-GB" altLang="en-US" dirty="0"/>
              <a:t>The use of information that someone else has already </a:t>
            </a:r>
            <a:r>
              <a:rPr lang="en-GB" altLang="en-US" dirty="0" smtClean="0"/>
              <a:t>collected (so </a:t>
            </a:r>
            <a:r>
              <a:rPr lang="en-GB" altLang="en-US" dirty="0"/>
              <a:t>if you were to have used some existing research or theory</a:t>
            </a:r>
            <a:r>
              <a:rPr lang="en-GB" altLang="en-US" dirty="0" smtClean="0"/>
              <a:t>). This could be audience figures produced by BARB or information found on IMDB</a:t>
            </a:r>
            <a:endParaRPr lang="en-GB" altLang="en-US" b="1" dirty="0"/>
          </a:p>
        </p:txBody>
      </p:sp>
    </p:spTree>
    <p:extLst>
      <p:ext uri="{BB962C8B-B14F-4D97-AF65-F5344CB8AC3E}">
        <p14:creationId xmlns:p14="http://schemas.microsoft.com/office/powerpoint/2010/main" val="979592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554</Words>
  <Application>Microsoft Macintosh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Calibri Light</vt:lpstr>
      <vt:lpstr>Courier New</vt:lpstr>
      <vt:lpstr>MyriadPro</vt:lpstr>
      <vt:lpstr>Arial</vt:lpstr>
      <vt:lpstr>Office Theme</vt:lpstr>
      <vt:lpstr>Unit 25: Research for product development</vt:lpstr>
      <vt:lpstr>How are we assessed for this unit?</vt:lpstr>
      <vt:lpstr>When is the examination?</vt:lpstr>
      <vt:lpstr>What are your thoughts about the exam paper?  Print it off. Put it in your folder to refer to later in the course.</vt:lpstr>
      <vt:lpstr>What are the aims of this unit?</vt:lpstr>
      <vt:lpstr>All media products use research to inform the entire production process. Successful products are created using knowledge from the planning, production and testing stages </vt:lpstr>
      <vt:lpstr>Students will:</vt:lpstr>
      <vt:lpstr>Unit 25 learning objectives</vt:lpstr>
      <vt:lpstr>What is primary and secondary research?</vt:lpstr>
      <vt:lpstr>Questions:</vt:lpstr>
      <vt:lpstr>Your task:</vt:lpstr>
      <vt:lpstr>Homework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Media products and audiences</dc:title>
  <dc:creator>Microsoft Office User</dc:creator>
  <cp:lastModifiedBy>Microsoft Office User</cp:lastModifiedBy>
  <cp:revision>17</cp:revision>
  <dcterms:created xsi:type="dcterms:W3CDTF">2017-09-05T16:08:07Z</dcterms:created>
  <dcterms:modified xsi:type="dcterms:W3CDTF">2017-09-11T10:58:25Z</dcterms:modified>
</cp:coreProperties>
</file>