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74"/>
    <p:restoredTop sz="94609"/>
  </p:normalViewPr>
  <p:slideViewPr>
    <p:cSldViewPr snapToGrid="0" snapToObjects="1">
      <p:cViewPr varScale="1">
        <p:scale>
          <a:sx n="68" d="100"/>
          <a:sy n="68" d="100"/>
        </p:scale>
        <p:origin x="216" y="7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94470BA-5486-C84D-A84E-978D07346E26}" type="datetimeFigureOut">
              <a:rPr lang="en-US" smtClean="0"/>
              <a:t>9/5/17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A34ECC-17CE-5B45-B7B9-25AD45F51AE4}" type="slidenum">
              <a:rPr lang="en-US" smtClean="0"/>
              <a:t>‹#›</a:t>
            </a:fld>
            <a:endParaRPr lang="en-US"/>
          </a:p>
        </p:txBody>
      </p:sp>
    </p:spTree>
    <p:extLst>
      <p:ext uri="{BB962C8B-B14F-4D97-AF65-F5344CB8AC3E}">
        <p14:creationId xmlns:p14="http://schemas.microsoft.com/office/powerpoint/2010/main" val="1472251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4470BA-5486-C84D-A84E-978D07346E26}" type="datetimeFigureOut">
              <a:rPr lang="en-US" smtClean="0"/>
              <a:t>9/5/17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A34ECC-17CE-5B45-B7B9-25AD45F51AE4}" type="slidenum">
              <a:rPr lang="en-US" smtClean="0"/>
              <a:t>‹#›</a:t>
            </a:fld>
            <a:endParaRPr lang="en-US"/>
          </a:p>
        </p:txBody>
      </p:sp>
    </p:spTree>
    <p:extLst>
      <p:ext uri="{BB962C8B-B14F-4D97-AF65-F5344CB8AC3E}">
        <p14:creationId xmlns:p14="http://schemas.microsoft.com/office/powerpoint/2010/main" val="811833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4470BA-5486-C84D-A84E-978D07346E26}" type="datetimeFigureOut">
              <a:rPr lang="en-US" smtClean="0"/>
              <a:t>9/5/17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A34ECC-17CE-5B45-B7B9-25AD45F51AE4}" type="slidenum">
              <a:rPr lang="en-US" smtClean="0"/>
              <a:t>‹#›</a:t>
            </a:fld>
            <a:endParaRPr lang="en-US"/>
          </a:p>
        </p:txBody>
      </p:sp>
    </p:spTree>
    <p:extLst>
      <p:ext uri="{BB962C8B-B14F-4D97-AF65-F5344CB8AC3E}">
        <p14:creationId xmlns:p14="http://schemas.microsoft.com/office/powerpoint/2010/main" val="15298907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4470BA-5486-C84D-A84E-978D07346E26}" type="datetimeFigureOut">
              <a:rPr lang="en-US" smtClean="0"/>
              <a:t>9/5/17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A34ECC-17CE-5B45-B7B9-25AD45F51AE4}" type="slidenum">
              <a:rPr lang="en-US" smtClean="0"/>
              <a:t>‹#›</a:t>
            </a:fld>
            <a:endParaRPr lang="en-US"/>
          </a:p>
        </p:txBody>
      </p:sp>
    </p:spTree>
    <p:extLst>
      <p:ext uri="{BB962C8B-B14F-4D97-AF65-F5344CB8AC3E}">
        <p14:creationId xmlns:p14="http://schemas.microsoft.com/office/powerpoint/2010/main" val="8296235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94470BA-5486-C84D-A84E-978D07346E26}" type="datetimeFigureOut">
              <a:rPr lang="en-US" smtClean="0"/>
              <a:t>9/5/17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A34ECC-17CE-5B45-B7B9-25AD45F51AE4}" type="slidenum">
              <a:rPr lang="en-US" smtClean="0"/>
              <a:t>‹#›</a:t>
            </a:fld>
            <a:endParaRPr lang="en-US"/>
          </a:p>
        </p:txBody>
      </p:sp>
    </p:spTree>
    <p:extLst>
      <p:ext uri="{BB962C8B-B14F-4D97-AF65-F5344CB8AC3E}">
        <p14:creationId xmlns:p14="http://schemas.microsoft.com/office/powerpoint/2010/main" val="2019168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94470BA-5486-C84D-A84E-978D07346E26}" type="datetimeFigureOut">
              <a:rPr lang="en-US" smtClean="0"/>
              <a:t>9/5/17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A34ECC-17CE-5B45-B7B9-25AD45F51AE4}" type="slidenum">
              <a:rPr lang="en-US" smtClean="0"/>
              <a:t>‹#›</a:t>
            </a:fld>
            <a:endParaRPr lang="en-US"/>
          </a:p>
        </p:txBody>
      </p:sp>
    </p:spTree>
    <p:extLst>
      <p:ext uri="{BB962C8B-B14F-4D97-AF65-F5344CB8AC3E}">
        <p14:creationId xmlns:p14="http://schemas.microsoft.com/office/powerpoint/2010/main" val="16288265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94470BA-5486-C84D-A84E-978D07346E26}" type="datetimeFigureOut">
              <a:rPr lang="en-US" smtClean="0"/>
              <a:t>9/5/17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A34ECC-17CE-5B45-B7B9-25AD45F51AE4}" type="slidenum">
              <a:rPr lang="en-US" smtClean="0"/>
              <a:t>‹#›</a:t>
            </a:fld>
            <a:endParaRPr lang="en-US"/>
          </a:p>
        </p:txBody>
      </p:sp>
    </p:spTree>
    <p:extLst>
      <p:ext uri="{BB962C8B-B14F-4D97-AF65-F5344CB8AC3E}">
        <p14:creationId xmlns:p14="http://schemas.microsoft.com/office/powerpoint/2010/main" val="1714416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94470BA-5486-C84D-A84E-978D07346E26}" type="datetimeFigureOut">
              <a:rPr lang="en-US" smtClean="0"/>
              <a:t>9/5/17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A34ECC-17CE-5B45-B7B9-25AD45F51AE4}" type="slidenum">
              <a:rPr lang="en-US" smtClean="0"/>
              <a:t>‹#›</a:t>
            </a:fld>
            <a:endParaRPr lang="en-US"/>
          </a:p>
        </p:txBody>
      </p:sp>
    </p:spTree>
    <p:extLst>
      <p:ext uri="{BB962C8B-B14F-4D97-AF65-F5344CB8AC3E}">
        <p14:creationId xmlns:p14="http://schemas.microsoft.com/office/powerpoint/2010/main" val="14050992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4470BA-5486-C84D-A84E-978D07346E26}" type="datetimeFigureOut">
              <a:rPr lang="en-US" smtClean="0"/>
              <a:t>9/5/17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A34ECC-17CE-5B45-B7B9-25AD45F51AE4}" type="slidenum">
              <a:rPr lang="en-US" smtClean="0"/>
              <a:t>‹#›</a:t>
            </a:fld>
            <a:endParaRPr lang="en-US"/>
          </a:p>
        </p:txBody>
      </p:sp>
    </p:spTree>
    <p:extLst>
      <p:ext uri="{BB962C8B-B14F-4D97-AF65-F5344CB8AC3E}">
        <p14:creationId xmlns:p14="http://schemas.microsoft.com/office/powerpoint/2010/main" val="17729123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4470BA-5486-C84D-A84E-978D07346E26}" type="datetimeFigureOut">
              <a:rPr lang="en-US" smtClean="0"/>
              <a:t>9/5/17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A34ECC-17CE-5B45-B7B9-25AD45F51AE4}" type="slidenum">
              <a:rPr lang="en-US" smtClean="0"/>
              <a:t>‹#›</a:t>
            </a:fld>
            <a:endParaRPr lang="en-US"/>
          </a:p>
        </p:txBody>
      </p:sp>
    </p:spTree>
    <p:extLst>
      <p:ext uri="{BB962C8B-B14F-4D97-AF65-F5344CB8AC3E}">
        <p14:creationId xmlns:p14="http://schemas.microsoft.com/office/powerpoint/2010/main" val="10020626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4470BA-5486-C84D-A84E-978D07346E26}" type="datetimeFigureOut">
              <a:rPr lang="en-US" smtClean="0"/>
              <a:t>9/5/17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A34ECC-17CE-5B45-B7B9-25AD45F51AE4}" type="slidenum">
              <a:rPr lang="en-US" smtClean="0"/>
              <a:t>‹#›</a:t>
            </a:fld>
            <a:endParaRPr lang="en-US"/>
          </a:p>
        </p:txBody>
      </p:sp>
    </p:spTree>
    <p:extLst>
      <p:ext uri="{BB962C8B-B14F-4D97-AF65-F5344CB8AC3E}">
        <p14:creationId xmlns:p14="http://schemas.microsoft.com/office/powerpoint/2010/main" val="110004751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4470BA-5486-C84D-A84E-978D07346E26}" type="datetimeFigureOut">
              <a:rPr lang="en-US" smtClean="0"/>
              <a:t>9/5/17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A34ECC-17CE-5B45-B7B9-25AD45F51AE4}" type="slidenum">
              <a:rPr lang="en-US" smtClean="0"/>
              <a:t>‹#›</a:t>
            </a:fld>
            <a:endParaRPr lang="en-US"/>
          </a:p>
        </p:txBody>
      </p:sp>
    </p:spTree>
    <p:extLst>
      <p:ext uri="{BB962C8B-B14F-4D97-AF65-F5344CB8AC3E}">
        <p14:creationId xmlns:p14="http://schemas.microsoft.com/office/powerpoint/2010/main" val="2957547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file:///Users/nhl.sbaxter/Desktop/Year%2012%20CTEC/Unit%201/Sample%20Assessment%20Material.pdf" TargetMode="External"/><Relationship Id="rId3" Type="http://schemas.openxmlformats.org/officeDocument/2006/relationships/hyperlink" Target="file:///Users/nhl.sbaxter/Desktop/Year%2012%20CTEC/Unit%201/Exam%20Insert.pdf"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Unit 1: Media products and audiences</a:t>
            </a:r>
            <a:endParaRPr lang="en-US" dirty="0"/>
          </a:p>
        </p:txBody>
      </p:sp>
      <p:sp>
        <p:nvSpPr>
          <p:cNvPr id="3" name="Subtitle 2"/>
          <p:cNvSpPr>
            <a:spLocks noGrp="1"/>
          </p:cNvSpPr>
          <p:nvPr>
            <p:ph type="subTitle" idx="1"/>
          </p:nvPr>
        </p:nvSpPr>
        <p:spPr/>
        <p:txBody>
          <a:bodyPr/>
          <a:lstStyle/>
          <a:p>
            <a:endParaRPr lang="en-US" dirty="0" smtClean="0"/>
          </a:p>
          <a:p>
            <a:r>
              <a:rPr lang="en-US" sz="2800" dirty="0" smtClean="0"/>
              <a:t>L.O. – What is Unit 1 and what do we have to do to succeed?</a:t>
            </a:r>
            <a:endParaRPr lang="en-US" sz="2800" dirty="0"/>
          </a:p>
        </p:txBody>
      </p:sp>
    </p:spTree>
    <p:extLst>
      <p:ext uri="{BB962C8B-B14F-4D97-AF65-F5344CB8AC3E}">
        <p14:creationId xmlns:p14="http://schemas.microsoft.com/office/powerpoint/2010/main" val="10527179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Your task (in pairs):</a:t>
            </a:r>
            <a:endParaRPr lang="en-GB" dirty="0"/>
          </a:p>
        </p:txBody>
      </p:sp>
      <p:sp>
        <p:nvSpPr>
          <p:cNvPr id="3" name="Content Placeholder 2"/>
          <p:cNvSpPr>
            <a:spLocks noGrp="1"/>
          </p:cNvSpPr>
          <p:nvPr>
            <p:ph idx="1"/>
          </p:nvPr>
        </p:nvSpPr>
        <p:spPr/>
        <p:txBody>
          <a:bodyPr/>
          <a:lstStyle/>
          <a:p>
            <a:pPr marL="0" indent="0">
              <a:buNone/>
            </a:pPr>
            <a:r>
              <a:rPr lang="en-GB" dirty="0" smtClean="0"/>
              <a:t>Your examination will get you to focus on one media area and product, but you will also need an awareness of a range of media sectors and how they work together.</a:t>
            </a:r>
          </a:p>
          <a:p>
            <a:pPr marL="0" indent="0">
              <a:buNone/>
            </a:pPr>
            <a:endParaRPr lang="en-GB" dirty="0"/>
          </a:p>
          <a:p>
            <a:pPr marL="0" indent="0">
              <a:buNone/>
            </a:pPr>
            <a:r>
              <a:rPr lang="en-GB" dirty="0" smtClean="0"/>
              <a:t>Using the computers, alongside your own knowledge, research companies that operate within the media sectors and the products they produce. Put your findings in a table like this:</a:t>
            </a:r>
          </a:p>
          <a:p>
            <a:pPr marL="0" indent="0">
              <a:buNone/>
            </a:pPr>
            <a:endParaRPr lang="en-GB" dirty="0"/>
          </a:p>
          <a:p>
            <a:pPr lvl="1"/>
            <a:endParaRPr lang="en-GB" dirty="0"/>
          </a:p>
        </p:txBody>
      </p:sp>
    </p:spTree>
    <p:extLst>
      <p:ext uri="{BB962C8B-B14F-4D97-AF65-F5344CB8AC3E}">
        <p14:creationId xmlns:p14="http://schemas.microsoft.com/office/powerpoint/2010/main" val="17893745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t>Companies and products by media sector (you will feed back your findings to the group)</a:t>
            </a:r>
            <a:endParaRPr lang="en-GB" sz="32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807286474"/>
              </p:ext>
            </p:extLst>
          </p:nvPr>
        </p:nvGraphicFramePr>
        <p:xfrm>
          <a:off x="838200" y="1825624"/>
          <a:ext cx="10515600" cy="4842510"/>
        </p:xfrm>
        <a:graphic>
          <a:graphicData uri="http://schemas.openxmlformats.org/drawingml/2006/table">
            <a:tbl>
              <a:tblPr firstRow="1" bandRow="1">
                <a:tableStyleId>{5C22544A-7EE6-4342-B048-85BDC9FD1C3A}</a:tableStyleId>
              </a:tblPr>
              <a:tblGrid>
                <a:gridCol w="3505200"/>
                <a:gridCol w="3505200"/>
                <a:gridCol w="3505200"/>
              </a:tblGrid>
              <a:tr h="669925">
                <a:tc>
                  <a:txBody>
                    <a:bodyPr/>
                    <a:lstStyle/>
                    <a:p>
                      <a:r>
                        <a:rPr lang="en-GB" sz="2400" dirty="0" smtClean="0"/>
                        <a:t>Media sector</a:t>
                      </a:r>
                      <a:endParaRPr lang="en-GB" sz="2400" dirty="0"/>
                    </a:p>
                  </a:txBody>
                  <a:tcPr/>
                </a:tc>
                <a:tc>
                  <a:txBody>
                    <a:bodyPr/>
                    <a:lstStyle/>
                    <a:p>
                      <a:r>
                        <a:rPr lang="en-GB" sz="2400" dirty="0" smtClean="0"/>
                        <a:t>Company</a:t>
                      </a:r>
                      <a:endParaRPr lang="en-GB" sz="2400" dirty="0"/>
                    </a:p>
                  </a:txBody>
                  <a:tcPr/>
                </a:tc>
                <a:tc>
                  <a:txBody>
                    <a:bodyPr/>
                    <a:lstStyle/>
                    <a:p>
                      <a:r>
                        <a:rPr lang="en-GB" sz="2400" dirty="0" smtClean="0"/>
                        <a:t>Product/brand</a:t>
                      </a:r>
                      <a:endParaRPr lang="en-GB" sz="2400" dirty="0"/>
                    </a:p>
                  </a:txBody>
                  <a:tcPr/>
                </a:tc>
              </a:tr>
              <a:tr h="669925">
                <a:tc>
                  <a:txBody>
                    <a:bodyPr/>
                    <a:lstStyle/>
                    <a:p>
                      <a:r>
                        <a:rPr lang="en-GB" sz="2400" dirty="0" smtClean="0"/>
                        <a:t>Film</a:t>
                      </a:r>
                      <a:endParaRPr lang="en-GB" sz="2400" dirty="0"/>
                    </a:p>
                  </a:txBody>
                  <a:tcPr/>
                </a:tc>
                <a:tc>
                  <a:txBody>
                    <a:bodyPr/>
                    <a:lstStyle/>
                    <a:p>
                      <a:endParaRPr lang="en-GB" sz="2400"/>
                    </a:p>
                  </a:txBody>
                  <a:tcPr/>
                </a:tc>
                <a:tc>
                  <a:txBody>
                    <a:bodyPr/>
                    <a:lstStyle/>
                    <a:p>
                      <a:endParaRPr lang="en-GB" sz="2400"/>
                    </a:p>
                  </a:txBody>
                  <a:tcPr/>
                </a:tc>
              </a:tr>
              <a:tr h="669925">
                <a:tc>
                  <a:txBody>
                    <a:bodyPr/>
                    <a:lstStyle/>
                    <a:p>
                      <a:r>
                        <a:rPr lang="en-GB" sz="2400" dirty="0" smtClean="0"/>
                        <a:t>Television and radio</a:t>
                      </a:r>
                      <a:endParaRPr lang="en-GB" sz="2400" dirty="0"/>
                    </a:p>
                  </a:txBody>
                  <a:tcPr/>
                </a:tc>
                <a:tc>
                  <a:txBody>
                    <a:bodyPr/>
                    <a:lstStyle/>
                    <a:p>
                      <a:endParaRPr lang="en-GB" sz="2400"/>
                    </a:p>
                  </a:txBody>
                  <a:tcPr/>
                </a:tc>
                <a:tc>
                  <a:txBody>
                    <a:bodyPr/>
                    <a:lstStyle/>
                    <a:p>
                      <a:endParaRPr lang="en-GB" sz="2400"/>
                    </a:p>
                  </a:txBody>
                  <a:tcPr/>
                </a:tc>
              </a:tr>
              <a:tr h="669925">
                <a:tc>
                  <a:txBody>
                    <a:bodyPr/>
                    <a:lstStyle/>
                    <a:p>
                      <a:r>
                        <a:rPr lang="en-GB" sz="2400" dirty="0" smtClean="0"/>
                        <a:t>Video games</a:t>
                      </a:r>
                      <a:endParaRPr lang="en-GB" sz="2400" dirty="0"/>
                    </a:p>
                  </a:txBody>
                  <a:tcPr/>
                </a:tc>
                <a:tc>
                  <a:txBody>
                    <a:bodyPr/>
                    <a:lstStyle/>
                    <a:p>
                      <a:endParaRPr lang="en-GB" sz="2400"/>
                    </a:p>
                  </a:txBody>
                  <a:tcPr/>
                </a:tc>
                <a:tc>
                  <a:txBody>
                    <a:bodyPr/>
                    <a:lstStyle/>
                    <a:p>
                      <a:endParaRPr lang="en-GB" sz="2400"/>
                    </a:p>
                  </a:txBody>
                  <a:tcPr/>
                </a:tc>
              </a:tr>
              <a:tr h="669925">
                <a:tc>
                  <a:txBody>
                    <a:bodyPr/>
                    <a:lstStyle/>
                    <a:p>
                      <a:r>
                        <a:rPr lang="en-GB" sz="2400" dirty="0" smtClean="0"/>
                        <a:t>Print and publishing</a:t>
                      </a:r>
                      <a:endParaRPr lang="en-GB" sz="2400" dirty="0"/>
                    </a:p>
                  </a:txBody>
                  <a:tcPr/>
                </a:tc>
                <a:tc>
                  <a:txBody>
                    <a:bodyPr/>
                    <a:lstStyle/>
                    <a:p>
                      <a:endParaRPr lang="en-GB" sz="2400" dirty="0"/>
                    </a:p>
                  </a:txBody>
                  <a:tcPr/>
                </a:tc>
                <a:tc>
                  <a:txBody>
                    <a:bodyPr/>
                    <a:lstStyle/>
                    <a:p>
                      <a:endParaRPr lang="en-GB" sz="2400"/>
                    </a:p>
                  </a:txBody>
                  <a:tcPr/>
                </a:tc>
              </a:tr>
              <a:tr h="669925">
                <a:tc>
                  <a:txBody>
                    <a:bodyPr/>
                    <a:lstStyle/>
                    <a:p>
                      <a:r>
                        <a:rPr lang="en-GB" sz="2400" dirty="0" smtClean="0"/>
                        <a:t>Web and online technologies</a:t>
                      </a:r>
                      <a:endParaRPr lang="en-GB" sz="2400" dirty="0"/>
                    </a:p>
                  </a:txBody>
                  <a:tcPr/>
                </a:tc>
                <a:tc>
                  <a:txBody>
                    <a:bodyPr/>
                    <a:lstStyle/>
                    <a:p>
                      <a:endParaRPr lang="en-GB" sz="2400"/>
                    </a:p>
                  </a:txBody>
                  <a:tcPr/>
                </a:tc>
                <a:tc>
                  <a:txBody>
                    <a:bodyPr/>
                    <a:lstStyle/>
                    <a:p>
                      <a:endParaRPr lang="en-GB" sz="2400"/>
                    </a:p>
                  </a:txBody>
                  <a:tcPr/>
                </a:tc>
              </a:tr>
              <a:tr h="669925">
                <a:tc>
                  <a:txBody>
                    <a:bodyPr/>
                    <a:lstStyle/>
                    <a:p>
                      <a:r>
                        <a:rPr lang="en-GB" sz="2400" dirty="0" smtClean="0"/>
                        <a:t>Music</a:t>
                      </a:r>
                      <a:endParaRPr lang="en-GB" sz="2400" dirty="0"/>
                    </a:p>
                  </a:txBody>
                  <a:tcPr/>
                </a:tc>
                <a:tc>
                  <a:txBody>
                    <a:bodyPr/>
                    <a:lstStyle/>
                    <a:p>
                      <a:endParaRPr lang="en-GB" sz="2400"/>
                    </a:p>
                  </a:txBody>
                  <a:tcPr/>
                </a:tc>
                <a:tc>
                  <a:txBody>
                    <a:bodyPr/>
                    <a:lstStyle/>
                    <a:p>
                      <a:endParaRPr lang="en-GB" sz="2400" dirty="0"/>
                    </a:p>
                  </a:txBody>
                  <a:tcPr/>
                </a:tc>
              </a:tr>
            </a:tbl>
          </a:graphicData>
        </a:graphic>
      </p:graphicFrame>
    </p:spTree>
    <p:extLst>
      <p:ext uri="{BB962C8B-B14F-4D97-AF65-F5344CB8AC3E}">
        <p14:creationId xmlns:p14="http://schemas.microsoft.com/office/powerpoint/2010/main" val="21311208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Homework</a:t>
            </a:r>
            <a:endParaRPr lang="en-GB" dirty="0"/>
          </a:p>
        </p:txBody>
      </p:sp>
      <p:sp>
        <p:nvSpPr>
          <p:cNvPr id="3" name="Content Placeholder 2"/>
          <p:cNvSpPr>
            <a:spLocks noGrp="1"/>
          </p:cNvSpPr>
          <p:nvPr>
            <p:ph idx="1"/>
          </p:nvPr>
        </p:nvSpPr>
        <p:spPr/>
        <p:txBody>
          <a:bodyPr/>
          <a:lstStyle/>
          <a:p>
            <a:r>
              <a:rPr lang="en-GB" dirty="0" smtClean="0"/>
              <a:t>Ensure you have printed off the examination for Unit 1 (the mark scheme is at the end of the exam paper) and the insert</a:t>
            </a:r>
          </a:p>
          <a:p>
            <a:endParaRPr lang="en-GB" dirty="0"/>
          </a:p>
          <a:p>
            <a:r>
              <a:rPr lang="en-GB" dirty="0" smtClean="0"/>
              <a:t>Highlight the key words in the questions (we will discuss these next lesson)</a:t>
            </a:r>
            <a:endParaRPr lang="en-GB" dirty="0"/>
          </a:p>
        </p:txBody>
      </p:sp>
    </p:spTree>
    <p:extLst>
      <p:ext uri="{BB962C8B-B14F-4D97-AF65-F5344CB8AC3E}">
        <p14:creationId xmlns:p14="http://schemas.microsoft.com/office/powerpoint/2010/main" val="10550653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Extension activity</a:t>
            </a:r>
            <a:endParaRPr lang="en-GB" dirty="0"/>
          </a:p>
        </p:txBody>
      </p:sp>
      <p:sp>
        <p:nvSpPr>
          <p:cNvPr id="3" name="Content Placeholder 2"/>
          <p:cNvSpPr>
            <a:spLocks noGrp="1"/>
          </p:cNvSpPr>
          <p:nvPr>
            <p:ph idx="1"/>
          </p:nvPr>
        </p:nvSpPr>
        <p:spPr/>
        <p:txBody>
          <a:bodyPr/>
          <a:lstStyle/>
          <a:p>
            <a:r>
              <a:rPr lang="en-GB" dirty="0" smtClean="0"/>
              <a:t>Think of a media text you enjoy consuming</a:t>
            </a:r>
          </a:p>
          <a:p>
            <a:endParaRPr lang="en-GB" dirty="0"/>
          </a:p>
          <a:p>
            <a:r>
              <a:rPr lang="en-GB" dirty="0" smtClean="0"/>
              <a:t>Investigate the organisation that produces this text</a:t>
            </a:r>
          </a:p>
          <a:p>
            <a:endParaRPr lang="en-GB" dirty="0"/>
          </a:p>
          <a:p>
            <a:r>
              <a:rPr lang="en-GB" dirty="0" smtClean="0"/>
              <a:t>Investigate who are the target audience. How does the </a:t>
            </a:r>
            <a:r>
              <a:rPr lang="en-GB" smtClean="0"/>
              <a:t>text appeal to this group?</a:t>
            </a:r>
          </a:p>
        </p:txBody>
      </p:sp>
    </p:spTree>
    <p:extLst>
      <p:ext uri="{BB962C8B-B14F-4D97-AF65-F5344CB8AC3E}">
        <p14:creationId xmlns:p14="http://schemas.microsoft.com/office/powerpoint/2010/main" val="1747493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are we assessed for this unit?</a:t>
            </a:r>
            <a:endParaRPr lang="en-US" dirty="0"/>
          </a:p>
        </p:txBody>
      </p:sp>
      <p:sp>
        <p:nvSpPr>
          <p:cNvPr id="3" name="Content Placeholder 2"/>
          <p:cNvSpPr>
            <a:spLocks noGrp="1"/>
          </p:cNvSpPr>
          <p:nvPr>
            <p:ph idx="1"/>
          </p:nvPr>
        </p:nvSpPr>
        <p:spPr/>
        <p:txBody>
          <a:bodyPr/>
          <a:lstStyle/>
          <a:p>
            <a:r>
              <a:rPr lang="en-US" dirty="0" smtClean="0"/>
              <a:t>Assessment for this unit is in the form of an examination</a:t>
            </a:r>
          </a:p>
          <a:p>
            <a:endParaRPr lang="en-US" dirty="0"/>
          </a:p>
          <a:p>
            <a:pPr lvl="1">
              <a:buFont typeface="Courier New" charset="0"/>
              <a:buChar char="o"/>
            </a:pPr>
            <a:r>
              <a:rPr lang="en-US" dirty="0" smtClean="0"/>
              <a:t>2 hour written paper</a:t>
            </a:r>
          </a:p>
          <a:p>
            <a:pPr lvl="1">
              <a:buFont typeface="Courier New" charset="0"/>
              <a:buChar char="o"/>
            </a:pPr>
            <a:r>
              <a:rPr lang="en-US" dirty="0" smtClean="0"/>
              <a:t>Worth 80 marks</a:t>
            </a:r>
          </a:p>
          <a:p>
            <a:pPr lvl="1">
              <a:buFont typeface="Courier New" charset="0"/>
              <a:buChar char="o"/>
            </a:pPr>
            <a:endParaRPr lang="en-US" dirty="0"/>
          </a:p>
          <a:p>
            <a:pPr>
              <a:buFont typeface="Arial" charset="0"/>
              <a:buChar char="•"/>
            </a:pPr>
            <a:r>
              <a:rPr lang="en-US" dirty="0" smtClean="0"/>
              <a:t>Comprises of short answer questions and questions requiring an extended response (see </a:t>
            </a:r>
            <a:r>
              <a:rPr lang="en-US" dirty="0" smtClean="0">
                <a:hlinkClick r:id="rId2"/>
              </a:rPr>
              <a:t>exam paper</a:t>
            </a:r>
            <a:r>
              <a:rPr lang="en-US" dirty="0" smtClean="0"/>
              <a:t>)</a:t>
            </a:r>
          </a:p>
          <a:p>
            <a:pPr>
              <a:buFont typeface="Arial" charset="0"/>
              <a:buChar char="•"/>
            </a:pPr>
            <a:r>
              <a:rPr lang="en-US" dirty="0" smtClean="0"/>
              <a:t>You’ll be given an insert providing research data to be </a:t>
            </a:r>
            <a:r>
              <a:rPr lang="en-US" dirty="0" err="1" smtClean="0"/>
              <a:t>analysed</a:t>
            </a:r>
            <a:r>
              <a:rPr lang="en-US" dirty="0" smtClean="0"/>
              <a:t> for certain questions (see </a:t>
            </a:r>
            <a:r>
              <a:rPr lang="en-US" dirty="0" smtClean="0">
                <a:hlinkClick r:id="rId3"/>
              </a:rPr>
              <a:t>insert</a:t>
            </a:r>
            <a:r>
              <a:rPr lang="en-US" dirty="0" smtClean="0"/>
              <a:t>)</a:t>
            </a:r>
          </a:p>
        </p:txBody>
      </p:sp>
    </p:spTree>
    <p:extLst>
      <p:ext uri="{BB962C8B-B14F-4D97-AF65-F5344CB8AC3E}">
        <p14:creationId xmlns:p14="http://schemas.microsoft.com/office/powerpoint/2010/main" val="6546305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0" y="571500"/>
            <a:ext cx="9144000" cy="5429250"/>
          </a:xfrm>
        </p:spPr>
        <p:txBody>
          <a:bodyPr>
            <a:normAutofit fontScale="90000"/>
          </a:bodyPr>
          <a:lstStyle/>
          <a:p>
            <a:r>
              <a:rPr lang="en-US" dirty="0" smtClean="0"/>
              <a:t>What are your thoughts about the exam paper?</a:t>
            </a:r>
            <a:br>
              <a:rPr lang="en-US" dirty="0" smtClean="0"/>
            </a:br>
            <a:r>
              <a:rPr lang="en-US" dirty="0"/>
              <a:t/>
            </a:r>
            <a:br>
              <a:rPr lang="en-US" dirty="0"/>
            </a:br>
            <a:r>
              <a:rPr lang="en-US" dirty="0" smtClean="0"/>
              <a:t>Print it off. Look at the insert, questions and mark scheme. Put it in your folder to refer to later in the course.</a:t>
            </a:r>
            <a:endParaRPr lang="en-US" dirty="0"/>
          </a:p>
        </p:txBody>
      </p:sp>
    </p:spTree>
    <p:extLst>
      <p:ext uri="{BB962C8B-B14F-4D97-AF65-F5344CB8AC3E}">
        <p14:creationId xmlns:p14="http://schemas.microsoft.com/office/powerpoint/2010/main" val="20433082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4000" dirty="0" smtClean="0"/>
              <a:t>All media </a:t>
            </a:r>
            <a:r>
              <a:rPr lang="en-US" sz="4000" dirty="0"/>
              <a:t>institutions work to create products that meet the needs of specific target </a:t>
            </a:r>
            <a:r>
              <a:rPr lang="en-US" sz="4000" dirty="0" smtClean="0"/>
              <a:t>audiences.</a:t>
            </a:r>
            <a:endParaRPr lang="en-US" sz="4000" dirty="0"/>
          </a:p>
        </p:txBody>
      </p:sp>
      <p:sp>
        <p:nvSpPr>
          <p:cNvPr id="4" name="Subtitle 3"/>
          <p:cNvSpPr>
            <a:spLocks noGrp="1"/>
          </p:cNvSpPr>
          <p:nvPr>
            <p:ph type="subTitle" idx="1"/>
          </p:nvPr>
        </p:nvSpPr>
        <p:spPr/>
        <p:txBody>
          <a:bodyPr/>
          <a:lstStyle/>
          <a:p>
            <a:r>
              <a:rPr lang="en-GB" dirty="0" smtClean="0"/>
              <a:t>(you don’t need to make notes on the next slides, as this information can be found on the </a:t>
            </a:r>
            <a:r>
              <a:rPr lang="en-GB" dirty="0" err="1" smtClean="0"/>
              <a:t>netherhallmedia</a:t>
            </a:r>
            <a:r>
              <a:rPr lang="en-GB" dirty="0" smtClean="0"/>
              <a:t> website)</a:t>
            </a:r>
            <a:endParaRPr lang="en-GB" dirty="0"/>
          </a:p>
        </p:txBody>
      </p:sp>
    </p:spTree>
    <p:extLst>
      <p:ext uri="{BB962C8B-B14F-4D97-AF65-F5344CB8AC3E}">
        <p14:creationId xmlns:p14="http://schemas.microsoft.com/office/powerpoint/2010/main" val="15121132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aim of this unit is for you to:</a:t>
            </a:r>
            <a:endParaRPr lang="en-GB" dirty="0"/>
          </a:p>
        </p:txBody>
      </p:sp>
      <p:sp>
        <p:nvSpPr>
          <p:cNvPr id="3" name="Content Placeholder 2"/>
          <p:cNvSpPr>
            <a:spLocks noGrp="1"/>
          </p:cNvSpPr>
          <p:nvPr>
            <p:ph idx="1"/>
          </p:nvPr>
        </p:nvSpPr>
        <p:spPr/>
        <p:txBody>
          <a:bodyPr/>
          <a:lstStyle/>
          <a:p>
            <a:r>
              <a:rPr lang="en-US" dirty="0"/>
              <a:t>develop your understanding of how different media institutions operate. </a:t>
            </a:r>
            <a:br>
              <a:rPr lang="en-US" dirty="0"/>
            </a:br>
            <a:r>
              <a:rPr lang="en-US" dirty="0" smtClean="0"/>
              <a:t/>
            </a:r>
            <a:br>
              <a:rPr lang="en-US" dirty="0" smtClean="0"/>
            </a:br>
            <a:endParaRPr lang="en-GB" dirty="0"/>
          </a:p>
        </p:txBody>
      </p:sp>
    </p:spTree>
    <p:extLst>
      <p:ext uri="{BB962C8B-B14F-4D97-AF65-F5344CB8AC3E}">
        <p14:creationId xmlns:p14="http://schemas.microsoft.com/office/powerpoint/2010/main" val="14728338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 will therefore learn:</a:t>
            </a:r>
            <a:endParaRPr lang="en-GB" dirty="0"/>
          </a:p>
        </p:txBody>
      </p:sp>
      <p:sp>
        <p:nvSpPr>
          <p:cNvPr id="3" name="Content Placeholder 2"/>
          <p:cNvSpPr>
            <a:spLocks noGrp="1"/>
          </p:cNvSpPr>
          <p:nvPr>
            <p:ph idx="1"/>
          </p:nvPr>
        </p:nvSpPr>
        <p:spPr/>
        <p:txBody>
          <a:bodyPr/>
          <a:lstStyle/>
          <a:p>
            <a:r>
              <a:rPr lang="en-US" dirty="0" smtClean="0"/>
              <a:t>The different ownership models in the media industries </a:t>
            </a:r>
            <a:endParaRPr lang="en-US" dirty="0"/>
          </a:p>
          <a:p>
            <a:r>
              <a:rPr lang="en-US" dirty="0" smtClean="0"/>
              <a:t>How to </a:t>
            </a:r>
            <a:r>
              <a:rPr lang="en-US" dirty="0" err="1" smtClean="0"/>
              <a:t>analyse</a:t>
            </a:r>
            <a:r>
              <a:rPr lang="en-US" dirty="0" smtClean="0"/>
              <a:t> different media products within the sector </a:t>
            </a:r>
            <a:endParaRPr lang="en-US" dirty="0"/>
          </a:p>
          <a:p>
            <a:r>
              <a:rPr lang="en-US" dirty="0" smtClean="0"/>
              <a:t>The fundamentals of how meaning is created for audiences</a:t>
            </a:r>
            <a:endParaRPr lang="en-US" dirty="0"/>
          </a:p>
          <a:p>
            <a:r>
              <a:rPr lang="en-US" dirty="0" smtClean="0"/>
              <a:t>How audiences are </a:t>
            </a:r>
            <a:r>
              <a:rPr lang="en-US" dirty="0" err="1" smtClean="0"/>
              <a:t>categorised</a:t>
            </a:r>
            <a:r>
              <a:rPr lang="en-US" dirty="0" smtClean="0"/>
              <a:t>, researched and targeted </a:t>
            </a:r>
          </a:p>
          <a:p>
            <a:r>
              <a:rPr lang="en-US" dirty="0" smtClean="0"/>
              <a:t>How media institutions distribute and advertise their products. </a:t>
            </a:r>
            <a:endParaRPr lang="en-GB" dirty="0" smtClean="0"/>
          </a:p>
          <a:p>
            <a:endParaRPr lang="en-GB" dirty="0"/>
          </a:p>
        </p:txBody>
      </p:sp>
    </p:spTree>
    <p:extLst>
      <p:ext uri="{BB962C8B-B14F-4D97-AF65-F5344CB8AC3E}">
        <p14:creationId xmlns:p14="http://schemas.microsoft.com/office/powerpoint/2010/main" val="20222873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if I don’t manage to pass the examination?</a:t>
            </a:r>
            <a:endParaRPr lang="en-GB" dirty="0"/>
          </a:p>
        </p:txBody>
      </p:sp>
      <p:sp>
        <p:nvSpPr>
          <p:cNvPr id="3" name="Content Placeholder 2"/>
          <p:cNvSpPr>
            <a:spLocks noGrp="1"/>
          </p:cNvSpPr>
          <p:nvPr>
            <p:ph idx="1"/>
          </p:nvPr>
        </p:nvSpPr>
        <p:spPr/>
        <p:txBody>
          <a:bodyPr/>
          <a:lstStyle/>
          <a:p>
            <a:r>
              <a:rPr lang="en-GB" dirty="0" smtClean="0"/>
              <a:t>You will take the examination in January</a:t>
            </a:r>
          </a:p>
          <a:p>
            <a:endParaRPr lang="en-GB" dirty="0"/>
          </a:p>
          <a:p>
            <a:r>
              <a:rPr lang="en-GB" dirty="0" smtClean="0"/>
              <a:t>If you do not pass the exam then you cannot get the extended diploma</a:t>
            </a:r>
          </a:p>
          <a:p>
            <a:endParaRPr lang="en-GB" dirty="0"/>
          </a:p>
          <a:p>
            <a:r>
              <a:rPr lang="en-GB" dirty="0" smtClean="0"/>
              <a:t>If you do not do well then the examination can be retaken once</a:t>
            </a:r>
            <a:r>
              <a:rPr lang="is-IS" dirty="0" smtClean="0"/>
              <a:t>…but we aim to do well first time!</a:t>
            </a:r>
            <a:endParaRPr lang="en-GB" dirty="0"/>
          </a:p>
        </p:txBody>
      </p:sp>
    </p:spTree>
    <p:extLst>
      <p:ext uri="{BB962C8B-B14F-4D97-AF65-F5344CB8AC3E}">
        <p14:creationId xmlns:p14="http://schemas.microsoft.com/office/powerpoint/2010/main" val="1279511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the students say</a:t>
            </a:r>
            <a:r>
              <a:rPr lang="is-IS" dirty="0" smtClean="0"/>
              <a:t>…</a:t>
            </a:r>
            <a:endParaRPr lang="en-GB" dirty="0"/>
          </a:p>
        </p:txBody>
      </p:sp>
      <p:sp>
        <p:nvSpPr>
          <p:cNvPr id="3" name="Content Placeholder 2"/>
          <p:cNvSpPr>
            <a:spLocks noGrp="1"/>
          </p:cNvSpPr>
          <p:nvPr>
            <p:ph idx="1"/>
          </p:nvPr>
        </p:nvSpPr>
        <p:spPr/>
        <p:txBody>
          <a:bodyPr/>
          <a:lstStyle/>
          <a:p>
            <a:pPr>
              <a:lnSpc>
                <a:spcPct val="100000"/>
              </a:lnSpc>
              <a:spcBef>
                <a:spcPts val="0"/>
              </a:spcBef>
            </a:pPr>
            <a:r>
              <a:rPr lang="en-GB" dirty="0" smtClean="0"/>
              <a:t>We will look at three short videos where the students discuss the Unit 1 examination</a:t>
            </a:r>
          </a:p>
          <a:p>
            <a:pPr>
              <a:lnSpc>
                <a:spcPct val="100000"/>
              </a:lnSpc>
              <a:spcBef>
                <a:spcPts val="0"/>
              </a:spcBef>
            </a:pPr>
            <a:endParaRPr lang="en-GB" dirty="0" smtClean="0"/>
          </a:p>
          <a:p>
            <a:pPr>
              <a:lnSpc>
                <a:spcPct val="100000"/>
              </a:lnSpc>
              <a:spcBef>
                <a:spcPts val="0"/>
              </a:spcBef>
            </a:pPr>
            <a:r>
              <a:rPr lang="en-GB" dirty="0" smtClean="0"/>
              <a:t>Make brief notes outlining their thoughts</a:t>
            </a:r>
          </a:p>
          <a:p>
            <a:pPr>
              <a:lnSpc>
                <a:spcPct val="100000"/>
              </a:lnSpc>
              <a:spcBef>
                <a:spcPts val="0"/>
              </a:spcBef>
            </a:pPr>
            <a:endParaRPr lang="en-GB" dirty="0"/>
          </a:p>
          <a:p>
            <a:pPr lvl="1">
              <a:lnSpc>
                <a:spcPct val="100000"/>
              </a:lnSpc>
              <a:spcBef>
                <a:spcPts val="0"/>
              </a:spcBef>
              <a:buFont typeface="Courier New" charset="0"/>
              <a:buChar char="o"/>
            </a:pPr>
            <a:r>
              <a:rPr lang="en-GB" dirty="0" smtClean="0"/>
              <a:t>What did they find hard/easy?</a:t>
            </a:r>
          </a:p>
          <a:p>
            <a:pPr lvl="1">
              <a:lnSpc>
                <a:spcPct val="100000"/>
              </a:lnSpc>
              <a:spcBef>
                <a:spcPts val="0"/>
              </a:spcBef>
              <a:buFont typeface="Courier New" charset="0"/>
              <a:buChar char="o"/>
            </a:pPr>
            <a:endParaRPr lang="en-GB" dirty="0"/>
          </a:p>
          <a:p>
            <a:pPr lvl="1">
              <a:lnSpc>
                <a:spcPct val="100000"/>
              </a:lnSpc>
              <a:spcBef>
                <a:spcPts val="0"/>
              </a:spcBef>
              <a:buFont typeface="Courier New" charset="0"/>
              <a:buChar char="o"/>
            </a:pPr>
            <a:r>
              <a:rPr lang="en-GB" dirty="0" smtClean="0"/>
              <a:t>What tips can you take away?</a:t>
            </a:r>
          </a:p>
          <a:p>
            <a:pPr>
              <a:lnSpc>
                <a:spcPct val="100000"/>
              </a:lnSpc>
              <a:spcBef>
                <a:spcPts val="0"/>
              </a:spcBef>
              <a:buFont typeface="Courier New" charset="0"/>
              <a:buChar char="o"/>
            </a:pPr>
            <a:endParaRPr lang="en-GB" dirty="0"/>
          </a:p>
          <a:p>
            <a:pPr marL="0" indent="0">
              <a:lnSpc>
                <a:spcPct val="100000"/>
              </a:lnSpc>
              <a:spcBef>
                <a:spcPts val="0"/>
              </a:spcBef>
              <a:buNone/>
            </a:pPr>
            <a:r>
              <a:rPr lang="en-GB" dirty="0" smtClean="0"/>
              <a:t>You will feed back at the end of the three films</a:t>
            </a:r>
          </a:p>
        </p:txBody>
      </p:sp>
    </p:spTree>
    <p:extLst>
      <p:ext uri="{BB962C8B-B14F-4D97-AF65-F5344CB8AC3E}">
        <p14:creationId xmlns:p14="http://schemas.microsoft.com/office/powerpoint/2010/main" val="9242181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 what next?</a:t>
            </a:r>
            <a:endParaRPr lang="en-GB" dirty="0"/>
          </a:p>
        </p:txBody>
      </p:sp>
      <p:sp>
        <p:nvSpPr>
          <p:cNvPr id="3" name="Content Placeholder 2"/>
          <p:cNvSpPr>
            <a:spLocks noGrp="1"/>
          </p:cNvSpPr>
          <p:nvPr>
            <p:ph idx="1"/>
          </p:nvPr>
        </p:nvSpPr>
        <p:spPr/>
        <p:txBody>
          <a:bodyPr/>
          <a:lstStyle/>
          <a:p>
            <a:r>
              <a:rPr lang="en-GB" dirty="0" smtClean="0"/>
              <a:t>We will start looking at the types of media producers and who owns them and how they target texts to specific audiences</a:t>
            </a:r>
          </a:p>
          <a:p>
            <a:endParaRPr lang="en-GB" dirty="0"/>
          </a:p>
          <a:p>
            <a:r>
              <a:rPr lang="en-GB" dirty="0" smtClean="0"/>
              <a:t>We will develop examination skills so that we can incorporate what we have learnt into written form</a:t>
            </a:r>
            <a:endParaRPr lang="en-GB" dirty="0"/>
          </a:p>
        </p:txBody>
      </p:sp>
    </p:spTree>
    <p:extLst>
      <p:ext uri="{BB962C8B-B14F-4D97-AF65-F5344CB8AC3E}">
        <p14:creationId xmlns:p14="http://schemas.microsoft.com/office/powerpoint/2010/main" val="16940370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62</TotalTime>
  <Words>492</Words>
  <Application>Microsoft Macintosh PowerPoint</Application>
  <PresentationFormat>Widescreen</PresentationFormat>
  <Paragraphs>66</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Calibri</vt:lpstr>
      <vt:lpstr>Calibri Light</vt:lpstr>
      <vt:lpstr>Courier New</vt:lpstr>
      <vt:lpstr>Arial</vt:lpstr>
      <vt:lpstr>Office Theme</vt:lpstr>
      <vt:lpstr>Unit 1: Media products and audiences</vt:lpstr>
      <vt:lpstr>How are we assessed for this unit?</vt:lpstr>
      <vt:lpstr>What are your thoughts about the exam paper?  Print it off. Look at the insert, questions and mark scheme. Put it in your folder to refer to later in the course.</vt:lpstr>
      <vt:lpstr>All media institutions work to create products that meet the needs of specific target audiences.</vt:lpstr>
      <vt:lpstr>The aim of this unit is for you to:</vt:lpstr>
      <vt:lpstr>You will therefore learn:</vt:lpstr>
      <vt:lpstr>What if I don’t manage to pass the examination?</vt:lpstr>
      <vt:lpstr>What the students say…</vt:lpstr>
      <vt:lpstr>So what next?</vt:lpstr>
      <vt:lpstr>Your task (in pairs):</vt:lpstr>
      <vt:lpstr>Companies and products by media sector (you will feed back your findings to the group)</vt:lpstr>
      <vt:lpstr>Homework</vt:lpstr>
      <vt:lpstr>Extension activity</vt:lpstr>
    </vt:vector>
  </TitlesOfParts>
  <Company/>
  <LinksUpToDate>false</LinksUpToDate>
  <SharedDoc>false</SharedDoc>
  <HyperlinksChanged>false</HyperlinksChanged>
  <AppVersion>15.0029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1: Media products and audiences</dc:title>
  <dc:creator>Microsoft Office User</dc:creator>
  <cp:lastModifiedBy>Microsoft Office User</cp:lastModifiedBy>
  <cp:revision>9</cp:revision>
  <dcterms:created xsi:type="dcterms:W3CDTF">2017-09-05T16:08:07Z</dcterms:created>
  <dcterms:modified xsi:type="dcterms:W3CDTF">2017-09-05T17:10:13Z</dcterms:modified>
</cp:coreProperties>
</file>