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3" r:id="rId7"/>
    <p:sldId id="262"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44"/>
    <p:restoredTop sz="94590"/>
  </p:normalViewPr>
  <p:slideViewPr>
    <p:cSldViewPr snapToGrid="0" snapToObjects="1">
      <p:cViewPr varScale="1">
        <p:scale>
          <a:sx n="40" d="100"/>
          <a:sy n="40" d="100"/>
        </p:scale>
        <p:origin x="224" y="1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9334-F20C-A146-8DE5-6A274DC46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59C268-95E6-1747-857B-29E05C212C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C0BAE6-4DEA-BC4A-989B-6D655E909412}"/>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5" name="Footer Placeholder 4">
            <a:extLst>
              <a:ext uri="{FF2B5EF4-FFF2-40B4-BE49-F238E27FC236}">
                <a16:creationId xmlns:a16="http://schemas.microsoft.com/office/drawing/2014/main" id="{EBFC59FB-0A4B-314B-9C64-6926AEB31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607E8-3EE7-C340-99F1-AF250B9A68A5}"/>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382353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BDE10-C416-D445-A570-393A59629A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70067F-331B-3E4D-A785-F8AD8CD058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AE590C-A62A-D240-A3A7-E04565FA8C0B}"/>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5" name="Footer Placeholder 4">
            <a:extLst>
              <a:ext uri="{FF2B5EF4-FFF2-40B4-BE49-F238E27FC236}">
                <a16:creationId xmlns:a16="http://schemas.microsoft.com/office/drawing/2014/main" id="{D1B08172-E0E1-A64C-8AD5-029E91524D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0E164C-5A43-AA47-A7CC-F7932EF43870}"/>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299304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FAFA62-4E7D-F741-B04C-D4AAA12849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DE5B8A-483E-2F41-9989-F8CEE020AD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2C9016-7D67-EA4F-BDEC-36B67768B17A}"/>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5" name="Footer Placeholder 4">
            <a:extLst>
              <a:ext uri="{FF2B5EF4-FFF2-40B4-BE49-F238E27FC236}">
                <a16:creationId xmlns:a16="http://schemas.microsoft.com/office/drawing/2014/main" id="{764A6F8C-ED42-D443-B82F-C6C98594A5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D2659F-D1CD-8848-A17A-A74DFB2CFB48}"/>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32590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375F-B3A5-DE4A-A1C8-8BF90C3BF2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351F50-2F1F-3743-AE1C-006BB286C1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6E7190-B57C-4840-B93E-FBF98930E1F5}"/>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5" name="Footer Placeholder 4">
            <a:extLst>
              <a:ext uri="{FF2B5EF4-FFF2-40B4-BE49-F238E27FC236}">
                <a16:creationId xmlns:a16="http://schemas.microsoft.com/office/drawing/2014/main" id="{A0F41F38-B8A0-AD4D-81AE-472030714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CC9C65-1773-0C46-9BE9-50F0FC66E2C7}"/>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17637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14365-8D6B-6C4B-AE71-C1FB961D59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EFB16A-628A-8C44-ABB0-712EE46F6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30F66B-C6E8-1D42-BEB4-46B6B5E37B5B}"/>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5" name="Footer Placeholder 4">
            <a:extLst>
              <a:ext uri="{FF2B5EF4-FFF2-40B4-BE49-F238E27FC236}">
                <a16:creationId xmlns:a16="http://schemas.microsoft.com/office/drawing/2014/main" id="{FC2DA1A8-DD80-CC41-B7E7-7F2C08CFDC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0CD2A3-1139-2842-B02F-95786F85E595}"/>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341105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E9F6-4E28-1445-BE36-B26BA864DC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40147E-DF09-B941-BE40-BD4CD6D34B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59D586-C01A-B84F-8C3E-F6F7FAC849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6E34F5-69E4-614C-A810-AA28DBD09D4F}"/>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6" name="Footer Placeholder 5">
            <a:extLst>
              <a:ext uri="{FF2B5EF4-FFF2-40B4-BE49-F238E27FC236}">
                <a16:creationId xmlns:a16="http://schemas.microsoft.com/office/drawing/2014/main" id="{65F8A166-F36C-E04D-A4A1-33E34DA74F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79C2D3-F5F1-A64A-A33B-369392AA453E}"/>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60988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4E6B3-602B-A145-81B3-9950B9FFA3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543AA-7067-594A-AB20-373CF43BF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F8A9CB-F6D1-AA4C-A231-8C5FF6EF0B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87F49D-ED91-9B44-849E-D8173BE9FC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83AED8-186D-C141-BD5D-AE25FC479E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EAC51D-DB17-F043-B89A-0FC1C2D386ED}"/>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8" name="Footer Placeholder 7">
            <a:extLst>
              <a:ext uri="{FF2B5EF4-FFF2-40B4-BE49-F238E27FC236}">
                <a16:creationId xmlns:a16="http://schemas.microsoft.com/office/drawing/2014/main" id="{79DF4C00-7EAF-2245-B033-68618147F0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911EEDB-D209-5444-8B5E-08AEACCCD65C}"/>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116611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F1663-A50D-1346-86D1-3F11DD27E7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D367E1-BFCE-2B44-9C67-059EFCB60742}"/>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4" name="Footer Placeholder 3">
            <a:extLst>
              <a:ext uri="{FF2B5EF4-FFF2-40B4-BE49-F238E27FC236}">
                <a16:creationId xmlns:a16="http://schemas.microsoft.com/office/drawing/2014/main" id="{F4F1B3AD-36F2-264D-9EC5-A77FA8E970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CE77B4-1068-4046-9DE4-CBBB31F2F689}"/>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197277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040A1E-4788-7D4D-B7D2-B7DB226B6A06}"/>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3" name="Footer Placeholder 2">
            <a:extLst>
              <a:ext uri="{FF2B5EF4-FFF2-40B4-BE49-F238E27FC236}">
                <a16:creationId xmlns:a16="http://schemas.microsoft.com/office/drawing/2014/main" id="{6A6E0A73-55A0-6B4B-9664-0E4D4AA979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4B57E3A-63D0-7741-9F65-405F1AE423FD}"/>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280899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E4F33-E7A8-4745-AADC-DF87E4AED2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F38C96-9ECC-2249-A9E6-E4AB7B24C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3DB42A-8D18-9844-89AC-89AC4C190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CC02FB-AFE0-E342-9F9E-96B01FBABF76}"/>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6" name="Footer Placeholder 5">
            <a:extLst>
              <a:ext uri="{FF2B5EF4-FFF2-40B4-BE49-F238E27FC236}">
                <a16:creationId xmlns:a16="http://schemas.microsoft.com/office/drawing/2014/main" id="{37F21F05-539F-A24E-8A00-4697C942FE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D8588E-1EE0-4B41-B3BF-98D0099B0220}"/>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376109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F761-8C1C-6A4E-A932-7B93F75E08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85FDAE-497F-F54F-803B-D5AA432D07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42BD0C-2D02-694C-949C-58FD11B4D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B68FC3-450F-E746-8D6E-D7049DC9D764}"/>
              </a:ext>
            </a:extLst>
          </p:cNvPr>
          <p:cNvSpPr>
            <a:spLocks noGrp="1"/>
          </p:cNvSpPr>
          <p:nvPr>
            <p:ph type="dt" sz="half" idx="10"/>
          </p:nvPr>
        </p:nvSpPr>
        <p:spPr/>
        <p:txBody>
          <a:bodyPr/>
          <a:lstStyle/>
          <a:p>
            <a:fld id="{A232068A-2D8E-F14B-80D5-68FCF4B018FD}" type="datetimeFigureOut">
              <a:rPr lang="en-GB" smtClean="0"/>
              <a:t>15/06/2018</a:t>
            </a:fld>
            <a:endParaRPr lang="en-GB"/>
          </a:p>
        </p:txBody>
      </p:sp>
      <p:sp>
        <p:nvSpPr>
          <p:cNvPr id="6" name="Footer Placeholder 5">
            <a:extLst>
              <a:ext uri="{FF2B5EF4-FFF2-40B4-BE49-F238E27FC236}">
                <a16:creationId xmlns:a16="http://schemas.microsoft.com/office/drawing/2014/main" id="{9314A3DA-C6AE-E84D-916B-ADD2E0AD82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EE039D-189F-BE40-B016-C6410E17EDAA}"/>
              </a:ext>
            </a:extLst>
          </p:cNvPr>
          <p:cNvSpPr>
            <a:spLocks noGrp="1"/>
          </p:cNvSpPr>
          <p:nvPr>
            <p:ph type="sldNum" sz="quarter" idx="12"/>
          </p:nvPr>
        </p:nvSpPr>
        <p:spPr/>
        <p:txBody>
          <a:bodyPr/>
          <a:lstStyle/>
          <a:p>
            <a:fld id="{ADF03B95-645D-DE49-AEE7-11FBCCDE4CEC}" type="slidenum">
              <a:rPr lang="en-GB" smtClean="0"/>
              <a:t>‹#›</a:t>
            </a:fld>
            <a:endParaRPr lang="en-GB"/>
          </a:p>
        </p:txBody>
      </p:sp>
    </p:spTree>
    <p:extLst>
      <p:ext uri="{BB962C8B-B14F-4D97-AF65-F5344CB8AC3E}">
        <p14:creationId xmlns:p14="http://schemas.microsoft.com/office/powerpoint/2010/main" val="370296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C80EA1-FA7C-8D48-8A97-B853BF757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961D31-7C53-B647-BB99-7D7FBECB22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EEAF56-ACDF-6245-BBF3-8323D3F8A8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2068A-2D8E-F14B-80D5-68FCF4B018FD}" type="datetimeFigureOut">
              <a:rPr lang="en-GB" smtClean="0"/>
              <a:t>15/06/2018</a:t>
            </a:fld>
            <a:endParaRPr lang="en-GB"/>
          </a:p>
        </p:txBody>
      </p:sp>
      <p:sp>
        <p:nvSpPr>
          <p:cNvPr id="5" name="Footer Placeholder 4">
            <a:extLst>
              <a:ext uri="{FF2B5EF4-FFF2-40B4-BE49-F238E27FC236}">
                <a16:creationId xmlns:a16="http://schemas.microsoft.com/office/drawing/2014/main" id="{E40C3BCD-74D0-0D4D-AB70-17E8DE3C6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E6DC97-E76A-2046-8FF2-6164396F81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03B95-645D-DE49-AEE7-11FBCCDE4CEC}" type="slidenum">
              <a:rPr lang="en-GB" smtClean="0"/>
              <a:t>‹#›</a:t>
            </a:fld>
            <a:endParaRPr lang="en-GB"/>
          </a:p>
        </p:txBody>
      </p:sp>
    </p:spTree>
    <p:extLst>
      <p:ext uri="{BB962C8B-B14F-4D97-AF65-F5344CB8AC3E}">
        <p14:creationId xmlns:p14="http://schemas.microsoft.com/office/powerpoint/2010/main" val="26415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rahbroughton.weebly.com/learning-outcome-36.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rahbroughton.weebly.com/learning-outcome-36.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114B-D554-9249-8E61-11BCBD333C16}"/>
              </a:ext>
            </a:extLst>
          </p:cNvPr>
          <p:cNvSpPr>
            <a:spLocks noGrp="1"/>
          </p:cNvSpPr>
          <p:nvPr>
            <p:ph type="ctrTitle"/>
          </p:nvPr>
        </p:nvSpPr>
        <p:spPr/>
        <p:txBody>
          <a:bodyPr>
            <a:normAutofit/>
          </a:bodyPr>
          <a:lstStyle/>
          <a:p>
            <a:r>
              <a:rPr lang="en-GB" dirty="0"/>
              <a:t>Developing your character</a:t>
            </a:r>
          </a:p>
        </p:txBody>
      </p:sp>
      <p:sp>
        <p:nvSpPr>
          <p:cNvPr id="3" name="Subtitle 2">
            <a:extLst>
              <a:ext uri="{FF2B5EF4-FFF2-40B4-BE49-F238E27FC236}">
                <a16:creationId xmlns:a16="http://schemas.microsoft.com/office/drawing/2014/main" id="{30BAB85F-4E7C-524A-8EDA-56F194040BBF}"/>
              </a:ext>
            </a:extLst>
          </p:cNvPr>
          <p:cNvSpPr>
            <a:spLocks noGrp="1"/>
          </p:cNvSpPr>
          <p:nvPr>
            <p:ph type="subTitle" idx="1"/>
          </p:nvPr>
        </p:nvSpPr>
        <p:spPr/>
        <p:txBody>
          <a:bodyPr/>
          <a:lstStyle/>
          <a:p>
            <a:endParaRPr lang="en-GB" dirty="0"/>
          </a:p>
          <a:p>
            <a:r>
              <a:rPr lang="en-GB" dirty="0"/>
              <a:t>L.O. – How can we develop our character further?</a:t>
            </a:r>
          </a:p>
        </p:txBody>
      </p:sp>
    </p:spTree>
    <p:extLst>
      <p:ext uri="{BB962C8B-B14F-4D97-AF65-F5344CB8AC3E}">
        <p14:creationId xmlns:p14="http://schemas.microsoft.com/office/powerpoint/2010/main" val="2639113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C7E9-8520-CF4F-8CA3-B519034FDED7}"/>
              </a:ext>
            </a:extLst>
          </p:cNvPr>
          <p:cNvSpPr>
            <a:spLocks noGrp="1"/>
          </p:cNvSpPr>
          <p:nvPr>
            <p:ph type="title"/>
          </p:nvPr>
        </p:nvSpPr>
        <p:spPr/>
        <p:txBody>
          <a:bodyPr/>
          <a:lstStyle/>
          <a:p>
            <a:r>
              <a:rPr lang="en-GB" dirty="0"/>
              <a:t>You must explain your character’s defined characteristics and features.</a:t>
            </a:r>
          </a:p>
        </p:txBody>
      </p:sp>
      <p:sp>
        <p:nvSpPr>
          <p:cNvPr id="3" name="Content Placeholder 2">
            <a:extLst>
              <a:ext uri="{FF2B5EF4-FFF2-40B4-BE49-F238E27FC236}">
                <a16:creationId xmlns:a16="http://schemas.microsoft.com/office/drawing/2014/main" id="{6DEBF66A-3780-DC43-B931-9F2868645D14}"/>
              </a:ext>
            </a:extLst>
          </p:cNvPr>
          <p:cNvSpPr>
            <a:spLocks noGrp="1"/>
          </p:cNvSpPr>
          <p:nvPr>
            <p:ph idx="1"/>
          </p:nvPr>
        </p:nvSpPr>
        <p:spPr/>
        <p:txBody>
          <a:bodyPr/>
          <a:lstStyle/>
          <a:p>
            <a:r>
              <a:rPr lang="en-GB" dirty="0"/>
              <a:t>You need to create illustrations that show the character from different angles and give ideas and details regarding facial expressions. How can you link them to the character’s personality and experiences?</a:t>
            </a:r>
          </a:p>
          <a:p>
            <a:endParaRPr lang="en-GB" dirty="0"/>
          </a:p>
          <a:p>
            <a:r>
              <a:rPr lang="en-GB" dirty="0"/>
              <a:t>This should be evidenced using designs and illustrations as well as supporting written commentary.</a:t>
            </a:r>
          </a:p>
          <a:p>
            <a:endParaRPr lang="en-GB" dirty="0"/>
          </a:p>
          <a:p>
            <a:pPr marL="0" indent="0">
              <a:buNone/>
            </a:pPr>
            <a:r>
              <a:rPr lang="en-GB" dirty="0"/>
              <a:t>What sort of things could you focus on? What characteristics and features might you consider and why?</a:t>
            </a:r>
          </a:p>
        </p:txBody>
      </p:sp>
    </p:spTree>
    <p:extLst>
      <p:ext uri="{BB962C8B-B14F-4D97-AF65-F5344CB8AC3E}">
        <p14:creationId xmlns:p14="http://schemas.microsoft.com/office/powerpoint/2010/main" val="313264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180D33-791A-644B-A31C-577E8EB67A66}"/>
              </a:ext>
            </a:extLst>
          </p:cNvPr>
          <p:cNvSpPr>
            <a:spLocks noGrp="1"/>
          </p:cNvSpPr>
          <p:nvPr>
            <p:ph type="ctrTitle"/>
          </p:nvPr>
        </p:nvSpPr>
        <p:spPr>
          <a:xfrm>
            <a:off x="1496291" y="1052945"/>
            <a:ext cx="9144000" cy="4793672"/>
          </a:xfrm>
        </p:spPr>
        <p:txBody>
          <a:bodyPr>
            <a:normAutofit fontScale="90000"/>
          </a:bodyPr>
          <a:lstStyle/>
          <a:p>
            <a:r>
              <a:rPr lang="en-GB" b="1" dirty="0"/>
              <a:t>Task 4</a:t>
            </a:r>
            <a:r>
              <a:rPr lang="en-GB" dirty="0"/>
              <a:t>: Developing your original character</a:t>
            </a:r>
            <a:br>
              <a:rPr lang="en-GB" dirty="0"/>
            </a:br>
            <a:r>
              <a:rPr lang="en-GB" dirty="0"/>
              <a:t> </a:t>
            </a:r>
            <a:br>
              <a:rPr lang="en-GB" dirty="0"/>
            </a:br>
            <a:r>
              <a:rPr lang="en-GB" b="1" dirty="0"/>
              <a:t>Learning Outcome 3:</a:t>
            </a:r>
            <a:r>
              <a:rPr lang="en-GB" dirty="0"/>
              <a:t> Be able to develop ideas for an original character for a planned story </a:t>
            </a:r>
          </a:p>
        </p:txBody>
      </p:sp>
    </p:spTree>
    <p:extLst>
      <p:ext uri="{BB962C8B-B14F-4D97-AF65-F5344CB8AC3E}">
        <p14:creationId xmlns:p14="http://schemas.microsoft.com/office/powerpoint/2010/main" val="92314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8C0F86-2731-9047-A199-E9747759D835}"/>
              </a:ext>
            </a:extLst>
          </p:cNvPr>
          <p:cNvSpPr>
            <a:spLocks noGrp="1"/>
          </p:cNvSpPr>
          <p:nvPr>
            <p:ph type="ctrTitle"/>
          </p:nvPr>
        </p:nvSpPr>
        <p:spPr>
          <a:xfrm>
            <a:off x="1524000" y="2057401"/>
            <a:ext cx="9144000" cy="2758924"/>
          </a:xfrm>
        </p:spPr>
        <p:txBody>
          <a:bodyPr>
            <a:normAutofit/>
          </a:bodyPr>
          <a:lstStyle/>
          <a:p>
            <a:r>
              <a:rPr lang="en-GB" b="1" dirty="0"/>
              <a:t>P6</a:t>
            </a:r>
            <a:r>
              <a:rPr lang="en-GB" dirty="0"/>
              <a:t>: Develop an original character to be included in the planned story </a:t>
            </a:r>
          </a:p>
        </p:txBody>
      </p:sp>
    </p:spTree>
    <p:extLst>
      <p:ext uri="{BB962C8B-B14F-4D97-AF65-F5344CB8AC3E}">
        <p14:creationId xmlns:p14="http://schemas.microsoft.com/office/powerpoint/2010/main" val="382465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FA39-6704-E546-A14D-135BF0FD5A2F}"/>
              </a:ext>
            </a:extLst>
          </p:cNvPr>
          <p:cNvSpPr>
            <a:spLocks noGrp="1"/>
          </p:cNvSpPr>
          <p:nvPr>
            <p:ph type="title"/>
          </p:nvPr>
        </p:nvSpPr>
        <p:spPr/>
        <p:txBody>
          <a:bodyPr>
            <a:noAutofit/>
          </a:bodyPr>
          <a:lstStyle/>
          <a:p>
            <a:r>
              <a:rPr lang="en-GB" sz="3200" dirty="0"/>
              <a:t>You may have thought about your character and included them in your comic, but now you are focusing purely on them and offering more detail about who they are</a:t>
            </a:r>
          </a:p>
        </p:txBody>
      </p:sp>
      <p:sp>
        <p:nvSpPr>
          <p:cNvPr id="3" name="Content Placeholder 2">
            <a:extLst>
              <a:ext uri="{FF2B5EF4-FFF2-40B4-BE49-F238E27FC236}">
                <a16:creationId xmlns:a16="http://schemas.microsoft.com/office/drawing/2014/main" id="{A32FD3AA-B42F-EE44-9649-7EFA2F48D5D7}"/>
              </a:ext>
            </a:extLst>
          </p:cNvPr>
          <p:cNvSpPr>
            <a:spLocks noGrp="1"/>
          </p:cNvSpPr>
          <p:nvPr>
            <p:ph idx="1"/>
          </p:nvPr>
        </p:nvSpPr>
        <p:spPr>
          <a:xfrm>
            <a:off x="838200" y="2057400"/>
            <a:ext cx="10515600" cy="4408713"/>
          </a:xfrm>
        </p:spPr>
        <p:txBody>
          <a:bodyPr>
            <a:normAutofit fontScale="92500" lnSpcReduction="20000"/>
          </a:bodyPr>
          <a:lstStyle/>
          <a:p>
            <a:pPr marL="0" indent="0">
              <a:buNone/>
            </a:pPr>
            <a:r>
              <a:rPr lang="en-GB" dirty="0"/>
              <a:t>You must develop an original character for inclusion into your graphic novel. </a:t>
            </a:r>
          </a:p>
          <a:p>
            <a:pPr marL="0" indent="0">
              <a:buNone/>
            </a:pPr>
            <a:r>
              <a:rPr lang="en-GB" dirty="0"/>
              <a:t> </a:t>
            </a:r>
          </a:p>
          <a:p>
            <a:pPr marL="0" indent="0">
              <a:buNone/>
            </a:pPr>
            <a:r>
              <a:rPr lang="en-GB" dirty="0"/>
              <a:t>Discuss:</a:t>
            </a:r>
          </a:p>
          <a:p>
            <a:pPr lvl="0"/>
            <a:r>
              <a:rPr lang="en-GB" dirty="0"/>
              <a:t>Colours you may use </a:t>
            </a:r>
          </a:p>
          <a:p>
            <a:pPr lvl="0"/>
            <a:r>
              <a:rPr lang="en-GB" dirty="0"/>
              <a:t>Features of the character </a:t>
            </a:r>
          </a:p>
          <a:p>
            <a:pPr lvl="0"/>
            <a:r>
              <a:rPr lang="en-GB" dirty="0"/>
              <a:t>Clothing</a:t>
            </a:r>
          </a:p>
          <a:p>
            <a:pPr lvl="0"/>
            <a:r>
              <a:rPr lang="en-GB" dirty="0"/>
              <a:t>Abilities, etc. </a:t>
            </a:r>
          </a:p>
          <a:p>
            <a:pPr marL="0" indent="0">
              <a:buNone/>
            </a:pPr>
            <a:r>
              <a:rPr lang="en-GB" dirty="0"/>
              <a:t> </a:t>
            </a:r>
          </a:p>
          <a:p>
            <a:pPr marL="0" indent="0">
              <a:buNone/>
            </a:pPr>
            <a:r>
              <a:rPr lang="en-GB" dirty="0"/>
              <a:t>At this stage, you must generate a range of ideas that you will develop into your final character. You should evidence this using a spider diagram, </a:t>
            </a:r>
            <a:r>
              <a:rPr lang="en-GB" dirty="0" err="1"/>
              <a:t>moodboard</a:t>
            </a:r>
            <a:r>
              <a:rPr lang="en-GB" dirty="0"/>
              <a:t>, initial character rough sketches and a written synopsis of ideas. </a:t>
            </a:r>
          </a:p>
        </p:txBody>
      </p:sp>
    </p:spTree>
    <p:extLst>
      <p:ext uri="{BB962C8B-B14F-4D97-AF65-F5344CB8AC3E}">
        <p14:creationId xmlns:p14="http://schemas.microsoft.com/office/powerpoint/2010/main" val="421207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0E83B5-DB5A-7C47-8B30-407E5A6CED5B}"/>
              </a:ext>
            </a:extLst>
          </p:cNvPr>
          <p:cNvSpPr>
            <a:spLocks noGrp="1"/>
          </p:cNvSpPr>
          <p:nvPr>
            <p:ph type="ctrTitle"/>
          </p:nvPr>
        </p:nvSpPr>
        <p:spPr/>
        <p:txBody>
          <a:bodyPr/>
          <a:lstStyle/>
          <a:p>
            <a:r>
              <a:rPr lang="en-GB" dirty="0">
                <a:hlinkClick r:id="rId2"/>
              </a:rPr>
              <a:t>Let’s look at an example</a:t>
            </a:r>
            <a:endParaRPr lang="en-GB" dirty="0"/>
          </a:p>
        </p:txBody>
      </p:sp>
      <p:sp>
        <p:nvSpPr>
          <p:cNvPr id="5" name="Subtitle 4">
            <a:extLst>
              <a:ext uri="{FF2B5EF4-FFF2-40B4-BE49-F238E27FC236}">
                <a16:creationId xmlns:a16="http://schemas.microsoft.com/office/drawing/2014/main" id="{1CAAA921-512F-9D49-8AA7-DD95639FC97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81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FA39-6704-E546-A14D-135BF0FD5A2F}"/>
              </a:ext>
            </a:extLst>
          </p:cNvPr>
          <p:cNvSpPr>
            <a:spLocks noGrp="1"/>
          </p:cNvSpPr>
          <p:nvPr>
            <p:ph type="title"/>
          </p:nvPr>
        </p:nvSpPr>
        <p:spPr/>
        <p:txBody>
          <a:bodyPr>
            <a:noAutofit/>
          </a:bodyPr>
          <a:lstStyle/>
          <a:p>
            <a:r>
              <a:rPr lang="en-GB" sz="3200" dirty="0"/>
              <a:t>You may have thought about your character and included them in your comic, but now you are focusing purely on them and offering more detail about who they are</a:t>
            </a:r>
          </a:p>
        </p:txBody>
      </p:sp>
      <p:sp>
        <p:nvSpPr>
          <p:cNvPr id="3" name="Content Placeholder 2">
            <a:extLst>
              <a:ext uri="{FF2B5EF4-FFF2-40B4-BE49-F238E27FC236}">
                <a16:creationId xmlns:a16="http://schemas.microsoft.com/office/drawing/2014/main" id="{A32FD3AA-B42F-EE44-9649-7EFA2F48D5D7}"/>
              </a:ext>
            </a:extLst>
          </p:cNvPr>
          <p:cNvSpPr>
            <a:spLocks noGrp="1"/>
          </p:cNvSpPr>
          <p:nvPr>
            <p:ph idx="1"/>
          </p:nvPr>
        </p:nvSpPr>
        <p:spPr>
          <a:xfrm>
            <a:off x="838200" y="2057400"/>
            <a:ext cx="10515600" cy="4408713"/>
          </a:xfrm>
        </p:spPr>
        <p:txBody>
          <a:bodyPr>
            <a:normAutofit fontScale="92500" lnSpcReduction="20000"/>
          </a:bodyPr>
          <a:lstStyle/>
          <a:p>
            <a:pPr marL="0" indent="0">
              <a:buNone/>
            </a:pPr>
            <a:r>
              <a:rPr lang="en-GB" dirty="0"/>
              <a:t>You must develop an original character for inclusion into your graphic novel. </a:t>
            </a:r>
          </a:p>
          <a:p>
            <a:pPr marL="0" indent="0">
              <a:buNone/>
            </a:pPr>
            <a:r>
              <a:rPr lang="en-GB" dirty="0"/>
              <a:t> </a:t>
            </a:r>
          </a:p>
          <a:p>
            <a:pPr marL="0" indent="0">
              <a:buNone/>
            </a:pPr>
            <a:r>
              <a:rPr lang="en-GB" dirty="0"/>
              <a:t>Discuss:</a:t>
            </a:r>
          </a:p>
          <a:p>
            <a:pPr lvl="0"/>
            <a:r>
              <a:rPr lang="en-GB" dirty="0"/>
              <a:t>Colours you may use </a:t>
            </a:r>
          </a:p>
          <a:p>
            <a:pPr lvl="0"/>
            <a:r>
              <a:rPr lang="en-GB" dirty="0"/>
              <a:t>Features of the character </a:t>
            </a:r>
          </a:p>
          <a:p>
            <a:pPr lvl="0"/>
            <a:r>
              <a:rPr lang="en-GB" dirty="0"/>
              <a:t>Clothing</a:t>
            </a:r>
          </a:p>
          <a:p>
            <a:pPr lvl="0"/>
            <a:r>
              <a:rPr lang="en-GB" dirty="0"/>
              <a:t>Abilities, etc. </a:t>
            </a:r>
          </a:p>
          <a:p>
            <a:pPr marL="0" indent="0">
              <a:buNone/>
            </a:pPr>
            <a:r>
              <a:rPr lang="en-GB" dirty="0"/>
              <a:t> </a:t>
            </a:r>
          </a:p>
          <a:p>
            <a:pPr marL="0" indent="0">
              <a:buNone/>
            </a:pPr>
            <a:r>
              <a:rPr lang="en-GB" dirty="0"/>
              <a:t>At this stage, you must generate a range of ideas that you will develop into your final character. You should evidence this using a spider diagram, </a:t>
            </a:r>
            <a:r>
              <a:rPr lang="en-GB" dirty="0" err="1"/>
              <a:t>moodboard</a:t>
            </a:r>
            <a:r>
              <a:rPr lang="en-GB" dirty="0"/>
              <a:t>, initial character rough sketches and a written synopsis of ideas. </a:t>
            </a:r>
          </a:p>
        </p:txBody>
      </p:sp>
    </p:spTree>
    <p:extLst>
      <p:ext uri="{BB962C8B-B14F-4D97-AF65-F5344CB8AC3E}">
        <p14:creationId xmlns:p14="http://schemas.microsoft.com/office/powerpoint/2010/main" val="111768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65A0A8-4799-CB4D-AEC7-AF9576E16ABE}"/>
              </a:ext>
            </a:extLst>
          </p:cNvPr>
          <p:cNvSpPr>
            <a:spLocks noGrp="1"/>
          </p:cNvSpPr>
          <p:nvPr>
            <p:ph type="ctrTitle"/>
          </p:nvPr>
        </p:nvSpPr>
        <p:spPr/>
        <p:txBody>
          <a:bodyPr>
            <a:normAutofit fontScale="90000"/>
          </a:bodyPr>
          <a:lstStyle/>
          <a:p>
            <a:r>
              <a:rPr lang="en-GB" dirty="0"/>
              <a:t>M2: Explain the characteristics and features of the original character</a:t>
            </a:r>
          </a:p>
        </p:txBody>
      </p:sp>
      <p:sp>
        <p:nvSpPr>
          <p:cNvPr id="5" name="Subtitle 4">
            <a:extLst>
              <a:ext uri="{FF2B5EF4-FFF2-40B4-BE49-F238E27FC236}">
                <a16:creationId xmlns:a16="http://schemas.microsoft.com/office/drawing/2014/main" id="{91DCD07C-8ED4-9F4C-99A8-C0E8E045B7C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4591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C7E9-8520-CF4F-8CA3-B519034FDED7}"/>
              </a:ext>
            </a:extLst>
          </p:cNvPr>
          <p:cNvSpPr>
            <a:spLocks noGrp="1"/>
          </p:cNvSpPr>
          <p:nvPr>
            <p:ph type="title"/>
          </p:nvPr>
        </p:nvSpPr>
        <p:spPr/>
        <p:txBody>
          <a:bodyPr/>
          <a:lstStyle/>
          <a:p>
            <a:r>
              <a:rPr lang="en-GB" dirty="0"/>
              <a:t>You must explain your character’s defined characteristics and features.</a:t>
            </a:r>
          </a:p>
        </p:txBody>
      </p:sp>
      <p:sp>
        <p:nvSpPr>
          <p:cNvPr id="3" name="Content Placeholder 2">
            <a:extLst>
              <a:ext uri="{FF2B5EF4-FFF2-40B4-BE49-F238E27FC236}">
                <a16:creationId xmlns:a16="http://schemas.microsoft.com/office/drawing/2014/main" id="{6DEBF66A-3780-DC43-B931-9F2868645D14}"/>
              </a:ext>
            </a:extLst>
          </p:cNvPr>
          <p:cNvSpPr>
            <a:spLocks noGrp="1"/>
          </p:cNvSpPr>
          <p:nvPr>
            <p:ph idx="1"/>
          </p:nvPr>
        </p:nvSpPr>
        <p:spPr/>
        <p:txBody>
          <a:bodyPr/>
          <a:lstStyle/>
          <a:p>
            <a:r>
              <a:rPr lang="en-GB" dirty="0"/>
              <a:t>You need to create illustrations that show the character from different angles and give ideas and details regarding facial expressions. How can you link them to the character’s personality and experiences?</a:t>
            </a:r>
          </a:p>
          <a:p>
            <a:endParaRPr lang="en-GB" dirty="0"/>
          </a:p>
          <a:p>
            <a:r>
              <a:rPr lang="en-GB" dirty="0"/>
              <a:t>This should be evidenced using designs and illustrations as well as supporting written commentary.</a:t>
            </a:r>
          </a:p>
          <a:p>
            <a:endParaRPr lang="en-GB" dirty="0"/>
          </a:p>
          <a:p>
            <a:pPr marL="0" indent="0">
              <a:buNone/>
            </a:pPr>
            <a:r>
              <a:rPr lang="en-GB" dirty="0"/>
              <a:t>What sort of things could you focus on? What characteristics and features might you consider and why?</a:t>
            </a:r>
          </a:p>
        </p:txBody>
      </p:sp>
    </p:spTree>
    <p:extLst>
      <p:ext uri="{BB962C8B-B14F-4D97-AF65-F5344CB8AC3E}">
        <p14:creationId xmlns:p14="http://schemas.microsoft.com/office/powerpoint/2010/main" val="362383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0E83B5-DB5A-7C47-8B30-407E5A6CED5B}"/>
              </a:ext>
            </a:extLst>
          </p:cNvPr>
          <p:cNvSpPr>
            <a:spLocks noGrp="1"/>
          </p:cNvSpPr>
          <p:nvPr>
            <p:ph type="ctrTitle"/>
          </p:nvPr>
        </p:nvSpPr>
        <p:spPr/>
        <p:txBody>
          <a:bodyPr/>
          <a:lstStyle/>
          <a:p>
            <a:r>
              <a:rPr lang="en-GB" dirty="0">
                <a:hlinkClick r:id="rId2"/>
              </a:rPr>
              <a:t>Let’s look at an example</a:t>
            </a:r>
            <a:endParaRPr lang="en-GB" dirty="0"/>
          </a:p>
        </p:txBody>
      </p:sp>
      <p:sp>
        <p:nvSpPr>
          <p:cNvPr id="5" name="Subtitle 4">
            <a:extLst>
              <a:ext uri="{FF2B5EF4-FFF2-40B4-BE49-F238E27FC236}">
                <a16:creationId xmlns:a16="http://schemas.microsoft.com/office/drawing/2014/main" id="{1CAAA921-512F-9D49-8AA7-DD95639FC97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82333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297</Words>
  <Application>Microsoft Macintosh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Developing your character</vt:lpstr>
      <vt:lpstr>Task 4: Developing your original character   Learning Outcome 3: Be able to develop ideas for an original character for a planned story </vt:lpstr>
      <vt:lpstr>P6: Develop an original character to be included in the planned story </vt:lpstr>
      <vt:lpstr>You may have thought about your character and included them in your comic, but now you are focusing purely on them and offering more detail about who they are</vt:lpstr>
      <vt:lpstr>Let’s look at an example</vt:lpstr>
      <vt:lpstr>You may have thought about your character and included them in your comic, but now you are focusing purely on them and offering more detail about who they are</vt:lpstr>
      <vt:lpstr>M2: Explain the characteristics and features of the original character</vt:lpstr>
      <vt:lpstr>You must explain your character’s defined characteristics and features.</vt:lpstr>
      <vt:lpstr>Let’s look at an example</vt:lpstr>
      <vt:lpstr>You must explain your character’s defined characteristics and features.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your character</dc:title>
  <dc:creator>Microsoft Office User</dc:creator>
  <cp:lastModifiedBy>Microsoft Office User</cp:lastModifiedBy>
  <cp:revision>3</cp:revision>
  <dcterms:created xsi:type="dcterms:W3CDTF">2018-06-15T11:44:13Z</dcterms:created>
  <dcterms:modified xsi:type="dcterms:W3CDTF">2018-06-15T12:00:24Z</dcterms:modified>
</cp:coreProperties>
</file>