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69" r:id="rId3"/>
    <p:sldId id="270" r:id="rId4"/>
    <p:sldId id="266" r:id="rId5"/>
    <p:sldId id="271" r:id="rId6"/>
    <p:sldId id="272" r:id="rId7"/>
    <p:sldId id="274" r:id="rId8"/>
    <p:sldId id="273" r:id="rId9"/>
    <p:sldId id="267"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7"/>
    <p:restoredTop sz="94590"/>
  </p:normalViewPr>
  <p:slideViewPr>
    <p:cSldViewPr snapToGrid="0" snapToObjects="1">
      <p:cViewPr varScale="1">
        <p:scale>
          <a:sx n="46" d="100"/>
          <a:sy n="46" d="100"/>
        </p:scale>
        <p:origin x="168" y="1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619DB-6BF4-E646-BAC6-D96520B082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3FC9421-B2B6-3E48-B29F-61F3204914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4616B36-41F8-884D-9ABC-5EB4092C88C6}"/>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5" name="Footer Placeholder 4">
            <a:extLst>
              <a:ext uri="{FF2B5EF4-FFF2-40B4-BE49-F238E27FC236}">
                <a16:creationId xmlns:a16="http://schemas.microsoft.com/office/drawing/2014/main" id="{8B0D0C24-71AB-9843-B9EF-CE1D848B43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1B3087-FB60-FA4C-AB16-315EC0BE4486}"/>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322118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0E857-8ED8-064C-8C42-C44D500AEE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088DCD-AC39-1D4B-9B8E-724F468D6F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D69F46-61FF-DD45-9A20-005C94D3BA95}"/>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5" name="Footer Placeholder 4">
            <a:extLst>
              <a:ext uri="{FF2B5EF4-FFF2-40B4-BE49-F238E27FC236}">
                <a16:creationId xmlns:a16="http://schemas.microsoft.com/office/drawing/2014/main" id="{AE279D8C-F278-E14D-9F82-2003F11A08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C13F3F-6DDA-6647-B90B-42BEF3545C96}"/>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299661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12903A-D645-C649-9F4D-9618927CA4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E19CA8-B224-8F4A-97D8-35ED8D1375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4A9F1-0B3F-F94D-859C-D44309762574}"/>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5" name="Footer Placeholder 4">
            <a:extLst>
              <a:ext uri="{FF2B5EF4-FFF2-40B4-BE49-F238E27FC236}">
                <a16:creationId xmlns:a16="http://schemas.microsoft.com/office/drawing/2014/main" id="{F0FF64AD-74E3-2A41-BCE2-ADE9993481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952483-3B68-6448-BB79-5950EEDC4DE4}"/>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91295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5E461-10FF-114B-99EA-EDBBFBE16F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2584BF-E544-4545-8ABA-43FB93D495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D4F889-382A-5C45-ADAD-C01C17DC2302}"/>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5" name="Footer Placeholder 4">
            <a:extLst>
              <a:ext uri="{FF2B5EF4-FFF2-40B4-BE49-F238E27FC236}">
                <a16:creationId xmlns:a16="http://schemas.microsoft.com/office/drawing/2014/main" id="{BED1AFDC-2EB4-5149-B1CD-719AA11148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51793-45B0-854A-98DF-E95FF29691E9}"/>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106274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5F0B-876E-7248-A465-B91D8FE55F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12E4C6-D3E9-BE43-A901-F0E9929358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27747A8-E11C-3B47-84B1-4DA3EF00E355}"/>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5" name="Footer Placeholder 4">
            <a:extLst>
              <a:ext uri="{FF2B5EF4-FFF2-40B4-BE49-F238E27FC236}">
                <a16:creationId xmlns:a16="http://schemas.microsoft.com/office/drawing/2014/main" id="{AAD9C30B-6C72-6344-A14B-487F30B84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AFCA63-9800-C747-B2C3-FB0455138208}"/>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178009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C354A-F1E8-FD4F-A061-053DD5874B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504760-4B9C-0C46-ABF2-C2F2820F9D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A041E7-7016-D044-9DCE-2A54D8BCB9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5D9FB1-7B2E-4541-98B4-5D76F4B364B7}"/>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6" name="Footer Placeholder 5">
            <a:extLst>
              <a:ext uri="{FF2B5EF4-FFF2-40B4-BE49-F238E27FC236}">
                <a16:creationId xmlns:a16="http://schemas.microsoft.com/office/drawing/2014/main" id="{D9667743-1867-5C46-A651-5B469E2397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1A195A-5B7F-A741-8FF8-11D46EDBB6E8}"/>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306923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CF910-99BB-E14E-A510-050670209F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C86AC6-CB32-0D43-B552-DE0E105D61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B11168-6F32-0044-A40F-21F9723D87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088CEC-AFF1-1F4B-9D8A-C4E4CF99A0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B89CEA-7434-5449-92C4-A4305065FA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C7C742-0C04-604D-9DB6-ACD181321D2C}"/>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8" name="Footer Placeholder 7">
            <a:extLst>
              <a:ext uri="{FF2B5EF4-FFF2-40B4-BE49-F238E27FC236}">
                <a16:creationId xmlns:a16="http://schemas.microsoft.com/office/drawing/2014/main" id="{420F2511-6C90-F34D-8E45-63EAD9B19D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1645B3C-1DC9-7742-B4F8-4065663B52CF}"/>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328973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57A2A-E92F-6D4B-B377-99C09DFFE2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CE1A157-76C3-9B4A-9FB7-1C1995348209}"/>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4" name="Footer Placeholder 3">
            <a:extLst>
              <a:ext uri="{FF2B5EF4-FFF2-40B4-BE49-F238E27FC236}">
                <a16:creationId xmlns:a16="http://schemas.microsoft.com/office/drawing/2014/main" id="{2BF01904-9275-F54E-BB99-588B7F8E60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36EC34-BA3C-784A-930B-FEB6A375A389}"/>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361434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19E717-03BF-7444-8C3F-1F72D88CFF33}"/>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3" name="Footer Placeholder 2">
            <a:extLst>
              <a:ext uri="{FF2B5EF4-FFF2-40B4-BE49-F238E27FC236}">
                <a16:creationId xmlns:a16="http://schemas.microsoft.com/office/drawing/2014/main" id="{D0636DE4-E8E4-6545-976F-57822CB35B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EA06F5-B4A3-7B40-98A9-A5448D1BC847}"/>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324133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0AF4-A67E-0444-9715-8B68DB101F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4D4D4DB-15C6-F44B-B492-3B90F97B9D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C4F865-6435-DE4E-B53E-8B299B210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E00FC1-E93E-5D4C-A597-20FD0B825B3F}"/>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6" name="Footer Placeholder 5">
            <a:extLst>
              <a:ext uri="{FF2B5EF4-FFF2-40B4-BE49-F238E27FC236}">
                <a16:creationId xmlns:a16="http://schemas.microsoft.com/office/drawing/2014/main" id="{4C0CF8A3-51A4-6140-B4BA-9E5600B144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3A6C9A-7DB9-CA4F-97F9-DB45EC177BEF}"/>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222224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A188-E8EB-C448-A918-55A7658AD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2A2C57-3402-D345-B749-CA241DCC0E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FAF830-C21D-5F4E-83B1-5D2FCC2C3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B6D052-CC42-E640-8240-DB850FDAB335}"/>
              </a:ext>
            </a:extLst>
          </p:cNvPr>
          <p:cNvSpPr>
            <a:spLocks noGrp="1"/>
          </p:cNvSpPr>
          <p:nvPr>
            <p:ph type="dt" sz="half" idx="10"/>
          </p:nvPr>
        </p:nvSpPr>
        <p:spPr/>
        <p:txBody>
          <a:bodyPr/>
          <a:lstStyle/>
          <a:p>
            <a:fld id="{DDF7158D-53C7-5642-8694-1B0205151FA7}" type="datetimeFigureOut">
              <a:rPr lang="en-GB" smtClean="0"/>
              <a:t>09/07/2018</a:t>
            </a:fld>
            <a:endParaRPr lang="en-GB"/>
          </a:p>
        </p:txBody>
      </p:sp>
      <p:sp>
        <p:nvSpPr>
          <p:cNvPr id="6" name="Footer Placeholder 5">
            <a:extLst>
              <a:ext uri="{FF2B5EF4-FFF2-40B4-BE49-F238E27FC236}">
                <a16:creationId xmlns:a16="http://schemas.microsoft.com/office/drawing/2014/main" id="{E6BCDB8B-1D8C-6A45-ACD8-5FD9B78529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BFD0C3-3522-2C4D-920A-29FCD3F5DFE8}"/>
              </a:ext>
            </a:extLst>
          </p:cNvPr>
          <p:cNvSpPr>
            <a:spLocks noGrp="1"/>
          </p:cNvSpPr>
          <p:nvPr>
            <p:ph type="sldNum" sz="quarter" idx="12"/>
          </p:nvPr>
        </p:nvSpPr>
        <p:spPr/>
        <p:txBody>
          <a:bodyPr/>
          <a:lstStyle/>
          <a:p>
            <a:fld id="{AC243588-F237-514F-9505-5C264D08CB8D}" type="slidenum">
              <a:rPr lang="en-GB" smtClean="0"/>
              <a:t>‹#›</a:t>
            </a:fld>
            <a:endParaRPr lang="en-GB"/>
          </a:p>
        </p:txBody>
      </p:sp>
    </p:spTree>
    <p:extLst>
      <p:ext uri="{BB962C8B-B14F-4D97-AF65-F5344CB8AC3E}">
        <p14:creationId xmlns:p14="http://schemas.microsoft.com/office/powerpoint/2010/main" val="429447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B931D5-0F4F-1143-A531-FD43E7C26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A6D77F-DFB4-0043-B03E-26AE71E48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B6789-8246-D244-AD97-78A4279D3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7158D-53C7-5642-8694-1B0205151FA7}" type="datetimeFigureOut">
              <a:rPr lang="en-GB" smtClean="0"/>
              <a:t>09/07/2018</a:t>
            </a:fld>
            <a:endParaRPr lang="en-GB"/>
          </a:p>
        </p:txBody>
      </p:sp>
      <p:sp>
        <p:nvSpPr>
          <p:cNvPr id="5" name="Footer Placeholder 4">
            <a:extLst>
              <a:ext uri="{FF2B5EF4-FFF2-40B4-BE49-F238E27FC236}">
                <a16:creationId xmlns:a16="http://schemas.microsoft.com/office/drawing/2014/main" id="{C7727033-81B7-E243-ABAB-242FE9707F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AA0458B-50C1-3A47-9452-8D7602CEF5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43588-F237-514F-9505-5C264D08CB8D}" type="slidenum">
              <a:rPr lang="en-GB" smtClean="0"/>
              <a:t>‹#›</a:t>
            </a:fld>
            <a:endParaRPr lang="en-GB"/>
          </a:p>
        </p:txBody>
      </p:sp>
    </p:spTree>
    <p:extLst>
      <p:ext uri="{BB962C8B-B14F-4D97-AF65-F5344CB8AC3E}">
        <p14:creationId xmlns:p14="http://schemas.microsoft.com/office/powerpoint/2010/main" val="3062247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rahbroughton.weebly.com/learning-outcome-46.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bc.co.uk/news/av/business-44733518/kids-baffled-by-youtube-and-instagram-term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rahbroughton.weebly.com/learning-outcome-46.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114B-D554-9249-8E61-11BCBD333C16}"/>
              </a:ext>
            </a:extLst>
          </p:cNvPr>
          <p:cNvSpPr>
            <a:spLocks noGrp="1"/>
          </p:cNvSpPr>
          <p:nvPr>
            <p:ph type="ctrTitle"/>
          </p:nvPr>
        </p:nvSpPr>
        <p:spPr/>
        <p:txBody>
          <a:bodyPr>
            <a:normAutofit/>
          </a:bodyPr>
          <a:lstStyle/>
          <a:p>
            <a:r>
              <a:rPr lang="en-GB" dirty="0"/>
              <a:t>Reviewing your comic</a:t>
            </a:r>
          </a:p>
        </p:txBody>
      </p:sp>
      <p:sp>
        <p:nvSpPr>
          <p:cNvPr id="3" name="Subtitle 2">
            <a:extLst>
              <a:ext uri="{FF2B5EF4-FFF2-40B4-BE49-F238E27FC236}">
                <a16:creationId xmlns:a16="http://schemas.microsoft.com/office/drawing/2014/main" id="{30BAB85F-4E7C-524A-8EDA-56F194040BBF}"/>
              </a:ext>
            </a:extLst>
          </p:cNvPr>
          <p:cNvSpPr>
            <a:spLocks noGrp="1"/>
          </p:cNvSpPr>
          <p:nvPr>
            <p:ph type="subTitle" idx="1"/>
          </p:nvPr>
        </p:nvSpPr>
        <p:spPr/>
        <p:txBody>
          <a:bodyPr>
            <a:normAutofit lnSpcReduction="10000"/>
          </a:bodyPr>
          <a:lstStyle/>
          <a:p>
            <a:endParaRPr lang="en-GB" dirty="0"/>
          </a:p>
          <a:p>
            <a:r>
              <a:rPr lang="en-GB" dirty="0"/>
              <a:t>L.O. – How can we manipulate our comic to clarify meaning?</a:t>
            </a:r>
          </a:p>
          <a:p>
            <a:r>
              <a:rPr lang="en-GB" dirty="0"/>
              <a:t>How can we justify the visual style within our comic linking it to comic conventions?</a:t>
            </a:r>
          </a:p>
        </p:txBody>
      </p:sp>
    </p:spTree>
    <p:extLst>
      <p:ext uri="{BB962C8B-B14F-4D97-AF65-F5344CB8AC3E}">
        <p14:creationId xmlns:p14="http://schemas.microsoft.com/office/powerpoint/2010/main" val="1966618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D2485B-687B-8248-916A-3D1A3AD18A75}"/>
              </a:ext>
            </a:extLst>
          </p:cNvPr>
          <p:cNvSpPr>
            <a:spLocks noGrp="1"/>
          </p:cNvSpPr>
          <p:nvPr>
            <p:ph type="ctrTitle"/>
          </p:nvPr>
        </p:nvSpPr>
        <p:spPr/>
        <p:txBody>
          <a:bodyPr/>
          <a:lstStyle/>
          <a:p>
            <a:r>
              <a:rPr lang="en-GB" dirty="0">
                <a:hlinkClick r:id="rId2"/>
              </a:rPr>
              <a:t>Let’s look at an example</a:t>
            </a:r>
            <a:endParaRPr lang="en-GB" dirty="0"/>
          </a:p>
        </p:txBody>
      </p:sp>
      <p:sp>
        <p:nvSpPr>
          <p:cNvPr id="5" name="Subtitle 4">
            <a:extLst>
              <a:ext uri="{FF2B5EF4-FFF2-40B4-BE49-F238E27FC236}">
                <a16:creationId xmlns:a16="http://schemas.microsoft.com/office/drawing/2014/main" id="{F4B3E9AC-ACE5-E447-82CC-2457C9F22E1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0439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180D33-791A-644B-A31C-577E8EB67A66}"/>
              </a:ext>
            </a:extLst>
          </p:cNvPr>
          <p:cNvSpPr>
            <a:spLocks noGrp="1"/>
          </p:cNvSpPr>
          <p:nvPr>
            <p:ph type="ctrTitle"/>
          </p:nvPr>
        </p:nvSpPr>
        <p:spPr>
          <a:xfrm>
            <a:off x="1496291" y="1052945"/>
            <a:ext cx="9144000" cy="4793672"/>
          </a:xfrm>
        </p:spPr>
        <p:txBody>
          <a:bodyPr>
            <a:normAutofit fontScale="90000"/>
          </a:bodyPr>
          <a:lstStyle/>
          <a:p>
            <a:r>
              <a:rPr lang="en-GB" b="1" dirty="0"/>
              <a:t>Task 5</a:t>
            </a:r>
            <a:r>
              <a:rPr lang="en-GB" dirty="0"/>
              <a:t>: Producing your graphic novel or comic  </a:t>
            </a:r>
            <a:br>
              <a:rPr lang="en-GB" dirty="0"/>
            </a:br>
            <a:br>
              <a:rPr lang="en-GB" dirty="0"/>
            </a:br>
            <a:r>
              <a:rPr lang="en-GB" b="1" dirty="0"/>
              <a:t>Learning Outcome 4:</a:t>
            </a:r>
            <a:r>
              <a:rPr lang="en-GB" dirty="0"/>
              <a:t> Be able to produce an original graphic novel or comic </a:t>
            </a:r>
          </a:p>
        </p:txBody>
      </p:sp>
    </p:spTree>
    <p:extLst>
      <p:ext uri="{BB962C8B-B14F-4D97-AF65-F5344CB8AC3E}">
        <p14:creationId xmlns:p14="http://schemas.microsoft.com/office/powerpoint/2010/main" val="2766448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8C0F86-2731-9047-A199-E9747759D835}"/>
              </a:ext>
            </a:extLst>
          </p:cNvPr>
          <p:cNvSpPr>
            <a:spLocks noGrp="1"/>
          </p:cNvSpPr>
          <p:nvPr>
            <p:ph type="ctrTitle"/>
          </p:nvPr>
        </p:nvSpPr>
        <p:spPr>
          <a:xfrm>
            <a:off x="1524000" y="1058780"/>
            <a:ext cx="9144000" cy="4764504"/>
          </a:xfrm>
        </p:spPr>
        <p:txBody>
          <a:bodyPr>
            <a:noAutofit/>
          </a:bodyPr>
          <a:lstStyle/>
          <a:p>
            <a:r>
              <a:rPr lang="en-GB" sz="4800" b="1" dirty="0"/>
              <a:t>M3</a:t>
            </a:r>
            <a:r>
              <a:rPr lang="en-GB" sz="4800" dirty="0"/>
              <a:t>: Manipulate the visual appeal of the comic to clarify meaning</a:t>
            </a:r>
            <a:br>
              <a:rPr lang="en-GB" sz="4800" dirty="0"/>
            </a:br>
            <a:br>
              <a:rPr lang="en-GB" sz="4800" dirty="0"/>
            </a:br>
            <a:r>
              <a:rPr lang="en-GB" sz="4800" b="1" dirty="0"/>
              <a:t>D2</a:t>
            </a:r>
            <a:r>
              <a:rPr lang="en-GB" sz="4800" dirty="0"/>
              <a:t>: Justify how the visual style of the final product follow the conventions of graphic novels or comics within its genre</a:t>
            </a:r>
          </a:p>
        </p:txBody>
      </p:sp>
    </p:spTree>
    <p:extLst>
      <p:ext uri="{BB962C8B-B14F-4D97-AF65-F5344CB8AC3E}">
        <p14:creationId xmlns:p14="http://schemas.microsoft.com/office/powerpoint/2010/main" val="4100802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7D5667-2E17-7847-873C-7378F820A1C8}"/>
              </a:ext>
            </a:extLst>
          </p:cNvPr>
          <p:cNvSpPr>
            <a:spLocks noGrp="1"/>
          </p:cNvSpPr>
          <p:nvPr>
            <p:ph idx="1"/>
          </p:nvPr>
        </p:nvSpPr>
        <p:spPr>
          <a:xfrm>
            <a:off x="838200" y="745958"/>
            <a:ext cx="10515600" cy="5431005"/>
          </a:xfrm>
        </p:spPr>
        <p:txBody>
          <a:bodyPr>
            <a:normAutofit/>
          </a:bodyPr>
          <a:lstStyle/>
          <a:p>
            <a:pPr marL="0" indent="0">
              <a:buNone/>
            </a:pPr>
            <a:r>
              <a:rPr lang="en-GB" dirty="0"/>
              <a:t>M3: Manipulate the visual appeal of the comic to clarify meaning</a:t>
            </a:r>
          </a:p>
          <a:p>
            <a:endParaRPr lang="en-GB" dirty="0"/>
          </a:p>
          <a:p>
            <a:r>
              <a:rPr lang="en-GB" dirty="0"/>
              <a:t>You must manipulate the visual appeal of the comic to clarify meaning by:</a:t>
            </a:r>
          </a:p>
          <a:p>
            <a:pPr lvl="1">
              <a:buFont typeface="Wingdings" pitchFamily="2" charset="2"/>
              <a:buChar char="ü"/>
            </a:pPr>
            <a:r>
              <a:rPr lang="en-GB" dirty="0"/>
              <a:t>Manipulating the visual appeal of the comic to clarify meaning by reviewing and testing: Include self-evaluation</a:t>
            </a:r>
          </a:p>
          <a:p>
            <a:pPr lvl="1">
              <a:buFont typeface="Wingdings" pitchFamily="2" charset="2"/>
              <a:buChar char="ü"/>
            </a:pPr>
            <a:r>
              <a:rPr lang="en-GB" dirty="0"/>
              <a:t>Including target audience evaluation (e.g. focus group, questionnaire, face-to-face interviews)</a:t>
            </a:r>
          </a:p>
          <a:p>
            <a:pPr lvl="1">
              <a:buFont typeface="Wingdings" pitchFamily="2" charset="2"/>
              <a:buChar char="ü"/>
            </a:pPr>
            <a:r>
              <a:rPr lang="en-GB" dirty="0"/>
              <a:t>Considering readability (e.g. Flesch Reading Ease/Flesch-Kincaid Grade Level, grammar and spelling). </a:t>
            </a:r>
          </a:p>
          <a:p>
            <a:pPr lvl="1">
              <a:buFont typeface="Wingdings" pitchFamily="2" charset="2"/>
              <a:buChar char="ü"/>
            </a:pPr>
            <a:r>
              <a:rPr lang="en-GB" dirty="0"/>
              <a:t>This should be evidenced by showing the </a:t>
            </a:r>
            <a:r>
              <a:rPr lang="en-GB" b="1" dirty="0"/>
              <a:t>before and after annotated comic panels </a:t>
            </a:r>
            <a:r>
              <a:rPr lang="en-GB" dirty="0"/>
              <a:t>to illustrate the manipulations </a:t>
            </a:r>
          </a:p>
        </p:txBody>
      </p:sp>
    </p:spTree>
    <p:extLst>
      <p:ext uri="{BB962C8B-B14F-4D97-AF65-F5344CB8AC3E}">
        <p14:creationId xmlns:p14="http://schemas.microsoft.com/office/powerpoint/2010/main" val="204486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8A0BB-B014-5F4B-9851-4BF0F64B4AF4}"/>
              </a:ext>
            </a:extLst>
          </p:cNvPr>
          <p:cNvSpPr>
            <a:spLocks noGrp="1"/>
          </p:cNvSpPr>
          <p:nvPr>
            <p:ph type="title"/>
          </p:nvPr>
        </p:nvSpPr>
        <p:spPr>
          <a:xfrm>
            <a:off x="838200" y="365125"/>
            <a:ext cx="10515600" cy="835025"/>
          </a:xfrm>
        </p:spPr>
        <p:txBody>
          <a:bodyPr/>
          <a:lstStyle/>
          <a:p>
            <a:r>
              <a:rPr lang="en-GB" dirty="0"/>
              <a:t>What is the Flesch Reading Ease scale?</a:t>
            </a:r>
          </a:p>
        </p:txBody>
      </p:sp>
      <p:sp>
        <p:nvSpPr>
          <p:cNvPr id="3" name="Content Placeholder 2">
            <a:extLst>
              <a:ext uri="{FF2B5EF4-FFF2-40B4-BE49-F238E27FC236}">
                <a16:creationId xmlns:a16="http://schemas.microsoft.com/office/drawing/2014/main" id="{BC68006F-8056-0346-BFE6-E3AC8353D02D}"/>
              </a:ext>
            </a:extLst>
          </p:cNvPr>
          <p:cNvSpPr>
            <a:spLocks noGrp="1"/>
          </p:cNvSpPr>
          <p:nvPr>
            <p:ph idx="1"/>
          </p:nvPr>
        </p:nvSpPr>
        <p:spPr>
          <a:xfrm>
            <a:off x="838200" y="1524001"/>
            <a:ext cx="10515600" cy="3041174"/>
          </a:xfrm>
        </p:spPr>
        <p:txBody>
          <a:bodyPr>
            <a:normAutofit fontScale="92500" lnSpcReduction="10000"/>
          </a:bodyPr>
          <a:lstStyle/>
          <a:p>
            <a:pPr marL="0" indent="0">
              <a:buNone/>
            </a:pPr>
            <a:r>
              <a:rPr lang="en-GB" dirty="0"/>
              <a:t>Word uses the Flesch Reading Ease scale to indicate the relative complexity of written text. This system uses an analysis that is based on the average number of syllables per word and words per sentence. Higher scores correspond to text that is easier to understand, and lower scores correspond to text that is more difficult to understand. Most documents should have a score between 60 and 70.</a:t>
            </a:r>
          </a:p>
          <a:p>
            <a:pPr marL="0" indent="0">
              <a:buNone/>
            </a:pPr>
            <a:r>
              <a:rPr lang="en-GB" dirty="0">
                <a:hlinkClick r:id="rId2"/>
              </a:rPr>
              <a:t>https://www.bbc.co.uk/news/av/business-44733518/kids-baffled-by-youtube-and-instagram-terms</a:t>
            </a:r>
            <a:r>
              <a:rPr lang="en-GB" dirty="0"/>
              <a:t> </a:t>
            </a:r>
          </a:p>
          <a:p>
            <a:endParaRPr lang="en-GB" dirty="0"/>
          </a:p>
        </p:txBody>
      </p:sp>
      <p:graphicFrame>
        <p:nvGraphicFramePr>
          <p:cNvPr id="4" name="Table 3">
            <a:extLst>
              <a:ext uri="{FF2B5EF4-FFF2-40B4-BE49-F238E27FC236}">
                <a16:creationId xmlns:a16="http://schemas.microsoft.com/office/drawing/2014/main" id="{1370D223-7E8B-0941-BB72-4ADE438125F4}"/>
              </a:ext>
            </a:extLst>
          </p:cNvPr>
          <p:cNvGraphicFramePr>
            <a:graphicFrameLocks noGrp="1"/>
          </p:cNvGraphicFramePr>
          <p:nvPr/>
        </p:nvGraphicFramePr>
        <p:xfrm>
          <a:off x="838200" y="4700111"/>
          <a:ext cx="10515600" cy="1889760"/>
        </p:xfrm>
        <a:graphic>
          <a:graphicData uri="http://schemas.openxmlformats.org/drawingml/2006/table">
            <a:tbl>
              <a:tblPr/>
              <a:tblGrid>
                <a:gridCol w="5257800">
                  <a:extLst>
                    <a:ext uri="{9D8B030D-6E8A-4147-A177-3AD203B41FA5}">
                      <a16:colId xmlns:a16="http://schemas.microsoft.com/office/drawing/2014/main" val="843508875"/>
                    </a:ext>
                  </a:extLst>
                </a:gridCol>
                <a:gridCol w="5257800">
                  <a:extLst>
                    <a:ext uri="{9D8B030D-6E8A-4147-A177-3AD203B41FA5}">
                      <a16:colId xmlns:a16="http://schemas.microsoft.com/office/drawing/2014/main" val="2950618307"/>
                    </a:ext>
                  </a:extLst>
                </a:gridCol>
              </a:tblGrid>
              <a:tr h="0">
                <a:tc>
                  <a:txBody>
                    <a:bodyPr/>
                    <a:lstStyle/>
                    <a:p>
                      <a:pPr algn="l"/>
                      <a:r>
                        <a:rPr lang="en-GB" sz="2000" b="1" dirty="0">
                          <a:effectLst/>
                        </a:rPr>
                        <a:t>Score</a:t>
                      </a:r>
                    </a:p>
                  </a:txBody>
                  <a:tcPr anchor="ctr">
                    <a:lnL w="9525" cap="flat" cmpd="sng" algn="ctr">
                      <a:solidFill>
                        <a:srgbClr val="E6E6E6"/>
                      </a:solidFill>
                      <a:prstDash val="solid"/>
                      <a:round/>
                      <a:headEnd type="none" w="med" len="med"/>
                      <a:tailEnd type="none" w="med" len="med"/>
                    </a:lnL>
                    <a:lnR w="9525" cap="flat" cmpd="sng" algn="ctr">
                      <a:solidFill>
                        <a:srgbClr val="E6E6E6"/>
                      </a:solidFill>
                      <a:prstDash val="solid"/>
                      <a:round/>
                      <a:headEnd type="none" w="med" len="med"/>
                      <a:tailEnd type="none" w="med" len="med"/>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solidFill>
                      <a:srgbClr val="FFFFFF"/>
                    </a:solidFill>
                  </a:tcPr>
                </a:tc>
                <a:tc>
                  <a:txBody>
                    <a:bodyPr/>
                    <a:lstStyle/>
                    <a:p>
                      <a:pPr algn="l"/>
                      <a:r>
                        <a:rPr lang="en-GB" sz="2000" b="1" dirty="0">
                          <a:effectLst/>
                        </a:rPr>
                        <a:t>Meaning that it is:</a:t>
                      </a:r>
                    </a:p>
                  </a:txBody>
                  <a:tcPr anchor="ctr">
                    <a:lnL w="9525" cap="flat" cmpd="sng" algn="ctr">
                      <a:solidFill>
                        <a:srgbClr val="E6E6E6"/>
                      </a:solidFill>
                      <a:prstDash val="solid"/>
                      <a:round/>
                      <a:headEnd type="none" w="med" len="med"/>
                      <a:tailEnd type="none" w="med" len="med"/>
                    </a:lnL>
                    <a:lnR w="9525" cap="flat" cmpd="sng" algn="ctr">
                      <a:solidFill>
                        <a:srgbClr val="E6E6E6"/>
                      </a:solidFill>
                      <a:prstDash val="solid"/>
                      <a:round/>
                      <a:headEnd type="none" w="med" len="med"/>
                      <a:tailEnd type="none" w="med" len="med"/>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solidFill>
                      <a:srgbClr val="FFFFFF"/>
                    </a:solidFill>
                  </a:tcPr>
                </a:tc>
                <a:extLst>
                  <a:ext uri="{0D108BD9-81ED-4DB2-BD59-A6C34878D82A}">
                    <a16:rowId xmlns:a16="http://schemas.microsoft.com/office/drawing/2014/main" val="3932026260"/>
                  </a:ext>
                </a:extLst>
              </a:tr>
              <a:tr h="0">
                <a:tc>
                  <a:txBody>
                    <a:bodyPr/>
                    <a:lstStyle/>
                    <a:p>
                      <a:r>
                        <a:rPr lang="en-GB" sz="2000" b="1" dirty="0">
                          <a:effectLst/>
                        </a:rPr>
                        <a:t>90 – 100</a:t>
                      </a:r>
                    </a:p>
                  </a:txBody>
                  <a:tcPr anchor="ctr">
                    <a:lnL w="9525" cap="flat" cmpd="sng" algn="ctr">
                      <a:solidFill>
                        <a:srgbClr val="E6E6E6"/>
                      </a:solidFill>
                      <a:prstDash val="solid"/>
                      <a:round/>
                      <a:headEnd type="none" w="med" len="med"/>
                      <a:tailEnd type="none" w="med" len="med"/>
                    </a:lnL>
                    <a:lnR w="9525" cap="flat" cmpd="sng" algn="ctr">
                      <a:solidFill>
                        <a:srgbClr val="E6E6E6"/>
                      </a:solidFill>
                      <a:prstDash val="solid"/>
                      <a:round/>
                      <a:headEnd type="none" w="med" len="med"/>
                      <a:tailEnd type="none" w="med" len="med"/>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solidFill>
                      <a:srgbClr val="FFFFFF"/>
                    </a:solidFill>
                  </a:tcPr>
                </a:tc>
                <a:tc>
                  <a:txBody>
                    <a:bodyPr/>
                    <a:lstStyle/>
                    <a:p>
                      <a:r>
                        <a:rPr lang="en-GB" sz="2000" b="1">
                          <a:effectLst/>
                        </a:rPr>
                        <a:t>easily understood by an average 11-year old student</a:t>
                      </a:r>
                    </a:p>
                  </a:txBody>
                  <a:tcPr anchor="ctr">
                    <a:lnL w="9525" cap="flat" cmpd="sng" algn="ctr">
                      <a:solidFill>
                        <a:srgbClr val="E6E6E6"/>
                      </a:solidFill>
                      <a:prstDash val="solid"/>
                      <a:round/>
                      <a:headEnd type="none" w="med" len="med"/>
                      <a:tailEnd type="none" w="med" len="med"/>
                    </a:lnL>
                    <a:lnR w="9525" cap="flat" cmpd="sng" algn="ctr">
                      <a:solidFill>
                        <a:srgbClr val="E6E6E6"/>
                      </a:solidFill>
                      <a:prstDash val="solid"/>
                      <a:round/>
                      <a:headEnd type="none" w="med" len="med"/>
                      <a:tailEnd type="none" w="med" len="med"/>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solidFill>
                      <a:srgbClr val="FFFFFF"/>
                    </a:solidFill>
                  </a:tcPr>
                </a:tc>
                <a:extLst>
                  <a:ext uri="{0D108BD9-81ED-4DB2-BD59-A6C34878D82A}">
                    <a16:rowId xmlns:a16="http://schemas.microsoft.com/office/drawing/2014/main" val="909542763"/>
                  </a:ext>
                </a:extLst>
              </a:tr>
              <a:tr h="0">
                <a:tc>
                  <a:txBody>
                    <a:bodyPr/>
                    <a:lstStyle/>
                    <a:p>
                      <a:r>
                        <a:rPr lang="en-GB" sz="2000" b="1">
                          <a:effectLst/>
                        </a:rPr>
                        <a:t>60 – 70</a:t>
                      </a:r>
                    </a:p>
                  </a:txBody>
                  <a:tcPr anchor="ctr">
                    <a:lnL w="9525" cap="flat" cmpd="sng" algn="ctr">
                      <a:solidFill>
                        <a:srgbClr val="E6E6E6"/>
                      </a:solidFill>
                      <a:prstDash val="solid"/>
                      <a:round/>
                      <a:headEnd type="none" w="med" len="med"/>
                      <a:tailEnd type="none" w="med" len="med"/>
                    </a:lnL>
                    <a:lnR w="9525" cap="flat" cmpd="sng" algn="ctr">
                      <a:solidFill>
                        <a:srgbClr val="E6E6E6"/>
                      </a:solidFill>
                      <a:prstDash val="solid"/>
                      <a:round/>
                      <a:headEnd type="none" w="med" len="med"/>
                      <a:tailEnd type="none" w="med" len="med"/>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solidFill>
                      <a:srgbClr val="FFFFFF"/>
                    </a:solidFill>
                  </a:tcPr>
                </a:tc>
                <a:tc>
                  <a:txBody>
                    <a:bodyPr/>
                    <a:lstStyle/>
                    <a:p>
                      <a:r>
                        <a:rPr lang="en-GB" sz="2000" b="1">
                          <a:effectLst/>
                        </a:rPr>
                        <a:t>easily understood by 13-15-year-old students</a:t>
                      </a:r>
                    </a:p>
                  </a:txBody>
                  <a:tcPr anchor="ctr">
                    <a:lnL w="9525" cap="flat" cmpd="sng" algn="ctr">
                      <a:solidFill>
                        <a:srgbClr val="E6E6E6"/>
                      </a:solidFill>
                      <a:prstDash val="solid"/>
                      <a:round/>
                      <a:headEnd type="none" w="med" len="med"/>
                      <a:tailEnd type="none" w="med" len="med"/>
                    </a:lnL>
                    <a:lnR w="9525" cap="flat" cmpd="sng" algn="ctr">
                      <a:solidFill>
                        <a:srgbClr val="E6E6E6"/>
                      </a:solidFill>
                      <a:prstDash val="solid"/>
                      <a:round/>
                      <a:headEnd type="none" w="med" len="med"/>
                      <a:tailEnd type="none" w="med" len="med"/>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solidFill>
                      <a:srgbClr val="FFFFFF"/>
                    </a:solidFill>
                  </a:tcPr>
                </a:tc>
                <a:extLst>
                  <a:ext uri="{0D108BD9-81ED-4DB2-BD59-A6C34878D82A}">
                    <a16:rowId xmlns:a16="http://schemas.microsoft.com/office/drawing/2014/main" val="1506774183"/>
                  </a:ext>
                </a:extLst>
              </a:tr>
              <a:tr h="0">
                <a:tc>
                  <a:txBody>
                    <a:bodyPr/>
                    <a:lstStyle/>
                    <a:p>
                      <a:r>
                        <a:rPr lang="en-GB" sz="2000" b="1">
                          <a:effectLst/>
                        </a:rPr>
                        <a:t>0 – 30</a:t>
                      </a:r>
                    </a:p>
                  </a:txBody>
                  <a:tcPr anchor="ctr">
                    <a:lnL w="9525" cap="flat" cmpd="sng" algn="ctr">
                      <a:solidFill>
                        <a:srgbClr val="E6E6E6"/>
                      </a:solidFill>
                      <a:prstDash val="solid"/>
                      <a:round/>
                      <a:headEnd type="none" w="med" len="med"/>
                      <a:tailEnd type="none" w="med" len="med"/>
                    </a:lnL>
                    <a:lnR w="9525" cap="flat" cmpd="sng" algn="ctr">
                      <a:solidFill>
                        <a:srgbClr val="E6E6E6"/>
                      </a:solidFill>
                      <a:prstDash val="solid"/>
                      <a:round/>
                      <a:headEnd type="none" w="med" len="med"/>
                      <a:tailEnd type="none" w="med" len="med"/>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solidFill>
                      <a:srgbClr val="FFFFFF"/>
                    </a:solidFill>
                  </a:tcPr>
                </a:tc>
                <a:tc>
                  <a:txBody>
                    <a:bodyPr/>
                    <a:lstStyle/>
                    <a:p>
                      <a:r>
                        <a:rPr lang="en-GB" sz="2000" b="1" dirty="0">
                          <a:effectLst/>
                        </a:rPr>
                        <a:t>best understood by university graduates</a:t>
                      </a:r>
                    </a:p>
                  </a:txBody>
                  <a:tcPr anchor="ctr">
                    <a:lnL w="9525" cap="flat" cmpd="sng" algn="ctr">
                      <a:solidFill>
                        <a:srgbClr val="E6E6E6"/>
                      </a:solidFill>
                      <a:prstDash val="solid"/>
                      <a:round/>
                      <a:headEnd type="none" w="med" len="med"/>
                      <a:tailEnd type="none" w="med" len="med"/>
                    </a:lnL>
                    <a:lnR w="9525" cap="flat" cmpd="sng" algn="ctr">
                      <a:solidFill>
                        <a:srgbClr val="E6E6E6"/>
                      </a:solidFill>
                      <a:prstDash val="solid"/>
                      <a:round/>
                      <a:headEnd type="none" w="med" len="med"/>
                      <a:tailEnd type="none" w="med" len="med"/>
                    </a:lnR>
                    <a:lnT w="9525" cap="flat" cmpd="sng" algn="ctr">
                      <a:solidFill>
                        <a:srgbClr val="E6E6E6"/>
                      </a:solidFill>
                      <a:prstDash val="solid"/>
                      <a:round/>
                      <a:headEnd type="none" w="med" len="med"/>
                      <a:tailEnd type="none" w="med" len="med"/>
                    </a:lnT>
                    <a:lnB w="9525" cap="flat" cmpd="sng" algn="ctr">
                      <a:solidFill>
                        <a:srgbClr val="E6E6E6"/>
                      </a:solidFill>
                      <a:prstDash val="solid"/>
                      <a:round/>
                      <a:headEnd type="none" w="med" len="med"/>
                      <a:tailEnd type="none" w="med" len="med"/>
                    </a:lnB>
                    <a:solidFill>
                      <a:srgbClr val="FFFFFF"/>
                    </a:solidFill>
                  </a:tcPr>
                </a:tc>
                <a:extLst>
                  <a:ext uri="{0D108BD9-81ED-4DB2-BD59-A6C34878D82A}">
                    <a16:rowId xmlns:a16="http://schemas.microsoft.com/office/drawing/2014/main" val="640017764"/>
                  </a:ext>
                </a:extLst>
              </a:tr>
            </a:tbl>
          </a:graphicData>
        </a:graphic>
      </p:graphicFrame>
    </p:spTree>
    <p:extLst>
      <p:ext uri="{BB962C8B-B14F-4D97-AF65-F5344CB8AC3E}">
        <p14:creationId xmlns:p14="http://schemas.microsoft.com/office/powerpoint/2010/main" val="1624797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3518-3432-4D45-9268-2B1F3B72310D}"/>
              </a:ext>
            </a:extLst>
          </p:cNvPr>
          <p:cNvSpPr>
            <a:spLocks noGrp="1"/>
          </p:cNvSpPr>
          <p:nvPr>
            <p:ph type="title"/>
          </p:nvPr>
        </p:nvSpPr>
        <p:spPr/>
        <p:txBody>
          <a:bodyPr/>
          <a:lstStyle/>
          <a:p>
            <a:r>
              <a:rPr lang="en-GB" dirty="0"/>
              <a:t>How do I find the Flesch Reading Ease scale on a Mac?</a:t>
            </a:r>
          </a:p>
        </p:txBody>
      </p:sp>
      <p:sp>
        <p:nvSpPr>
          <p:cNvPr id="3" name="Content Placeholder 2">
            <a:extLst>
              <a:ext uri="{FF2B5EF4-FFF2-40B4-BE49-F238E27FC236}">
                <a16:creationId xmlns:a16="http://schemas.microsoft.com/office/drawing/2014/main" id="{D7FBD15A-9438-AB43-93C2-AE594942789B}"/>
              </a:ext>
            </a:extLst>
          </p:cNvPr>
          <p:cNvSpPr>
            <a:spLocks noGrp="1"/>
          </p:cNvSpPr>
          <p:nvPr>
            <p:ph idx="1"/>
          </p:nvPr>
        </p:nvSpPr>
        <p:spPr/>
        <p:txBody>
          <a:bodyPr>
            <a:normAutofit/>
          </a:bodyPr>
          <a:lstStyle/>
          <a:p>
            <a:r>
              <a:rPr lang="en-GB" dirty="0"/>
              <a:t>On the </a:t>
            </a:r>
            <a:r>
              <a:rPr lang="en-GB" b="1" dirty="0"/>
              <a:t>Word</a:t>
            </a:r>
            <a:r>
              <a:rPr lang="en-GB" dirty="0"/>
              <a:t> menu, click </a:t>
            </a:r>
            <a:r>
              <a:rPr lang="en-GB" b="1" dirty="0"/>
              <a:t>Preferences</a:t>
            </a:r>
            <a:r>
              <a:rPr lang="en-GB" dirty="0"/>
              <a:t>.</a:t>
            </a:r>
          </a:p>
          <a:p>
            <a:r>
              <a:rPr lang="en-GB" dirty="0"/>
              <a:t>Under </a:t>
            </a:r>
            <a:r>
              <a:rPr lang="en-GB" b="1" dirty="0"/>
              <a:t>Authoring and Proofing Tools</a:t>
            </a:r>
            <a:r>
              <a:rPr lang="en-GB" dirty="0"/>
              <a:t>, click </a:t>
            </a:r>
            <a:r>
              <a:rPr lang="en-GB" b="1" dirty="0"/>
              <a:t>Spelling and Grammar</a:t>
            </a:r>
            <a:r>
              <a:rPr lang="en-GB" dirty="0"/>
              <a:t>.</a:t>
            </a:r>
          </a:p>
          <a:p>
            <a:r>
              <a:rPr lang="en-GB" dirty="0"/>
              <a:t>Under </a:t>
            </a:r>
            <a:r>
              <a:rPr lang="en-GB" b="1" dirty="0"/>
              <a:t>Grammar</a:t>
            </a:r>
            <a:r>
              <a:rPr lang="en-GB" dirty="0"/>
              <a:t>, select the </a:t>
            </a:r>
            <a:r>
              <a:rPr lang="en-GB" b="1" dirty="0"/>
              <a:t>Check grammar with spelling</a:t>
            </a:r>
            <a:r>
              <a:rPr lang="en-GB" dirty="0"/>
              <a:t> check box. </a:t>
            </a:r>
          </a:p>
          <a:p>
            <a:r>
              <a:rPr lang="en-GB" dirty="0"/>
              <a:t>Select the </a:t>
            </a:r>
            <a:r>
              <a:rPr lang="en-GB" b="1" dirty="0"/>
              <a:t>Show readability statistics</a:t>
            </a:r>
            <a:r>
              <a:rPr lang="en-GB" dirty="0"/>
              <a:t> check box, and close the Spelling &amp; Grammar dialog box.</a:t>
            </a:r>
          </a:p>
          <a:p>
            <a:r>
              <a:rPr lang="en-GB" dirty="0"/>
              <a:t>On the </a:t>
            </a:r>
            <a:r>
              <a:rPr lang="en-GB" b="1" dirty="0"/>
              <a:t>Tools</a:t>
            </a:r>
            <a:r>
              <a:rPr lang="en-GB" dirty="0"/>
              <a:t> menu, point to </a:t>
            </a:r>
            <a:r>
              <a:rPr lang="en-GB" b="1" dirty="0"/>
              <a:t>Spelling and Grammar</a:t>
            </a:r>
            <a:r>
              <a:rPr lang="en-GB" dirty="0"/>
              <a:t> and click </a:t>
            </a:r>
            <a:r>
              <a:rPr lang="en-GB" b="1" dirty="0"/>
              <a:t>Spelling &amp; Grammar</a:t>
            </a:r>
            <a:r>
              <a:rPr lang="en-GB" dirty="0"/>
              <a:t>.</a:t>
            </a:r>
          </a:p>
          <a:p>
            <a:r>
              <a:rPr lang="en-GB" dirty="0"/>
              <a:t>After Word finishes checking spelling and grammar, it displays information about the reading level of the document.</a:t>
            </a:r>
          </a:p>
          <a:p>
            <a:endParaRPr lang="en-GB" dirty="0"/>
          </a:p>
        </p:txBody>
      </p:sp>
    </p:spTree>
    <p:extLst>
      <p:ext uri="{BB962C8B-B14F-4D97-AF65-F5344CB8AC3E}">
        <p14:creationId xmlns:p14="http://schemas.microsoft.com/office/powerpoint/2010/main" val="256962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D2485B-687B-8248-916A-3D1A3AD18A75}"/>
              </a:ext>
            </a:extLst>
          </p:cNvPr>
          <p:cNvSpPr>
            <a:spLocks noGrp="1"/>
          </p:cNvSpPr>
          <p:nvPr>
            <p:ph type="ctrTitle"/>
          </p:nvPr>
        </p:nvSpPr>
        <p:spPr/>
        <p:txBody>
          <a:bodyPr/>
          <a:lstStyle/>
          <a:p>
            <a:r>
              <a:rPr lang="en-GB" dirty="0">
                <a:hlinkClick r:id="rId2"/>
              </a:rPr>
              <a:t>Let’s look at an example</a:t>
            </a:r>
            <a:endParaRPr lang="en-GB" dirty="0"/>
          </a:p>
        </p:txBody>
      </p:sp>
      <p:sp>
        <p:nvSpPr>
          <p:cNvPr id="5" name="Subtitle 4">
            <a:extLst>
              <a:ext uri="{FF2B5EF4-FFF2-40B4-BE49-F238E27FC236}">
                <a16:creationId xmlns:a16="http://schemas.microsoft.com/office/drawing/2014/main" id="{F4B3E9AC-ACE5-E447-82CC-2457C9F22E1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795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B8FDFB-4465-E04A-8D60-D42BDAEB02FB}"/>
              </a:ext>
            </a:extLst>
          </p:cNvPr>
          <p:cNvSpPr>
            <a:spLocks noGrp="1"/>
          </p:cNvSpPr>
          <p:nvPr>
            <p:ph type="ctrTitle"/>
          </p:nvPr>
        </p:nvSpPr>
        <p:spPr>
          <a:xfrm>
            <a:off x="1524000" y="1122362"/>
            <a:ext cx="9144000" cy="5068887"/>
          </a:xfrm>
        </p:spPr>
        <p:txBody>
          <a:bodyPr>
            <a:normAutofit fontScale="90000"/>
          </a:bodyPr>
          <a:lstStyle/>
          <a:p>
            <a:r>
              <a:rPr lang="en-GB" dirty="0"/>
              <a:t>Copy and paste the words used in your comic from the script and put it into a Word document.</a:t>
            </a:r>
            <a:br>
              <a:rPr lang="en-GB" dirty="0"/>
            </a:br>
            <a:br>
              <a:rPr lang="en-GB" dirty="0"/>
            </a:br>
            <a:r>
              <a:rPr lang="en-GB" dirty="0"/>
              <a:t>What was your readability score?</a:t>
            </a:r>
          </a:p>
        </p:txBody>
      </p:sp>
    </p:spTree>
    <p:extLst>
      <p:ext uri="{BB962C8B-B14F-4D97-AF65-F5344CB8AC3E}">
        <p14:creationId xmlns:p14="http://schemas.microsoft.com/office/powerpoint/2010/main" val="3237312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42A423-61E2-3B46-AC0B-1D6F79B658E0}"/>
              </a:ext>
            </a:extLst>
          </p:cNvPr>
          <p:cNvSpPr>
            <a:spLocks noGrp="1"/>
          </p:cNvSpPr>
          <p:nvPr>
            <p:ph idx="1"/>
          </p:nvPr>
        </p:nvSpPr>
        <p:spPr>
          <a:xfrm>
            <a:off x="838200" y="288758"/>
            <a:ext cx="10515600" cy="6376737"/>
          </a:xfrm>
        </p:spPr>
        <p:txBody>
          <a:bodyPr>
            <a:normAutofit fontScale="92500" lnSpcReduction="10000"/>
          </a:bodyPr>
          <a:lstStyle/>
          <a:p>
            <a:pPr marL="0" indent="0">
              <a:buNone/>
            </a:pPr>
            <a:r>
              <a:rPr lang="en-GB" dirty="0"/>
              <a:t>D2: Justify how the visual style of the final product follow the conventions of graphic novels or comics within its genre</a:t>
            </a:r>
          </a:p>
          <a:p>
            <a:pPr marL="0" indent="0">
              <a:buNone/>
            </a:pPr>
            <a:endParaRPr lang="en-GB" dirty="0"/>
          </a:p>
          <a:p>
            <a:r>
              <a:rPr lang="en-GB" dirty="0"/>
              <a:t>You must justify how the visual style of the final product follows the conventions of graphic novels or comics within its genre. Focus on:</a:t>
            </a:r>
          </a:p>
          <a:p>
            <a:pPr lvl="1">
              <a:buFont typeface="Wingdings" pitchFamily="2" charset="2"/>
              <a:buChar char="ü"/>
            </a:pPr>
            <a:r>
              <a:rPr lang="en-GB" dirty="0"/>
              <a:t>Consideration of images used,</a:t>
            </a:r>
          </a:p>
          <a:p>
            <a:pPr lvl="1">
              <a:buFont typeface="Wingdings" pitchFamily="2" charset="2"/>
              <a:buChar char="ü"/>
            </a:pPr>
            <a:r>
              <a:rPr lang="en-GB" dirty="0"/>
              <a:t>colouring of characters and environment,</a:t>
            </a:r>
          </a:p>
          <a:p>
            <a:pPr lvl="1">
              <a:buFont typeface="Wingdings" pitchFamily="2" charset="2"/>
              <a:buChar char="ü"/>
            </a:pPr>
            <a:r>
              <a:rPr lang="en-GB" dirty="0"/>
              <a:t>font size and style,</a:t>
            </a:r>
          </a:p>
          <a:p>
            <a:pPr lvl="1">
              <a:buFont typeface="Wingdings" pitchFamily="2" charset="2"/>
              <a:buChar char="ü"/>
            </a:pPr>
            <a:r>
              <a:rPr lang="en-GB" dirty="0"/>
              <a:t>story flow,</a:t>
            </a:r>
          </a:p>
          <a:p>
            <a:pPr lvl="1">
              <a:buFont typeface="Wingdings" pitchFamily="2" charset="2"/>
              <a:buChar char="ü"/>
            </a:pPr>
            <a:r>
              <a:rPr lang="en-GB" dirty="0"/>
              <a:t>panel layout,</a:t>
            </a:r>
          </a:p>
          <a:p>
            <a:pPr lvl="1">
              <a:buFont typeface="Wingdings" pitchFamily="2" charset="2"/>
              <a:buChar char="ü"/>
            </a:pPr>
            <a:r>
              <a:rPr lang="en-GB" dirty="0"/>
              <a:t>use of speech, thought bubble and box placement, lettering,</a:t>
            </a:r>
          </a:p>
          <a:p>
            <a:pPr lvl="1">
              <a:buFont typeface="Wingdings" pitchFamily="2" charset="2"/>
              <a:buChar char="ü"/>
            </a:pPr>
            <a:r>
              <a:rPr lang="en-GB" dirty="0"/>
              <a:t>perspective,</a:t>
            </a:r>
          </a:p>
          <a:p>
            <a:pPr lvl="1">
              <a:buFont typeface="Wingdings" pitchFamily="2" charset="2"/>
              <a:buChar char="ü"/>
            </a:pPr>
            <a:r>
              <a:rPr lang="en-GB" dirty="0"/>
              <a:t>symbols</a:t>
            </a:r>
          </a:p>
          <a:p>
            <a:pPr lvl="1">
              <a:buFont typeface="Wingdings" pitchFamily="2" charset="2"/>
              <a:buChar char="ü"/>
            </a:pPr>
            <a:r>
              <a:rPr lang="en-GB" dirty="0"/>
              <a:t>sound effects </a:t>
            </a:r>
          </a:p>
          <a:p>
            <a:pPr marL="457200" lvl="1" indent="0">
              <a:buNone/>
            </a:pPr>
            <a:endParaRPr lang="en-GB" dirty="0"/>
          </a:p>
          <a:p>
            <a:pPr lvl="1">
              <a:buFont typeface="Wingdings" pitchFamily="2" charset="2"/>
              <a:buChar char="ü"/>
            </a:pPr>
            <a:r>
              <a:rPr lang="en-GB" dirty="0"/>
              <a:t>This should be evidenced by a formal written report with panels used to evidence the conventions followed and the genre that has been met.</a:t>
            </a:r>
            <a:r>
              <a:rPr lang="en-GB" b="1" dirty="0"/>
              <a:t> </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012976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438</Words>
  <Application>Microsoft Macintosh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Reviewing your comic</vt:lpstr>
      <vt:lpstr>Task 5: Producing your graphic novel or comic    Learning Outcome 4: Be able to produce an original graphic novel or comic </vt:lpstr>
      <vt:lpstr>M3: Manipulate the visual appeal of the comic to clarify meaning  D2: Justify how the visual style of the final product follow the conventions of graphic novels or comics within its genre</vt:lpstr>
      <vt:lpstr>PowerPoint Presentation</vt:lpstr>
      <vt:lpstr>What is the Flesch Reading Ease scale?</vt:lpstr>
      <vt:lpstr>How do I find the Flesch Reading Ease scale on a Mac?</vt:lpstr>
      <vt:lpstr>Let’s look at an example</vt:lpstr>
      <vt:lpstr>Copy and paste the words used in your comic from the script and put it into a Word document.  What was your readability score?</vt:lpstr>
      <vt:lpstr>PowerPoint Presentation</vt:lpstr>
      <vt:lpstr>Let’s look at an example</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your comic</dc:title>
  <dc:creator>Microsoft Office User</dc:creator>
  <cp:lastModifiedBy>Microsoft Office User</cp:lastModifiedBy>
  <cp:revision>1</cp:revision>
  <dcterms:created xsi:type="dcterms:W3CDTF">2018-07-09T07:36:00Z</dcterms:created>
  <dcterms:modified xsi:type="dcterms:W3CDTF">2018-07-09T07:36:31Z</dcterms:modified>
</cp:coreProperties>
</file>