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73" r:id="rId11"/>
    <p:sldId id="266" r:id="rId12"/>
    <p:sldId id="265" r:id="rId13"/>
    <p:sldId id="267" r:id="rId14"/>
    <p:sldId id="268" r:id="rId15"/>
    <p:sldId id="269" r:id="rId16"/>
    <p:sldId id="270" r:id="rId17"/>
    <p:sldId id="271" r:id="rId18"/>
    <p:sldId id="272"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93103"/>
  </p:normalViewPr>
  <p:slideViewPr>
    <p:cSldViewPr snapToGrid="0" snapToObjects="1">
      <p:cViewPr varScale="1">
        <p:scale>
          <a:sx n="55" d="100"/>
          <a:sy n="55" d="100"/>
        </p:scale>
        <p:origin x="200" y="8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0B223-B79A-224A-92B8-369400527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69CFF2-10C6-9644-9CF4-1A65C24632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C63533-6319-7C4A-98AE-35FBF5733838}"/>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5" name="Footer Placeholder 4">
            <a:extLst>
              <a:ext uri="{FF2B5EF4-FFF2-40B4-BE49-F238E27FC236}">
                <a16:creationId xmlns:a16="http://schemas.microsoft.com/office/drawing/2014/main" id="{38E625A2-8685-454C-800E-6C0F232888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0C397-9C2D-3240-BD2E-1881111BA28F}"/>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315811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52B0-1F65-714A-9AFF-8C70F8479F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D3EC1E-C750-254D-937F-2DF66889FF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CA874-77F1-EA45-8BFD-54D4721F1D86}"/>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5" name="Footer Placeholder 4">
            <a:extLst>
              <a:ext uri="{FF2B5EF4-FFF2-40B4-BE49-F238E27FC236}">
                <a16:creationId xmlns:a16="http://schemas.microsoft.com/office/drawing/2014/main" id="{2633D03E-9529-6648-93BA-2294338DF0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B55B81-42C4-FB4A-BCE1-8AB9559E3CC7}"/>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425593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D8043-4DB5-6347-97D3-CA93D1C082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EE3E6E-DE4F-9742-8720-70871D4BAB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93A47B-870E-6441-9B73-9980210B150B}"/>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5" name="Footer Placeholder 4">
            <a:extLst>
              <a:ext uri="{FF2B5EF4-FFF2-40B4-BE49-F238E27FC236}">
                <a16:creationId xmlns:a16="http://schemas.microsoft.com/office/drawing/2014/main" id="{53ADBC02-7789-B14A-AE55-8CEAC95304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92C3C0-5E8B-8649-B981-FD29F87FDA59}"/>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130245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B0A4-D079-FE46-BCD6-CBDEA889C2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5704B9-6980-E840-B4B0-52CA8A88CA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7CEA8F-4246-5846-BFDA-17C44D7A1CF6}"/>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5" name="Footer Placeholder 4">
            <a:extLst>
              <a:ext uri="{FF2B5EF4-FFF2-40B4-BE49-F238E27FC236}">
                <a16:creationId xmlns:a16="http://schemas.microsoft.com/office/drawing/2014/main" id="{9C41AF96-F79A-D74A-B987-B9365D66B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A10368-BFF9-2B43-AFCE-93DE6063A11C}"/>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350041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DC57D-1956-A849-AD66-FE38B956D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4C5DEE-E114-9644-AD3F-DA349F99D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A17AA9-9368-4F4D-94D8-B4FA3B4AF6CD}"/>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5" name="Footer Placeholder 4">
            <a:extLst>
              <a:ext uri="{FF2B5EF4-FFF2-40B4-BE49-F238E27FC236}">
                <a16:creationId xmlns:a16="http://schemas.microsoft.com/office/drawing/2014/main" id="{28A658B4-AB0D-B34A-98B7-5AEC2D65E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0A9329-BA52-0749-B46D-E53B16407D80}"/>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150711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8975-3780-4D4F-AD7D-357A44AC94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5F63F-0552-BE48-9F83-78DF0C4CBC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FABB3A-B55A-B640-9223-7D0603587C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E0CEA3-6E7C-8D44-9767-43E8750B4D88}"/>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6" name="Footer Placeholder 5">
            <a:extLst>
              <a:ext uri="{FF2B5EF4-FFF2-40B4-BE49-F238E27FC236}">
                <a16:creationId xmlns:a16="http://schemas.microsoft.com/office/drawing/2014/main" id="{6788A422-0844-EB45-95F2-E3AE5BECE5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94EA9C-41CB-8D45-9CA1-670A6429651B}"/>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393809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E8B2-A0E8-E643-B441-B9295AF0D9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0FFFEA-C4EF-0A44-8DDC-2B1364DA86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759EE6-F07C-5648-9932-29F381BF266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6DC73F-440A-5C4C-BC29-FBAABDE7EF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EDA7D3-56AE-B24A-A987-AD2019A3F8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0EB376-9B5C-4248-8519-B2A865D3601F}"/>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8" name="Footer Placeholder 7">
            <a:extLst>
              <a:ext uri="{FF2B5EF4-FFF2-40B4-BE49-F238E27FC236}">
                <a16:creationId xmlns:a16="http://schemas.microsoft.com/office/drawing/2014/main" id="{42F26368-E511-B546-ADC1-AF60409CC5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5DF985-5B44-4244-89E3-5CB02CE6B0D7}"/>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147396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6AA0-BB38-4245-93F9-67914E3A21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9DCA6DE-86DE-A144-8697-AD7D9497AF15}"/>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4" name="Footer Placeholder 3">
            <a:extLst>
              <a:ext uri="{FF2B5EF4-FFF2-40B4-BE49-F238E27FC236}">
                <a16:creationId xmlns:a16="http://schemas.microsoft.com/office/drawing/2014/main" id="{FBFC5CF9-BD96-074A-A0FA-4848786188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E864BC-E076-2F48-82E9-D0DD7890658E}"/>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335255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46FD-C929-FC4E-A031-CE42A5D4419D}"/>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3" name="Footer Placeholder 2">
            <a:extLst>
              <a:ext uri="{FF2B5EF4-FFF2-40B4-BE49-F238E27FC236}">
                <a16:creationId xmlns:a16="http://schemas.microsoft.com/office/drawing/2014/main" id="{685D592F-3629-7142-A81A-F98DB2EC59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FB0A3A-C550-7A47-8C69-545A7D916603}"/>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164910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4931-5F2E-9C49-9F23-712953903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75711CB-1E37-6B48-AD26-06E0EEFB98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A199F2-071A-FB41-9FBC-5490B2AF8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D53AAC-B27B-B54B-800E-31EF3C5954EA}"/>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6" name="Footer Placeholder 5">
            <a:extLst>
              <a:ext uri="{FF2B5EF4-FFF2-40B4-BE49-F238E27FC236}">
                <a16:creationId xmlns:a16="http://schemas.microsoft.com/office/drawing/2014/main" id="{F3063803-246B-0F40-B08F-C5F5F52351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0503C6-78CA-7E4E-88E5-607E80B54FB9}"/>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392488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DE7C-FBA6-1C48-9ECF-A85C4F993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0D1A47-4155-0046-953A-7D78122BB1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29C78C-77E0-7B4A-8E2E-98EEE4FE8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38A233-6872-FA4F-B6CF-57ABEA71A09A}"/>
              </a:ext>
            </a:extLst>
          </p:cNvPr>
          <p:cNvSpPr>
            <a:spLocks noGrp="1"/>
          </p:cNvSpPr>
          <p:nvPr>
            <p:ph type="dt" sz="half" idx="10"/>
          </p:nvPr>
        </p:nvSpPr>
        <p:spPr/>
        <p:txBody>
          <a:bodyPr/>
          <a:lstStyle/>
          <a:p>
            <a:fld id="{8A90FDFB-55CB-5749-A2BE-99E7B6443A0F}" type="datetimeFigureOut">
              <a:rPr lang="en-GB" smtClean="0"/>
              <a:t>16/04/2018</a:t>
            </a:fld>
            <a:endParaRPr lang="en-GB"/>
          </a:p>
        </p:txBody>
      </p:sp>
      <p:sp>
        <p:nvSpPr>
          <p:cNvPr id="6" name="Footer Placeholder 5">
            <a:extLst>
              <a:ext uri="{FF2B5EF4-FFF2-40B4-BE49-F238E27FC236}">
                <a16:creationId xmlns:a16="http://schemas.microsoft.com/office/drawing/2014/main" id="{E595D690-BC7C-A748-9556-5FCCEEB668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F7B70F-C7A5-E94B-BE1B-0F427D412F94}"/>
              </a:ext>
            </a:extLst>
          </p:cNvPr>
          <p:cNvSpPr>
            <a:spLocks noGrp="1"/>
          </p:cNvSpPr>
          <p:nvPr>
            <p:ph type="sldNum" sz="quarter" idx="12"/>
          </p:nvPr>
        </p:nvSpPr>
        <p:spPr/>
        <p:txBody>
          <a:bodyPr/>
          <a:lstStyle/>
          <a:p>
            <a:fld id="{79A21028-C0F5-3640-8AAA-D189C8AA22C9}" type="slidenum">
              <a:rPr lang="en-GB" smtClean="0"/>
              <a:t>‹#›</a:t>
            </a:fld>
            <a:endParaRPr lang="en-GB"/>
          </a:p>
        </p:txBody>
      </p:sp>
    </p:spTree>
    <p:extLst>
      <p:ext uri="{BB962C8B-B14F-4D97-AF65-F5344CB8AC3E}">
        <p14:creationId xmlns:p14="http://schemas.microsoft.com/office/powerpoint/2010/main" val="147737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6F5C4-04CA-454F-ABF9-8C956EABCF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9272C2-339C-1A42-B084-5181C1463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0F6364-1FF1-8940-A5F9-AEAFA181F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0FDFB-55CB-5749-A2BE-99E7B6443A0F}" type="datetimeFigureOut">
              <a:rPr lang="en-GB" smtClean="0"/>
              <a:t>16/04/2018</a:t>
            </a:fld>
            <a:endParaRPr lang="en-GB"/>
          </a:p>
        </p:txBody>
      </p:sp>
      <p:sp>
        <p:nvSpPr>
          <p:cNvPr id="5" name="Footer Placeholder 4">
            <a:extLst>
              <a:ext uri="{FF2B5EF4-FFF2-40B4-BE49-F238E27FC236}">
                <a16:creationId xmlns:a16="http://schemas.microsoft.com/office/drawing/2014/main" id="{34E928D4-476C-C046-8F54-5438A2ACE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DB6422-8D6F-9F44-9388-741DFDA88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21028-C0F5-3640-8AAA-D189C8AA22C9}" type="slidenum">
              <a:rPr lang="en-GB" smtClean="0"/>
              <a:t>‹#›</a:t>
            </a:fld>
            <a:endParaRPr lang="en-GB"/>
          </a:p>
        </p:txBody>
      </p:sp>
    </p:spTree>
    <p:extLst>
      <p:ext uri="{BB962C8B-B14F-4D97-AF65-F5344CB8AC3E}">
        <p14:creationId xmlns:p14="http://schemas.microsoft.com/office/powerpoint/2010/main" val="1371283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nbc.com/2016/06/05/comic-books-buck-trend-as-print-and-digital-sales-flourish.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thoughtco.com/comic-books-101-overview-and-history-804292"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nny-arcade.com/" TargetMode="External"/><Relationship Id="rId2" Type="http://schemas.openxmlformats.org/officeDocument/2006/relationships/hyperlink" Target="http://pvponline.com/" TargetMode="External"/><Relationship Id="rId1" Type="http://schemas.openxmlformats.org/officeDocument/2006/relationships/slideLayout" Target="../slideLayouts/slideLayout2.xml"/><Relationship Id="rId5" Type="http://schemas.openxmlformats.org/officeDocument/2006/relationships/hyperlink" Target="http://www.cad-comic.com/" TargetMode="External"/><Relationship Id="rId4" Type="http://schemas.openxmlformats.org/officeDocument/2006/relationships/hyperlink" Target="http://www.giantitp.com/comics/oots1068.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hyperlink" Target="https://govbooktalk.gpo.gov/2012/02/07/society-through-a-comic-lens/" TargetMode="Externa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ollinsdictionary.com/dictionary/english/comic-book" TargetMode="External"/><Relationship Id="rId2" Type="http://schemas.openxmlformats.org/officeDocument/2006/relationships/hyperlink" Target="https://en.oxforddictionaries.com/definition/comic_book" TargetMode="External"/><Relationship Id="rId1" Type="http://schemas.openxmlformats.org/officeDocument/2006/relationships/slideLayout" Target="../slideLayouts/slideLayout2.xml"/><Relationship Id="rId4" Type="http://schemas.openxmlformats.org/officeDocument/2006/relationships/hyperlink" Target="https://en.wikipedia.org/wiki/Comic_boo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C38D-7C18-D545-BC60-6FA1D2CA0E2B}"/>
              </a:ext>
            </a:extLst>
          </p:cNvPr>
          <p:cNvSpPr>
            <a:spLocks noGrp="1"/>
          </p:cNvSpPr>
          <p:nvPr>
            <p:ph type="ctrTitle"/>
          </p:nvPr>
        </p:nvSpPr>
        <p:spPr/>
        <p:txBody>
          <a:bodyPr>
            <a:normAutofit/>
          </a:bodyPr>
          <a:lstStyle/>
          <a:p>
            <a:r>
              <a:rPr lang="en-GB" b="1" dirty="0"/>
              <a:t>Unit 9</a:t>
            </a:r>
            <a:r>
              <a:rPr lang="en-GB" b="1"/>
              <a:t>: Comics and graphic novel storytelling </a:t>
            </a:r>
            <a:endParaRPr lang="en-GB" dirty="0"/>
          </a:p>
        </p:txBody>
      </p:sp>
      <p:sp>
        <p:nvSpPr>
          <p:cNvPr id="3" name="Subtitle 2">
            <a:extLst>
              <a:ext uri="{FF2B5EF4-FFF2-40B4-BE49-F238E27FC236}">
                <a16:creationId xmlns:a16="http://schemas.microsoft.com/office/drawing/2014/main" id="{35FC8696-13D7-D64E-952A-AEC5DD11D308}"/>
              </a:ext>
            </a:extLst>
          </p:cNvPr>
          <p:cNvSpPr>
            <a:spLocks noGrp="1"/>
          </p:cNvSpPr>
          <p:nvPr>
            <p:ph type="subTitle" idx="1"/>
          </p:nvPr>
        </p:nvSpPr>
        <p:spPr/>
        <p:txBody>
          <a:bodyPr/>
          <a:lstStyle/>
          <a:p>
            <a:r>
              <a:rPr lang="en-GB" dirty="0"/>
              <a:t>L.O. – What do we have do do for this unit?</a:t>
            </a:r>
          </a:p>
          <a:p>
            <a:r>
              <a:rPr lang="en-GB" dirty="0"/>
              <a:t>How can we research comic books/graphic novels to understand their conventions?</a:t>
            </a:r>
          </a:p>
        </p:txBody>
      </p:sp>
    </p:spTree>
    <p:extLst>
      <p:ext uri="{BB962C8B-B14F-4D97-AF65-F5344CB8AC3E}">
        <p14:creationId xmlns:p14="http://schemas.microsoft.com/office/powerpoint/2010/main" val="1887146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E703-B3B0-9748-B545-C7472A8AFEE3}"/>
              </a:ext>
            </a:extLst>
          </p:cNvPr>
          <p:cNvSpPr>
            <a:spLocks noGrp="1"/>
          </p:cNvSpPr>
          <p:nvPr>
            <p:ph type="title"/>
          </p:nvPr>
        </p:nvSpPr>
        <p:spPr/>
        <p:txBody>
          <a:bodyPr/>
          <a:lstStyle/>
          <a:p>
            <a:r>
              <a:rPr lang="en-GB" dirty="0"/>
              <a:t>'What’s the point? The print industry is dying!’</a:t>
            </a:r>
          </a:p>
        </p:txBody>
      </p:sp>
      <p:sp>
        <p:nvSpPr>
          <p:cNvPr id="3" name="Content Placeholder 2">
            <a:extLst>
              <a:ext uri="{FF2B5EF4-FFF2-40B4-BE49-F238E27FC236}">
                <a16:creationId xmlns:a16="http://schemas.microsoft.com/office/drawing/2014/main" id="{2295F926-904A-5144-9F37-3CBC0DCFB5AB}"/>
              </a:ext>
            </a:extLst>
          </p:cNvPr>
          <p:cNvSpPr>
            <a:spLocks noGrp="1"/>
          </p:cNvSpPr>
          <p:nvPr>
            <p:ph idx="1"/>
          </p:nvPr>
        </p:nvSpPr>
        <p:spPr/>
        <p:txBody>
          <a:bodyPr/>
          <a:lstStyle/>
          <a:p>
            <a:endParaRPr lang="en-GB" dirty="0"/>
          </a:p>
          <a:p>
            <a:endParaRPr lang="en-GB" dirty="0"/>
          </a:p>
          <a:p>
            <a:r>
              <a:rPr lang="en-GB" dirty="0"/>
              <a:t>This might be true for magazines and newspapers, but not necessarily for comics (</a:t>
            </a:r>
            <a:r>
              <a:rPr lang="en-GB" dirty="0">
                <a:hlinkClick r:id="rId2"/>
              </a:rPr>
              <a:t>https://www.cnbc.com/2016/06/05/comic-books-buck-trend-as-print-and-digital-sales-flourish.html</a:t>
            </a:r>
            <a:r>
              <a:rPr lang="en-GB" dirty="0"/>
              <a:t>)</a:t>
            </a:r>
          </a:p>
          <a:p>
            <a:endParaRPr lang="en-GB" dirty="0"/>
          </a:p>
          <a:p>
            <a:r>
              <a:rPr lang="en-GB" dirty="0"/>
              <a:t>Why might this be?</a:t>
            </a:r>
          </a:p>
        </p:txBody>
      </p:sp>
    </p:spTree>
    <p:extLst>
      <p:ext uri="{BB962C8B-B14F-4D97-AF65-F5344CB8AC3E}">
        <p14:creationId xmlns:p14="http://schemas.microsoft.com/office/powerpoint/2010/main" val="310108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380F76-09AA-224E-BA2A-BE23EF26FD3D}"/>
              </a:ext>
            </a:extLst>
          </p:cNvPr>
          <p:cNvSpPr>
            <a:spLocks noGrp="1"/>
          </p:cNvSpPr>
          <p:nvPr>
            <p:ph type="ctrTitle"/>
          </p:nvPr>
        </p:nvSpPr>
        <p:spPr>
          <a:xfrm>
            <a:off x="1524000" y="1122362"/>
            <a:ext cx="9144000" cy="4211637"/>
          </a:xfrm>
        </p:spPr>
        <p:txBody>
          <a:bodyPr>
            <a:normAutofit fontScale="90000"/>
          </a:bodyPr>
          <a:lstStyle/>
          <a:p>
            <a:r>
              <a:rPr lang="en-GB" sz="7200" dirty="0"/>
              <a:t>An introduction to the comics industry </a:t>
            </a:r>
            <a:br>
              <a:rPr lang="en-GB" sz="7200" dirty="0"/>
            </a:br>
            <a:br>
              <a:rPr lang="en-GB" sz="7200" dirty="0"/>
            </a:br>
            <a:r>
              <a:rPr lang="en-GB" sz="4400" dirty="0"/>
              <a:t>(taken from </a:t>
            </a:r>
            <a:r>
              <a:rPr lang="en-GB" sz="4400" dirty="0">
                <a:hlinkClick r:id="rId2"/>
              </a:rPr>
              <a:t>https://www.thoughtco.com/comic-books-101-overview-and-history-804292</a:t>
            </a:r>
            <a:r>
              <a:rPr lang="en-GB" sz="4400" dirty="0"/>
              <a:t>)</a:t>
            </a:r>
            <a:endParaRPr lang="en-GB" dirty="0"/>
          </a:p>
        </p:txBody>
      </p:sp>
    </p:spTree>
    <p:extLst>
      <p:ext uri="{BB962C8B-B14F-4D97-AF65-F5344CB8AC3E}">
        <p14:creationId xmlns:p14="http://schemas.microsoft.com/office/powerpoint/2010/main" val="1912145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027C-89CA-4248-A7C9-818D7F473F65}"/>
              </a:ext>
            </a:extLst>
          </p:cNvPr>
          <p:cNvSpPr>
            <a:spLocks noGrp="1"/>
          </p:cNvSpPr>
          <p:nvPr>
            <p:ph type="title"/>
          </p:nvPr>
        </p:nvSpPr>
        <p:spPr>
          <a:xfrm>
            <a:off x="838200" y="365126"/>
            <a:ext cx="11353800" cy="667808"/>
          </a:xfrm>
        </p:spPr>
        <p:txBody>
          <a:bodyPr>
            <a:noAutofit/>
          </a:bodyPr>
          <a:lstStyle/>
          <a:p>
            <a:r>
              <a:rPr lang="en-GB" sz="3200" dirty="0"/>
              <a:t>Formats:</a:t>
            </a:r>
          </a:p>
        </p:txBody>
      </p:sp>
      <p:sp>
        <p:nvSpPr>
          <p:cNvPr id="3" name="Content Placeholder 2">
            <a:extLst>
              <a:ext uri="{FF2B5EF4-FFF2-40B4-BE49-F238E27FC236}">
                <a16:creationId xmlns:a16="http://schemas.microsoft.com/office/drawing/2014/main" id="{FD20B87E-44B8-A74A-8298-106058885EB0}"/>
              </a:ext>
            </a:extLst>
          </p:cNvPr>
          <p:cNvSpPr>
            <a:spLocks noGrp="1"/>
          </p:cNvSpPr>
          <p:nvPr>
            <p:ph idx="1"/>
          </p:nvPr>
        </p:nvSpPr>
        <p:spPr>
          <a:xfrm>
            <a:off x="838200" y="1219200"/>
            <a:ext cx="10515600" cy="5503333"/>
          </a:xfrm>
        </p:spPr>
        <p:txBody>
          <a:bodyPr>
            <a:normAutofit fontScale="92500" lnSpcReduction="20000"/>
          </a:bodyPr>
          <a:lstStyle/>
          <a:p>
            <a:r>
              <a:rPr lang="en-GB" sz="2400" b="1" dirty="0"/>
              <a:t>Comic Book</a:t>
            </a:r>
            <a:r>
              <a:rPr lang="en-GB" sz="2400" dirty="0"/>
              <a:t> – The comic book as we know it today is a softcover magazine of sequential artwork (a number of pictures in order) and words that when used together tell a story. The cover is usually a glossy paper with the interior of a higher quality paper with the consistency of newspaper. The spine is usually held together by staples. Comic books today cover a variety of subjects. There are horror, fantasy, sci-fi, crime, real life, and many other subjects that comic books cover. The subject most comic books have become known for is superheroes.</a:t>
            </a:r>
          </a:p>
          <a:p>
            <a:r>
              <a:rPr lang="en-GB" sz="2400" b="1" dirty="0"/>
              <a:t>Comic Strip</a:t>
            </a:r>
            <a:r>
              <a:rPr lang="en-GB" sz="2400" dirty="0"/>
              <a:t> – This is what you would find in a newspaper such as Garfield, or Dilbert and what was originally referred to with the term, “comic.”</a:t>
            </a:r>
          </a:p>
          <a:p>
            <a:r>
              <a:rPr lang="en-GB" sz="2400" b="1" dirty="0"/>
              <a:t>Graphic Novel</a:t>
            </a:r>
            <a:r>
              <a:rPr lang="en-GB" sz="2400" dirty="0"/>
              <a:t> – This thicker, and glue bound book is seeing a great amount of success today. This format has been used by some publishers to help distinguish the content from comics with more mature subjects and content matter. Lately, the graphic novel has seen a large amount of success by collecting a comic series, allowing purchasers to read a whole comic story in one sitting. Although still not as popular as the regular comic book, the Graphic Novel has been outpacing comic books in terms of annual sales growth.</a:t>
            </a:r>
          </a:p>
          <a:p>
            <a:r>
              <a:rPr lang="en-GB" sz="2400" b="1" dirty="0" err="1"/>
              <a:t>Webcomics</a:t>
            </a:r>
            <a:r>
              <a:rPr lang="en-GB" sz="2400" dirty="0"/>
              <a:t> – This term is being used to describe both comic strips and comic books that can be found on the Internet. Many are smaller </a:t>
            </a:r>
            <a:r>
              <a:rPr lang="en-GB" sz="2400" dirty="0" err="1"/>
              <a:t>endeavors</a:t>
            </a:r>
            <a:r>
              <a:rPr lang="en-GB" sz="2400" dirty="0"/>
              <a:t> by people who just want to find a creative outlet, but others have turned their </a:t>
            </a:r>
            <a:r>
              <a:rPr lang="en-GB" sz="2400" dirty="0" err="1"/>
              <a:t>webcomics</a:t>
            </a:r>
            <a:r>
              <a:rPr lang="en-GB" sz="2400" dirty="0"/>
              <a:t> into successful industries such as </a:t>
            </a:r>
            <a:r>
              <a:rPr lang="en-GB" sz="2400" dirty="0">
                <a:hlinkClick r:id="rId2"/>
              </a:rPr>
              <a:t>Player Vs. Player</a:t>
            </a:r>
            <a:r>
              <a:rPr lang="en-GB" sz="2400" dirty="0"/>
              <a:t>, </a:t>
            </a:r>
            <a:r>
              <a:rPr lang="en-GB" sz="2400" dirty="0">
                <a:hlinkClick r:id="rId3"/>
              </a:rPr>
              <a:t>Penny Arcade</a:t>
            </a:r>
            <a:r>
              <a:rPr lang="en-GB" sz="2400" dirty="0"/>
              <a:t>, </a:t>
            </a:r>
            <a:r>
              <a:rPr lang="en-GB" sz="2400" dirty="0">
                <a:hlinkClick r:id="rId4"/>
              </a:rPr>
              <a:t>Order Of The Stick</a:t>
            </a:r>
            <a:r>
              <a:rPr lang="en-GB" sz="2400" dirty="0"/>
              <a:t>, and </a:t>
            </a:r>
            <a:r>
              <a:rPr lang="en-GB" sz="2400" dirty="0">
                <a:hlinkClick r:id="rId5"/>
              </a:rPr>
              <a:t>Ctrl, Alt, Del.</a:t>
            </a:r>
            <a:endParaRPr lang="en-GB" sz="2400" dirty="0"/>
          </a:p>
        </p:txBody>
      </p:sp>
    </p:spTree>
    <p:extLst>
      <p:ext uri="{BB962C8B-B14F-4D97-AF65-F5344CB8AC3E}">
        <p14:creationId xmlns:p14="http://schemas.microsoft.com/office/powerpoint/2010/main" val="3850267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8540-2061-8741-9B6C-BEE7E7D39D59}"/>
              </a:ext>
            </a:extLst>
          </p:cNvPr>
          <p:cNvSpPr>
            <a:spLocks noGrp="1"/>
          </p:cNvSpPr>
          <p:nvPr>
            <p:ph type="title"/>
          </p:nvPr>
        </p:nvSpPr>
        <p:spPr/>
        <p:txBody>
          <a:bodyPr/>
          <a:lstStyle/>
          <a:p>
            <a:r>
              <a:rPr lang="en-GB" dirty="0"/>
              <a:t>Publishers</a:t>
            </a:r>
          </a:p>
        </p:txBody>
      </p:sp>
      <p:sp>
        <p:nvSpPr>
          <p:cNvPr id="3" name="Content Placeholder 2">
            <a:extLst>
              <a:ext uri="{FF2B5EF4-FFF2-40B4-BE49-F238E27FC236}">
                <a16:creationId xmlns:a16="http://schemas.microsoft.com/office/drawing/2014/main" id="{676780DE-DDC9-8441-AD2E-F4FFE10C7D9D}"/>
              </a:ext>
            </a:extLst>
          </p:cNvPr>
          <p:cNvSpPr>
            <a:spLocks noGrp="1"/>
          </p:cNvSpPr>
          <p:nvPr>
            <p:ph idx="1"/>
          </p:nvPr>
        </p:nvSpPr>
        <p:spPr/>
        <p:txBody>
          <a:bodyPr>
            <a:normAutofit fontScale="92500" lnSpcReduction="10000"/>
          </a:bodyPr>
          <a:lstStyle/>
          <a:p>
            <a:r>
              <a:rPr lang="en-GB" dirty="0"/>
              <a:t>Many different publishers in the comic industry</a:t>
            </a:r>
          </a:p>
          <a:p>
            <a:endParaRPr lang="en-GB" dirty="0"/>
          </a:p>
          <a:p>
            <a:r>
              <a:rPr lang="en-GB" dirty="0"/>
              <a:t>Two are the most popular, taking up almost 80/90% of the market </a:t>
            </a:r>
          </a:p>
          <a:p>
            <a:endParaRPr lang="en-GB" dirty="0"/>
          </a:p>
          <a:p>
            <a:r>
              <a:rPr lang="en-GB" dirty="0"/>
              <a:t>DC Comics (owned by Warner Bros.) and Marvel (owned by The Walt Disney Company) are often referred to as ‘The Big Two’</a:t>
            </a:r>
          </a:p>
          <a:p>
            <a:endParaRPr lang="en-GB" dirty="0"/>
          </a:p>
          <a:p>
            <a:r>
              <a:rPr lang="en-GB" dirty="0"/>
              <a:t>Smaller publishers have started to build a big presence in the comic book world and are growing – pushing the boundaries of comic book content and creator owned content (e.g. Image comics and ‘The Walking Dead’)</a:t>
            </a:r>
          </a:p>
        </p:txBody>
      </p:sp>
      <p:pic>
        <p:nvPicPr>
          <p:cNvPr id="5" name="Picture 4">
            <a:extLst>
              <a:ext uri="{FF2B5EF4-FFF2-40B4-BE49-F238E27FC236}">
                <a16:creationId xmlns:a16="http://schemas.microsoft.com/office/drawing/2014/main" id="{2B4A39EF-E0C0-D74C-BC36-6083B64CEE16}"/>
              </a:ext>
            </a:extLst>
          </p:cNvPr>
          <p:cNvPicPr>
            <a:picLocks noChangeAspect="1"/>
          </p:cNvPicPr>
          <p:nvPr/>
        </p:nvPicPr>
        <p:blipFill>
          <a:blip r:embed="rId2"/>
          <a:stretch>
            <a:fillRect/>
          </a:stretch>
        </p:blipFill>
        <p:spPr>
          <a:xfrm>
            <a:off x="6096000" y="-159883"/>
            <a:ext cx="2090056" cy="2090056"/>
          </a:xfrm>
          <a:prstGeom prst="rect">
            <a:avLst/>
          </a:prstGeom>
        </p:spPr>
      </p:pic>
      <p:pic>
        <p:nvPicPr>
          <p:cNvPr id="6" name="Picture 5">
            <a:extLst>
              <a:ext uri="{FF2B5EF4-FFF2-40B4-BE49-F238E27FC236}">
                <a16:creationId xmlns:a16="http://schemas.microsoft.com/office/drawing/2014/main" id="{EF637E8B-44B3-F448-A82B-F035430611C8}"/>
              </a:ext>
            </a:extLst>
          </p:cNvPr>
          <p:cNvPicPr>
            <a:picLocks noChangeAspect="1"/>
          </p:cNvPicPr>
          <p:nvPr/>
        </p:nvPicPr>
        <p:blipFill>
          <a:blip r:embed="rId3"/>
          <a:stretch>
            <a:fillRect/>
          </a:stretch>
        </p:blipFill>
        <p:spPr>
          <a:xfrm>
            <a:off x="3523751" y="27729"/>
            <a:ext cx="2572249" cy="1714832"/>
          </a:xfrm>
          <a:prstGeom prst="rect">
            <a:avLst/>
          </a:prstGeom>
        </p:spPr>
      </p:pic>
      <p:pic>
        <p:nvPicPr>
          <p:cNvPr id="7" name="Picture 6">
            <a:extLst>
              <a:ext uri="{FF2B5EF4-FFF2-40B4-BE49-F238E27FC236}">
                <a16:creationId xmlns:a16="http://schemas.microsoft.com/office/drawing/2014/main" id="{2DD641A0-1243-0B4B-9EAA-818ABB4CA344}"/>
              </a:ext>
            </a:extLst>
          </p:cNvPr>
          <p:cNvPicPr>
            <a:picLocks noChangeAspect="1"/>
          </p:cNvPicPr>
          <p:nvPr/>
        </p:nvPicPr>
        <p:blipFill>
          <a:blip r:embed="rId4"/>
          <a:stretch>
            <a:fillRect/>
          </a:stretch>
        </p:blipFill>
        <p:spPr>
          <a:xfrm>
            <a:off x="8668249" y="101373"/>
            <a:ext cx="1101678" cy="1631860"/>
          </a:xfrm>
          <a:prstGeom prst="rect">
            <a:avLst/>
          </a:prstGeom>
        </p:spPr>
      </p:pic>
      <p:pic>
        <p:nvPicPr>
          <p:cNvPr id="8" name="Picture 7">
            <a:extLst>
              <a:ext uri="{FF2B5EF4-FFF2-40B4-BE49-F238E27FC236}">
                <a16:creationId xmlns:a16="http://schemas.microsoft.com/office/drawing/2014/main" id="{46448A26-1A0B-4749-A5AA-31BA57B11A4C}"/>
              </a:ext>
            </a:extLst>
          </p:cNvPr>
          <p:cNvPicPr>
            <a:picLocks noChangeAspect="1"/>
          </p:cNvPicPr>
          <p:nvPr/>
        </p:nvPicPr>
        <p:blipFill>
          <a:blip r:embed="rId5"/>
          <a:stretch>
            <a:fillRect/>
          </a:stretch>
        </p:blipFill>
        <p:spPr>
          <a:xfrm>
            <a:off x="10445735" y="101373"/>
            <a:ext cx="1589315" cy="1589315"/>
          </a:xfrm>
          <a:prstGeom prst="rect">
            <a:avLst/>
          </a:prstGeom>
        </p:spPr>
      </p:pic>
    </p:spTree>
    <p:extLst>
      <p:ext uri="{BB962C8B-B14F-4D97-AF65-F5344CB8AC3E}">
        <p14:creationId xmlns:p14="http://schemas.microsoft.com/office/powerpoint/2010/main" val="1389256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5AAFC-0F7A-454C-8EB3-EAAE573E611B}"/>
              </a:ext>
            </a:extLst>
          </p:cNvPr>
          <p:cNvSpPr>
            <a:spLocks noGrp="1"/>
          </p:cNvSpPr>
          <p:nvPr>
            <p:ph type="ctrTitle"/>
          </p:nvPr>
        </p:nvSpPr>
        <p:spPr/>
        <p:txBody>
          <a:bodyPr/>
          <a:lstStyle/>
          <a:p>
            <a:r>
              <a:rPr lang="en-GB" dirty="0"/>
              <a:t>There are four categories of comic book publishers</a:t>
            </a:r>
          </a:p>
        </p:txBody>
      </p:sp>
      <p:sp>
        <p:nvSpPr>
          <p:cNvPr id="5" name="Subtitle 4">
            <a:extLst>
              <a:ext uri="{FF2B5EF4-FFF2-40B4-BE49-F238E27FC236}">
                <a16:creationId xmlns:a16="http://schemas.microsoft.com/office/drawing/2014/main" id="{9021766D-5895-E746-87D6-98E30D29E7F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74398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A740-EC31-E049-B705-79677C102837}"/>
              </a:ext>
            </a:extLst>
          </p:cNvPr>
          <p:cNvSpPr>
            <a:spLocks noGrp="1"/>
          </p:cNvSpPr>
          <p:nvPr>
            <p:ph type="title"/>
          </p:nvPr>
        </p:nvSpPr>
        <p:spPr/>
        <p:txBody>
          <a:bodyPr/>
          <a:lstStyle/>
          <a:p>
            <a:r>
              <a:rPr lang="en-GB" dirty="0"/>
              <a:t>Main Publishers</a:t>
            </a:r>
          </a:p>
        </p:txBody>
      </p:sp>
      <p:sp>
        <p:nvSpPr>
          <p:cNvPr id="3" name="Content Placeholder 2">
            <a:extLst>
              <a:ext uri="{FF2B5EF4-FFF2-40B4-BE49-F238E27FC236}">
                <a16:creationId xmlns:a16="http://schemas.microsoft.com/office/drawing/2014/main" id="{85D3822A-E1A2-9D41-AA56-95675D64C1C6}"/>
              </a:ext>
            </a:extLst>
          </p:cNvPr>
          <p:cNvSpPr>
            <a:spLocks noGrp="1"/>
          </p:cNvSpPr>
          <p:nvPr>
            <p:ph idx="1"/>
          </p:nvPr>
        </p:nvSpPr>
        <p:spPr/>
        <p:txBody>
          <a:bodyPr>
            <a:normAutofit lnSpcReduction="10000"/>
          </a:bodyPr>
          <a:lstStyle/>
          <a:p>
            <a:pPr marL="0" indent="0">
              <a:buNone/>
            </a:pPr>
            <a:r>
              <a:rPr lang="en-GB" dirty="0"/>
              <a:t>These publishers have been around for quite some time and have developed a large following of fans due to their amount of popular characters.</a:t>
            </a:r>
          </a:p>
          <a:p>
            <a:endParaRPr lang="en-GB" dirty="0"/>
          </a:p>
          <a:p>
            <a:pPr marL="0" indent="0">
              <a:buNone/>
            </a:pPr>
            <a:br>
              <a:rPr lang="en-GB" dirty="0"/>
            </a:br>
            <a:r>
              <a:rPr lang="en-GB" b="1" dirty="0"/>
              <a:t>Marvel</a:t>
            </a:r>
            <a:r>
              <a:rPr lang="en-GB" dirty="0"/>
              <a:t> – X-Men, Spider-Man, The Hulk, Fantastic Four, Captain America, The Avengers</a:t>
            </a:r>
          </a:p>
          <a:p>
            <a:pPr marL="0" indent="0">
              <a:buNone/>
            </a:pPr>
            <a:br>
              <a:rPr lang="en-GB" dirty="0"/>
            </a:br>
            <a:r>
              <a:rPr lang="en-GB" b="1" dirty="0"/>
              <a:t>DC</a:t>
            </a:r>
            <a:r>
              <a:rPr lang="en-GB" dirty="0"/>
              <a:t> – Superman, Batman, Wonder Woman, The Green Lantern, The Flash, The JLA, Teen Titans</a:t>
            </a:r>
            <a:br>
              <a:rPr lang="en-GB" dirty="0"/>
            </a:br>
            <a:endParaRPr lang="en-GB" dirty="0"/>
          </a:p>
        </p:txBody>
      </p:sp>
    </p:spTree>
    <p:extLst>
      <p:ext uri="{BB962C8B-B14F-4D97-AF65-F5344CB8AC3E}">
        <p14:creationId xmlns:p14="http://schemas.microsoft.com/office/powerpoint/2010/main" val="74683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33DB-27D5-F043-95F6-A17653DFFF42}"/>
              </a:ext>
            </a:extLst>
          </p:cNvPr>
          <p:cNvSpPr>
            <a:spLocks noGrp="1"/>
          </p:cNvSpPr>
          <p:nvPr>
            <p:ph type="title"/>
          </p:nvPr>
        </p:nvSpPr>
        <p:spPr/>
        <p:txBody>
          <a:bodyPr/>
          <a:lstStyle/>
          <a:p>
            <a:r>
              <a:rPr lang="en-GB" dirty="0"/>
              <a:t>Small Publishers</a:t>
            </a:r>
          </a:p>
        </p:txBody>
      </p:sp>
      <p:sp>
        <p:nvSpPr>
          <p:cNvPr id="3" name="Content Placeholder 2">
            <a:extLst>
              <a:ext uri="{FF2B5EF4-FFF2-40B4-BE49-F238E27FC236}">
                <a16:creationId xmlns:a16="http://schemas.microsoft.com/office/drawing/2014/main" id="{EEA397E7-84C4-2542-96EA-B5B964061D5C}"/>
              </a:ext>
            </a:extLst>
          </p:cNvPr>
          <p:cNvSpPr>
            <a:spLocks noGrp="1"/>
          </p:cNvSpPr>
          <p:nvPr>
            <p:ph idx="1"/>
          </p:nvPr>
        </p:nvSpPr>
        <p:spPr/>
        <p:txBody>
          <a:bodyPr>
            <a:normAutofit lnSpcReduction="10000"/>
          </a:bodyPr>
          <a:lstStyle/>
          <a:p>
            <a:pPr marL="0" indent="0">
              <a:buNone/>
            </a:pPr>
            <a:r>
              <a:rPr lang="en-GB" dirty="0"/>
              <a:t>These publishers are smaller in nature but attract many creators due to the fact that they can have much more control over the characters they create. They won’t offer as many comics as the larger publishers, but that doesn’t mean the quality will be any less.</a:t>
            </a:r>
          </a:p>
          <a:p>
            <a:pPr marL="0" indent="0">
              <a:buNone/>
            </a:pPr>
            <a:br>
              <a:rPr lang="en-GB" dirty="0"/>
            </a:br>
            <a:r>
              <a:rPr lang="en-GB" b="1" dirty="0"/>
              <a:t>Image</a:t>
            </a:r>
            <a:r>
              <a:rPr lang="en-GB" dirty="0"/>
              <a:t> – </a:t>
            </a:r>
            <a:r>
              <a:rPr lang="en-GB" dirty="0" err="1"/>
              <a:t>Godland</a:t>
            </a:r>
            <a:r>
              <a:rPr lang="en-GB" dirty="0"/>
              <a:t>, The Waking Dead, Invincible,</a:t>
            </a:r>
            <a:br>
              <a:rPr lang="en-GB" dirty="0"/>
            </a:br>
            <a:r>
              <a:rPr lang="en-GB" b="1" dirty="0"/>
              <a:t>Dark Horse </a:t>
            </a:r>
            <a:r>
              <a:rPr lang="en-GB" dirty="0"/>
              <a:t>– Sin City, </a:t>
            </a:r>
            <a:r>
              <a:rPr lang="en-GB" dirty="0" err="1"/>
              <a:t>Hellboy</a:t>
            </a:r>
            <a:r>
              <a:rPr lang="en-GB" dirty="0"/>
              <a:t>, Star Wars, Buffy the Vampire Slayer, Angel, Conan</a:t>
            </a:r>
            <a:br>
              <a:rPr lang="en-GB" dirty="0"/>
            </a:br>
            <a:r>
              <a:rPr lang="en-GB" b="1" dirty="0"/>
              <a:t>IDW</a:t>
            </a:r>
            <a:r>
              <a:rPr lang="en-GB" dirty="0"/>
              <a:t> – 30 Days of Night, Fallen Angel, Criminal Macabre</a:t>
            </a:r>
            <a:br>
              <a:rPr lang="en-GB" dirty="0"/>
            </a:br>
            <a:r>
              <a:rPr lang="en-GB" b="1" dirty="0"/>
              <a:t>Archie Comics </a:t>
            </a:r>
            <a:r>
              <a:rPr lang="en-GB" dirty="0"/>
              <a:t>– Archie, </a:t>
            </a:r>
            <a:r>
              <a:rPr lang="en-GB" dirty="0" err="1"/>
              <a:t>Jughead</a:t>
            </a:r>
            <a:r>
              <a:rPr lang="en-GB" dirty="0"/>
              <a:t>, Betty and Veronica</a:t>
            </a:r>
            <a:br>
              <a:rPr lang="en-GB" dirty="0"/>
            </a:br>
            <a:r>
              <a:rPr lang="en-GB" b="1" dirty="0"/>
              <a:t>Disney Comics </a:t>
            </a:r>
            <a:r>
              <a:rPr lang="en-GB" dirty="0"/>
              <a:t>– Mickey Mouse, Scrooge, Pluto</a:t>
            </a:r>
          </a:p>
          <a:p>
            <a:endParaRPr lang="en-GB" dirty="0"/>
          </a:p>
        </p:txBody>
      </p:sp>
    </p:spTree>
    <p:extLst>
      <p:ext uri="{BB962C8B-B14F-4D97-AF65-F5344CB8AC3E}">
        <p14:creationId xmlns:p14="http://schemas.microsoft.com/office/powerpoint/2010/main" val="356778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FD7D-8CE0-9F47-B9D6-E54923E11CF6}"/>
              </a:ext>
            </a:extLst>
          </p:cNvPr>
          <p:cNvSpPr>
            <a:spLocks noGrp="1"/>
          </p:cNvSpPr>
          <p:nvPr>
            <p:ph type="title"/>
          </p:nvPr>
        </p:nvSpPr>
        <p:spPr/>
        <p:txBody>
          <a:bodyPr/>
          <a:lstStyle/>
          <a:p>
            <a:r>
              <a:rPr lang="en-GB" dirty="0"/>
              <a:t>Independent Publishers</a:t>
            </a:r>
          </a:p>
        </p:txBody>
      </p:sp>
      <p:sp>
        <p:nvSpPr>
          <p:cNvPr id="3" name="Content Placeholder 2">
            <a:extLst>
              <a:ext uri="{FF2B5EF4-FFF2-40B4-BE49-F238E27FC236}">
                <a16:creationId xmlns:a16="http://schemas.microsoft.com/office/drawing/2014/main" id="{EFC4AC08-DB68-DA48-B399-49790BE194DC}"/>
              </a:ext>
            </a:extLst>
          </p:cNvPr>
          <p:cNvSpPr>
            <a:spLocks noGrp="1"/>
          </p:cNvSpPr>
          <p:nvPr>
            <p:ph idx="1"/>
          </p:nvPr>
        </p:nvSpPr>
        <p:spPr/>
        <p:txBody>
          <a:bodyPr/>
          <a:lstStyle/>
          <a:p>
            <a:pPr marL="0" indent="0">
              <a:buNone/>
            </a:pPr>
            <a:r>
              <a:rPr lang="en-GB" dirty="0"/>
              <a:t>These publishers are usually on the fringe of popular culture. Almost all are creator owned (the creator keeps the rights to the characters and stories they create), and some of the topics may contain mature content.</a:t>
            </a:r>
          </a:p>
          <a:p>
            <a:pPr marL="0" indent="0">
              <a:buNone/>
            </a:pPr>
            <a:br>
              <a:rPr lang="en-GB" dirty="0"/>
            </a:br>
            <a:r>
              <a:rPr lang="en-GB" b="1" dirty="0" err="1"/>
              <a:t>Fantagraphics</a:t>
            </a:r>
            <a:br>
              <a:rPr lang="en-GB" dirty="0"/>
            </a:br>
            <a:r>
              <a:rPr lang="en-GB" b="1" dirty="0"/>
              <a:t>Kitchen Sink Press</a:t>
            </a:r>
            <a:br>
              <a:rPr lang="en-GB" dirty="0"/>
            </a:br>
            <a:r>
              <a:rPr lang="en-GB" b="1" dirty="0"/>
              <a:t>Top Shelf</a:t>
            </a:r>
          </a:p>
          <a:p>
            <a:pPr marL="0" indent="0">
              <a:buNone/>
            </a:pPr>
            <a:endParaRPr lang="en-GB" dirty="0"/>
          </a:p>
        </p:txBody>
      </p:sp>
    </p:spTree>
    <p:extLst>
      <p:ext uri="{BB962C8B-B14F-4D97-AF65-F5344CB8AC3E}">
        <p14:creationId xmlns:p14="http://schemas.microsoft.com/office/powerpoint/2010/main" val="700211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1510-7C8A-1F4B-B922-D6AA98F23F84}"/>
              </a:ext>
            </a:extLst>
          </p:cNvPr>
          <p:cNvSpPr>
            <a:spLocks noGrp="1"/>
          </p:cNvSpPr>
          <p:nvPr>
            <p:ph type="title"/>
          </p:nvPr>
        </p:nvSpPr>
        <p:spPr/>
        <p:txBody>
          <a:bodyPr/>
          <a:lstStyle/>
          <a:p>
            <a:r>
              <a:rPr lang="en-GB" dirty="0"/>
              <a:t>Self-Publishers</a:t>
            </a:r>
          </a:p>
        </p:txBody>
      </p:sp>
      <p:sp>
        <p:nvSpPr>
          <p:cNvPr id="3" name="Content Placeholder 2">
            <a:extLst>
              <a:ext uri="{FF2B5EF4-FFF2-40B4-BE49-F238E27FC236}">
                <a16:creationId xmlns:a16="http://schemas.microsoft.com/office/drawing/2014/main" id="{7852A78A-41B2-9449-822C-E09154073CBC}"/>
              </a:ext>
            </a:extLst>
          </p:cNvPr>
          <p:cNvSpPr>
            <a:spLocks noGrp="1"/>
          </p:cNvSpPr>
          <p:nvPr>
            <p:ph idx="1"/>
          </p:nvPr>
        </p:nvSpPr>
        <p:spPr/>
        <p:txBody>
          <a:bodyPr>
            <a:normAutofit fontScale="92500" lnSpcReduction="20000"/>
          </a:bodyPr>
          <a:lstStyle/>
          <a:p>
            <a:pPr marL="0" indent="0">
              <a:buNone/>
            </a:pPr>
            <a:r>
              <a:rPr lang="en-GB" dirty="0"/>
              <a:t>These publishers are generally run by the people who make the comic books. They handle most if not all of the duties of making the comics, from writing, and art to publishing and press. The quality can vary drastically from publisher to publisher and the fan base is usually local. Due to the internet, however, many of these self-publishers have been able to market their comics to many others. Some have even found some success with self-publishing such as American </a:t>
            </a:r>
            <a:r>
              <a:rPr lang="en-GB" dirty="0" err="1"/>
              <a:t>Splendor</a:t>
            </a:r>
            <a:r>
              <a:rPr lang="en-GB" dirty="0"/>
              <a:t> (now with DC), Shi, and </a:t>
            </a:r>
            <a:r>
              <a:rPr lang="en-GB" dirty="0" err="1"/>
              <a:t>Cerebrus</a:t>
            </a:r>
            <a:r>
              <a:rPr lang="en-GB" dirty="0"/>
              <a:t>.</a:t>
            </a:r>
          </a:p>
          <a:p>
            <a:pPr marL="0" indent="0">
              <a:buNone/>
            </a:pPr>
            <a:br>
              <a:rPr lang="en-GB" dirty="0"/>
            </a:br>
            <a:r>
              <a:rPr lang="en-GB" b="1" dirty="0" err="1"/>
              <a:t>Chibi</a:t>
            </a:r>
            <a:r>
              <a:rPr lang="en-GB" b="1" dirty="0"/>
              <a:t> Comics</a:t>
            </a:r>
            <a:br>
              <a:rPr lang="en-GB" b="1" dirty="0"/>
            </a:br>
            <a:r>
              <a:rPr lang="en-GB" b="1" dirty="0"/>
              <a:t>Halloween Man</a:t>
            </a:r>
            <a:br>
              <a:rPr lang="en-GB" b="1" dirty="0"/>
            </a:br>
            <a:r>
              <a:rPr lang="en-GB" b="1" dirty="0"/>
              <a:t>Altered Fates</a:t>
            </a:r>
            <a:br>
              <a:rPr lang="en-GB" b="1" dirty="0"/>
            </a:br>
            <a:r>
              <a:rPr lang="en-GB" b="1" dirty="0" err="1"/>
              <a:t>Coffeegirl</a:t>
            </a:r>
            <a:r>
              <a:rPr lang="en-GB" b="1" dirty="0"/>
              <a:t> Productions</a:t>
            </a:r>
            <a:br>
              <a:rPr lang="en-GB" b="1" dirty="0"/>
            </a:br>
            <a:r>
              <a:rPr lang="en-GB" b="1" dirty="0"/>
              <a:t>Prize Fighter Press</a:t>
            </a:r>
            <a:br>
              <a:rPr lang="en-GB" b="1" dirty="0"/>
            </a:br>
            <a:r>
              <a:rPr lang="en-GB" b="1" dirty="0"/>
              <a:t>Crusade Fine Arts</a:t>
            </a:r>
          </a:p>
          <a:p>
            <a:endParaRPr lang="en-GB" dirty="0"/>
          </a:p>
        </p:txBody>
      </p:sp>
    </p:spTree>
    <p:extLst>
      <p:ext uri="{BB962C8B-B14F-4D97-AF65-F5344CB8AC3E}">
        <p14:creationId xmlns:p14="http://schemas.microsoft.com/office/powerpoint/2010/main" val="592420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2E9C-86F6-3E4E-B48C-37A965A791C5}"/>
              </a:ext>
            </a:extLst>
          </p:cNvPr>
          <p:cNvSpPr>
            <a:spLocks noGrp="1"/>
          </p:cNvSpPr>
          <p:nvPr>
            <p:ph type="title"/>
          </p:nvPr>
        </p:nvSpPr>
        <p:spPr/>
        <p:txBody>
          <a:bodyPr/>
          <a:lstStyle/>
          <a:p>
            <a:r>
              <a:rPr lang="en-GB" dirty="0"/>
              <a:t>Your task:</a:t>
            </a:r>
          </a:p>
        </p:txBody>
      </p:sp>
      <p:sp>
        <p:nvSpPr>
          <p:cNvPr id="3" name="Content Placeholder 2">
            <a:extLst>
              <a:ext uri="{FF2B5EF4-FFF2-40B4-BE49-F238E27FC236}">
                <a16:creationId xmlns:a16="http://schemas.microsoft.com/office/drawing/2014/main" id="{B6127615-82C8-534C-9F4B-0C91FE166E58}"/>
              </a:ext>
            </a:extLst>
          </p:cNvPr>
          <p:cNvSpPr>
            <a:spLocks noGrp="1"/>
          </p:cNvSpPr>
          <p:nvPr>
            <p:ph idx="1"/>
          </p:nvPr>
        </p:nvSpPr>
        <p:spPr/>
        <p:txBody>
          <a:bodyPr/>
          <a:lstStyle/>
          <a:p>
            <a:r>
              <a:rPr lang="en-GB" dirty="0"/>
              <a:t>You are to use today’s lesson to research comics and look at examples from different comic publishers</a:t>
            </a:r>
          </a:p>
          <a:p>
            <a:endParaRPr lang="en-GB" dirty="0"/>
          </a:p>
          <a:p>
            <a:r>
              <a:rPr lang="en-GB" dirty="0"/>
              <a:t>This will link in to our Task 1 on the checklist:</a:t>
            </a:r>
          </a:p>
          <a:p>
            <a:endParaRPr lang="en-GB" dirty="0"/>
          </a:p>
        </p:txBody>
      </p:sp>
      <p:pic>
        <p:nvPicPr>
          <p:cNvPr id="5" name="Picture 4">
            <a:extLst>
              <a:ext uri="{FF2B5EF4-FFF2-40B4-BE49-F238E27FC236}">
                <a16:creationId xmlns:a16="http://schemas.microsoft.com/office/drawing/2014/main" id="{3A4C6149-F0AC-B848-B40F-A1352C611245}"/>
              </a:ext>
            </a:extLst>
          </p:cNvPr>
          <p:cNvPicPr>
            <a:picLocks noChangeAspect="1"/>
          </p:cNvPicPr>
          <p:nvPr/>
        </p:nvPicPr>
        <p:blipFill>
          <a:blip r:embed="rId2"/>
          <a:stretch>
            <a:fillRect/>
          </a:stretch>
        </p:blipFill>
        <p:spPr>
          <a:xfrm>
            <a:off x="1865086" y="3964223"/>
            <a:ext cx="8556446" cy="2697834"/>
          </a:xfrm>
          <a:prstGeom prst="rect">
            <a:avLst/>
          </a:prstGeom>
        </p:spPr>
      </p:pic>
    </p:spTree>
    <p:extLst>
      <p:ext uri="{BB962C8B-B14F-4D97-AF65-F5344CB8AC3E}">
        <p14:creationId xmlns:p14="http://schemas.microsoft.com/office/powerpoint/2010/main" val="1465979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74AB-E3C9-344E-A519-6FE1F3CEB239}"/>
              </a:ext>
            </a:extLst>
          </p:cNvPr>
          <p:cNvSpPr>
            <a:spLocks noGrp="1"/>
          </p:cNvSpPr>
          <p:nvPr>
            <p:ph type="title"/>
          </p:nvPr>
        </p:nvSpPr>
        <p:spPr/>
        <p:txBody>
          <a:bodyPr/>
          <a:lstStyle/>
          <a:p>
            <a:r>
              <a:rPr lang="en-GB" dirty="0"/>
              <a:t>What is the purpose of a comic book?</a:t>
            </a:r>
          </a:p>
        </p:txBody>
      </p:sp>
      <p:sp>
        <p:nvSpPr>
          <p:cNvPr id="3" name="Content Placeholder 2">
            <a:extLst>
              <a:ext uri="{FF2B5EF4-FFF2-40B4-BE49-F238E27FC236}">
                <a16:creationId xmlns:a16="http://schemas.microsoft.com/office/drawing/2014/main" id="{4BAE5691-B924-7A46-97B0-6666FBB4E938}"/>
              </a:ext>
            </a:extLst>
          </p:cNvPr>
          <p:cNvSpPr>
            <a:spLocks noGrp="1"/>
          </p:cNvSpPr>
          <p:nvPr>
            <p:ph idx="1"/>
          </p:nvPr>
        </p:nvSpPr>
        <p:spPr>
          <a:xfrm>
            <a:off x="806186" y="1600702"/>
            <a:ext cx="10515600" cy="4351338"/>
          </a:xfrm>
        </p:spPr>
        <p:txBody>
          <a:bodyPr/>
          <a:lstStyle/>
          <a:p>
            <a:r>
              <a:rPr lang="en-GB" dirty="0"/>
              <a:t>In pairs, list as many reasons why people might read comic books</a:t>
            </a:r>
          </a:p>
          <a:p>
            <a:endParaRPr lang="en-GB" dirty="0"/>
          </a:p>
          <a:p>
            <a:r>
              <a:rPr lang="en-GB" dirty="0"/>
              <a:t>‘comics can inform, persuade, and encourage new </a:t>
            </a:r>
            <a:r>
              <a:rPr lang="en-GB" dirty="0" err="1"/>
              <a:t>behaviors</a:t>
            </a:r>
            <a:r>
              <a:rPr lang="en-GB" dirty="0"/>
              <a:t> in readers.’  </a:t>
            </a:r>
            <a:r>
              <a:rPr lang="en-GB" dirty="0">
                <a:hlinkClick r:id="rId2"/>
              </a:rPr>
              <a:t>https://govbooktalk.gpo.gov/2012/02/07/society-through-a-comic-lens/</a:t>
            </a:r>
            <a:r>
              <a:rPr lang="en-GB" dirty="0"/>
              <a:t> </a:t>
            </a:r>
          </a:p>
        </p:txBody>
      </p:sp>
      <p:pic>
        <p:nvPicPr>
          <p:cNvPr id="4" name="Picture 3">
            <a:extLst>
              <a:ext uri="{FF2B5EF4-FFF2-40B4-BE49-F238E27FC236}">
                <a16:creationId xmlns:a16="http://schemas.microsoft.com/office/drawing/2014/main" id="{9833463F-BC9A-554E-9635-6F98072E1B19}"/>
              </a:ext>
            </a:extLst>
          </p:cNvPr>
          <p:cNvPicPr>
            <a:picLocks noChangeAspect="1"/>
          </p:cNvPicPr>
          <p:nvPr/>
        </p:nvPicPr>
        <p:blipFill>
          <a:blip r:embed="rId3"/>
          <a:stretch>
            <a:fillRect/>
          </a:stretch>
        </p:blipFill>
        <p:spPr>
          <a:xfrm>
            <a:off x="5154750" y="3972384"/>
            <a:ext cx="1882500" cy="2897271"/>
          </a:xfrm>
          <a:prstGeom prst="rect">
            <a:avLst/>
          </a:prstGeom>
        </p:spPr>
      </p:pic>
      <p:pic>
        <p:nvPicPr>
          <p:cNvPr id="6" name="Picture 5">
            <a:extLst>
              <a:ext uri="{FF2B5EF4-FFF2-40B4-BE49-F238E27FC236}">
                <a16:creationId xmlns:a16="http://schemas.microsoft.com/office/drawing/2014/main" id="{651095A3-E433-664B-A900-3DCFDE824A0D}"/>
              </a:ext>
            </a:extLst>
          </p:cNvPr>
          <p:cNvPicPr>
            <a:picLocks noChangeAspect="1"/>
          </p:cNvPicPr>
          <p:nvPr/>
        </p:nvPicPr>
        <p:blipFill>
          <a:blip r:embed="rId4"/>
          <a:stretch>
            <a:fillRect/>
          </a:stretch>
        </p:blipFill>
        <p:spPr>
          <a:xfrm>
            <a:off x="2503366" y="3972384"/>
            <a:ext cx="2071947" cy="2897272"/>
          </a:xfrm>
          <a:prstGeom prst="rect">
            <a:avLst/>
          </a:prstGeom>
        </p:spPr>
      </p:pic>
      <p:pic>
        <p:nvPicPr>
          <p:cNvPr id="7" name="Picture 6">
            <a:extLst>
              <a:ext uri="{FF2B5EF4-FFF2-40B4-BE49-F238E27FC236}">
                <a16:creationId xmlns:a16="http://schemas.microsoft.com/office/drawing/2014/main" id="{EF8E842F-198F-A84A-BD2D-AC48ADD1068D}"/>
              </a:ext>
            </a:extLst>
          </p:cNvPr>
          <p:cNvPicPr>
            <a:picLocks noChangeAspect="1"/>
          </p:cNvPicPr>
          <p:nvPr/>
        </p:nvPicPr>
        <p:blipFill>
          <a:blip r:embed="rId5"/>
          <a:stretch>
            <a:fillRect/>
          </a:stretch>
        </p:blipFill>
        <p:spPr>
          <a:xfrm>
            <a:off x="26152" y="3960727"/>
            <a:ext cx="1897777" cy="2897273"/>
          </a:xfrm>
          <a:prstGeom prst="rect">
            <a:avLst/>
          </a:prstGeom>
        </p:spPr>
      </p:pic>
      <p:pic>
        <p:nvPicPr>
          <p:cNvPr id="8" name="Picture 7">
            <a:extLst>
              <a:ext uri="{FF2B5EF4-FFF2-40B4-BE49-F238E27FC236}">
                <a16:creationId xmlns:a16="http://schemas.microsoft.com/office/drawing/2014/main" id="{9108EF72-88EC-4348-8E42-0D27411DC082}"/>
              </a:ext>
            </a:extLst>
          </p:cNvPr>
          <p:cNvPicPr>
            <a:picLocks noChangeAspect="1"/>
          </p:cNvPicPr>
          <p:nvPr/>
        </p:nvPicPr>
        <p:blipFill>
          <a:blip r:embed="rId6"/>
          <a:stretch>
            <a:fillRect/>
          </a:stretch>
        </p:blipFill>
        <p:spPr>
          <a:xfrm>
            <a:off x="10204043" y="3960724"/>
            <a:ext cx="1931515" cy="2897273"/>
          </a:xfrm>
          <a:prstGeom prst="rect">
            <a:avLst/>
          </a:prstGeom>
        </p:spPr>
      </p:pic>
      <p:pic>
        <p:nvPicPr>
          <p:cNvPr id="9" name="Picture 8">
            <a:extLst>
              <a:ext uri="{FF2B5EF4-FFF2-40B4-BE49-F238E27FC236}">
                <a16:creationId xmlns:a16="http://schemas.microsoft.com/office/drawing/2014/main" id="{4295A29D-93E3-F446-BD4A-01AA6FD2D44F}"/>
              </a:ext>
            </a:extLst>
          </p:cNvPr>
          <p:cNvPicPr>
            <a:picLocks noChangeAspect="1"/>
          </p:cNvPicPr>
          <p:nvPr/>
        </p:nvPicPr>
        <p:blipFill>
          <a:blip r:embed="rId7"/>
          <a:stretch>
            <a:fillRect/>
          </a:stretch>
        </p:blipFill>
        <p:spPr>
          <a:xfrm>
            <a:off x="7692560" y="3972384"/>
            <a:ext cx="1856172" cy="2881313"/>
          </a:xfrm>
          <a:prstGeom prst="rect">
            <a:avLst/>
          </a:prstGeom>
        </p:spPr>
      </p:pic>
    </p:spTree>
    <p:extLst>
      <p:ext uri="{BB962C8B-B14F-4D97-AF65-F5344CB8AC3E}">
        <p14:creationId xmlns:p14="http://schemas.microsoft.com/office/powerpoint/2010/main" val="94245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14D9-087A-594C-A765-D1375A0FBDE3}"/>
              </a:ext>
            </a:extLst>
          </p:cNvPr>
          <p:cNvSpPr>
            <a:spLocks noGrp="1"/>
          </p:cNvSpPr>
          <p:nvPr>
            <p:ph type="title"/>
          </p:nvPr>
        </p:nvSpPr>
        <p:spPr/>
        <p:txBody>
          <a:bodyPr/>
          <a:lstStyle/>
          <a:p>
            <a:r>
              <a:rPr lang="en-GB" dirty="0"/>
              <a:t>Research at least one example from each of the types of publishers</a:t>
            </a:r>
          </a:p>
        </p:txBody>
      </p:sp>
      <p:sp>
        <p:nvSpPr>
          <p:cNvPr id="3" name="Content Placeholder 2">
            <a:extLst>
              <a:ext uri="{FF2B5EF4-FFF2-40B4-BE49-F238E27FC236}">
                <a16:creationId xmlns:a16="http://schemas.microsoft.com/office/drawing/2014/main" id="{A86703D7-FD42-4B44-82C1-A4B5AACC6A40}"/>
              </a:ext>
            </a:extLst>
          </p:cNvPr>
          <p:cNvSpPr>
            <a:spLocks noGrp="1"/>
          </p:cNvSpPr>
          <p:nvPr>
            <p:ph idx="1"/>
          </p:nvPr>
        </p:nvSpPr>
        <p:spPr/>
        <p:txBody>
          <a:bodyPr/>
          <a:lstStyle/>
          <a:p>
            <a:endParaRPr lang="en-GB" dirty="0"/>
          </a:p>
          <a:p>
            <a:r>
              <a:rPr lang="en-GB" dirty="0"/>
              <a:t>This work will not go directly into your blog, but will give you information on different publishers, as you want to choose two contrasting publishers for P1</a:t>
            </a:r>
          </a:p>
          <a:p>
            <a:endParaRPr lang="en-GB" dirty="0"/>
          </a:p>
          <a:p>
            <a:r>
              <a:rPr lang="en-GB" dirty="0"/>
              <a:t>It will be easier to research something that you are interested in, so have a look at the types of comics from each of the different types of publishers and think which two you would like to focus on in more detail next lesson</a:t>
            </a:r>
          </a:p>
        </p:txBody>
      </p:sp>
    </p:spTree>
    <p:extLst>
      <p:ext uri="{BB962C8B-B14F-4D97-AF65-F5344CB8AC3E}">
        <p14:creationId xmlns:p14="http://schemas.microsoft.com/office/powerpoint/2010/main" val="273945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747D-8B4F-804F-9CD9-CF6DA5F3AF08}"/>
              </a:ext>
            </a:extLst>
          </p:cNvPr>
          <p:cNvSpPr>
            <a:spLocks noGrp="1"/>
          </p:cNvSpPr>
          <p:nvPr>
            <p:ph type="title"/>
          </p:nvPr>
        </p:nvSpPr>
        <p:spPr/>
        <p:txBody>
          <a:bodyPr/>
          <a:lstStyle/>
          <a:p>
            <a:r>
              <a:rPr lang="en-GB" dirty="0"/>
              <a:t>What is a comic book?</a:t>
            </a:r>
          </a:p>
        </p:txBody>
      </p:sp>
      <p:sp>
        <p:nvSpPr>
          <p:cNvPr id="3" name="Content Placeholder 2">
            <a:extLst>
              <a:ext uri="{FF2B5EF4-FFF2-40B4-BE49-F238E27FC236}">
                <a16:creationId xmlns:a16="http://schemas.microsoft.com/office/drawing/2014/main" id="{84034D14-B5CF-464D-ADBB-6CCBE98BE0BF}"/>
              </a:ext>
            </a:extLst>
          </p:cNvPr>
          <p:cNvSpPr>
            <a:spLocks noGrp="1"/>
          </p:cNvSpPr>
          <p:nvPr>
            <p:ph idx="1"/>
          </p:nvPr>
        </p:nvSpPr>
        <p:spPr/>
        <p:txBody>
          <a:bodyPr>
            <a:normAutofit fontScale="92500" lnSpcReduction="20000"/>
          </a:bodyPr>
          <a:lstStyle/>
          <a:p>
            <a:r>
              <a:rPr lang="en-GB" dirty="0"/>
              <a:t>‘A magazine that presents a serialized story in the form of a comic strip, typically featuring the adventures of a superhero.’ (</a:t>
            </a:r>
            <a:r>
              <a:rPr lang="en-GB" dirty="0">
                <a:hlinkClick r:id="rId2"/>
              </a:rPr>
              <a:t>https://en.oxforddictionaries.com/definition/comic_book</a:t>
            </a:r>
            <a:r>
              <a:rPr lang="en-GB" dirty="0"/>
              <a:t>)</a:t>
            </a:r>
          </a:p>
          <a:p>
            <a:endParaRPr lang="en-GB" dirty="0"/>
          </a:p>
          <a:p>
            <a:r>
              <a:rPr lang="en-GB" dirty="0"/>
              <a:t>‘A comic book is a magazine that contains stories told in pictures.’ (</a:t>
            </a:r>
            <a:r>
              <a:rPr lang="en-GB" dirty="0">
                <a:hlinkClick r:id="rId3"/>
              </a:rPr>
              <a:t>https://www.collinsdictionary.com/dictionary/english/comic-book</a:t>
            </a:r>
            <a:r>
              <a:rPr lang="en-GB" dirty="0"/>
              <a:t>)</a:t>
            </a:r>
          </a:p>
          <a:p>
            <a:endParaRPr lang="en-GB" dirty="0"/>
          </a:p>
          <a:p>
            <a:r>
              <a:rPr lang="en-GB" dirty="0"/>
              <a:t>‘A comic book or </a:t>
            </a:r>
            <a:r>
              <a:rPr lang="en-GB" dirty="0" err="1"/>
              <a:t>comicbook</a:t>
            </a:r>
            <a:r>
              <a:rPr lang="en-GB" dirty="0"/>
              <a:t>,[1] also called comic magazine or simply comic, is a publication that consists of comic art in the form of sequential juxtaposed panels that represent individual scenes. Panels are often accompanied by brief descriptive prose and written narrative, usually dialog contained in word balloons emblematic of the comics art form.’ (</a:t>
            </a:r>
            <a:r>
              <a:rPr lang="en-GB" dirty="0">
                <a:hlinkClick r:id="rId4"/>
              </a:rPr>
              <a:t>https://en.wikipedia.org/wiki/Comic_book</a:t>
            </a:r>
            <a:r>
              <a:rPr lang="en-GB" dirty="0"/>
              <a:t>)</a:t>
            </a:r>
          </a:p>
        </p:txBody>
      </p:sp>
    </p:spTree>
    <p:extLst>
      <p:ext uri="{BB962C8B-B14F-4D97-AF65-F5344CB8AC3E}">
        <p14:creationId xmlns:p14="http://schemas.microsoft.com/office/powerpoint/2010/main" val="37985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CA7D1-7E73-A246-A3F8-AA094A64FDF7}"/>
              </a:ext>
            </a:extLst>
          </p:cNvPr>
          <p:cNvSpPr>
            <a:spLocks noGrp="1"/>
          </p:cNvSpPr>
          <p:nvPr>
            <p:ph type="ctrTitle"/>
          </p:nvPr>
        </p:nvSpPr>
        <p:spPr/>
        <p:txBody>
          <a:bodyPr/>
          <a:lstStyle/>
          <a:p>
            <a:r>
              <a:rPr lang="en-GB" dirty="0"/>
              <a:t>So what do we have to do for Unit 9</a:t>
            </a:r>
          </a:p>
        </p:txBody>
      </p:sp>
      <p:sp>
        <p:nvSpPr>
          <p:cNvPr id="5" name="Subtitle 4">
            <a:extLst>
              <a:ext uri="{FF2B5EF4-FFF2-40B4-BE49-F238E27FC236}">
                <a16:creationId xmlns:a16="http://schemas.microsoft.com/office/drawing/2014/main" id="{41752BAA-1A7F-424B-95C9-D1306E92BB7C}"/>
              </a:ext>
            </a:extLst>
          </p:cNvPr>
          <p:cNvSpPr>
            <a:spLocks noGrp="1"/>
          </p:cNvSpPr>
          <p:nvPr>
            <p:ph type="subTitle" idx="1"/>
          </p:nvPr>
        </p:nvSpPr>
        <p:spPr/>
        <p:txBody>
          <a:bodyPr/>
          <a:lstStyle/>
          <a:p>
            <a:endParaRPr lang="en-GB" dirty="0"/>
          </a:p>
          <a:p>
            <a:r>
              <a:rPr lang="en-GB" dirty="0"/>
              <a:t>This will be a good time to print off the Unit 9 Checklist and read it through together…</a:t>
            </a:r>
          </a:p>
        </p:txBody>
      </p:sp>
    </p:spTree>
    <p:extLst>
      <p:ext uri="{BB962C8B-B14F-4D97-AF65-F5344CB8AC3E}">
        <p14:creationId xmlns:p14="http://schemas.microsoft.com/office/powerpoint/2010/main" val="398567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33BC-38F3-0D44-AD42-751BB730009F}"/>
              </a:ext>
            </a:extLst>
          </p:cNvPr>
          <p:cNvSpPr>
            <a:spLocks noGrp="1"/>
          </p:cNvSpPr>
          <p:nvPr>
            <p:ph type="title"/>
          </p:nvPr>
        </p:nvSpPr>
        <p:spPr/>
        <p:txBody>
          <a:bodyPr/>
          <a:lstStyle/>
          <a:p>
            <a:r>
              <a:rPr lang="en-GB" dirty="0"/>
              <a:t>Unit aim</a:t>
            </a:r>
          </a:p>
        </p:txBody>
      </p:sp>
      <p:sp>
        <p:nvSpPr>
          <p:cNvPr id="3" name="Content Placeholder 2">
            <a:extLst>
              <a:ext uri="{FF2B5EF4-FFF2-40B4-BE49-F238E27FC236}">
                <a16:creationId xmlns:a16="http://schemas.microsoft.com/office/drawing/2014/main" id="{6F0A0C31-E56B-EF4B-86A4-4815B68A25B5}"/>
              </a:ext>
            </a:extLst>
          </p:cNvPr>
          <p:cNvSpPr>
            <a:spLocks noGrp="1"/>
          </p:cNvSpPr>
          <p:nvPr>
            <p:ph idx="1"/>
          </p:nvPr>
        </p:nvSpPr>
        <p:spPr/>
        <p:txBody>
          <a:bodyPr>
            <a:normAutofit fontScale="92500" lnSpcReduction="10000"/>
          </a:bodyPr>
          <a:lstStyle/>
          <a:p>
            <a:r>
              <a:rPr lang="en-GB" dirty="0"/>
              <a:t>Comic books and cartoon strips have been around for a very long time from the earliest cave paintings depicting graphic scenes to the digital comics we see today. Comics have developed their </a:t>
            </a:r>
            <a:r>
              <a:rPr lang="en-GB" b="1" dirty="0"/>
              <a:t>own style</a:t>
            </a:r>
            <a:r>
              <a:rPr lang="en-GB" dirty="0"/>
              <a:t>, </a:t>
            </a:r>
            <a:r>
              <a:rPr lang="en-GB" b="1" dirty="0"/>
              <a:t>characters</a:t>
            </a:r>
            <a:r>
              <a:rPr lang="en-GB" dirty="0"/>
              <a:t> and </a:t>
            </a:r>
            <a:r>
              <a:rPr lang="en-GB" b="1" dirty="0"/>
              <a:t>following</a:t>
            </a:r>
            <a:r>
              <a:rPr lang="en-GB" dirty="0"/>
              <a:t>. Comics have served many purposes; firstly </a:t>
            </a:r>
            <a:r>
              <a:rPr lang="en-GB" b="1" dirty="0"/>
              <a:t>to entertain </a:t>
            </a:r>
            <a:r>
              <a:rPr lang="en-GB" dirty="0"/>
              <a:t>but secondly, in the case of some comics, to purvey </a:t>
            </a:r>
            <a:r>
              <a:rPr lang="en-GB" b="1" dirty="0"/>
              <a:t>a message </a:t>
            </a:r>
            <a:r>
              <a:rPr lang="en-GB" dirty="0"/>
              <a:t>to those who read it. </a:t>
            </a:r>
          </a:p>
          <a:p>
            <a:endParaRPr lang="en-GB" dirty="0"/>
          </a:p>
          <a:p>
            <a:r>
              <a:rPr lang="en-GB" dirty="0"/>
              <a:t>By completing this unit, you will </a:t>
            </a:r>
            <a:r>
              <a:rPr lang="en-GB" b="1" dirty="0"/>
              <a:t>understand the comic and graphic novel world</a:t>
            </a:r>
            <a:r>
              <a:rPr lang="en-GB" dirty="0"/>
              <a:t>. You will </a:t>
            </a:r>
            <a:r>
              <a:rPr lang="en-GB" b="1" dirty="0"/>
              <a:t>understand the content of a graphic novel or comic and how it relates to its target audience</a:t>
            </a:r>
            <a:r>
              <a:rPr lang="en-GB" dirty="0"/>
              <a:t>. You’ll be able to </a:t>
            </a:r>
            <a:r>
              <a:rPr lang="en-GB" b="1" dirty="0"/>
              <a:t>develop one character</a:t>
            </a:r>
            <a:r>
              <a:rPr lang="en-GB" dirty="0"/>
              <a:t> for an original graphic novel or comic, and </a:t>
            </a:r>
            <a:r>
              <a:rPr lang="en-GB" b="1" dirty="0"/>
              <a:t>plan and produce panels</a:t>
            </a:r>
            <a:r>
              <a:rPr lang="en-GB" dirty="0"/>
              <a:t> for an original graphic novel or comic for this character. </a:t>
            </a:r>
          </a:p>
          <a:p>
            <a:pPr marL="0" indent="0">
              <a:buNone/>
            </a:pPr>
            <a:endParaRPr lang="en-GB" dirty="0"/>
          </a:p>
        </p:txBody>
      </p:sp>
    </p:spTree>
    <p:extLst>
      <p:ext uri="{BB962C8B-B14F-4D97-AF65-F5344CB8AC3E}">
        <p14:creationId xmlns:p14="http://schemas.microsoft.com/office/powerpoint/2010/main" val="3610761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F4FF-5C09-A64B-A86F-DC8AEA55B463}"/>
              </a:ext>
            </a:extLst>
          </p:cNvPr>
          <p:cNvSpPr>
            <a:spLocks noGrp="1"/>
          </p:cNvSpPr>
          <p:nvPr>
            <p:ph type="ctrTitle"/>
          </p:nvPr>
        </p:nvSpPr>
        <p:spPr/>
        <p:txBody>
          <a:bodyPr/>
          <a:lstStyle/>
          <a:p>
            <a:r>
              <a:rPr lang="en-GB" dirty="0"/>
              <a:t>Your brief</a:t>
            </a:r>
          </a:p>
        </p:txBody>
      </p:sp>
      <p:sp>
        <p:nvSpPr>
          <p:cNvPr id="4" name="Subtitle 3">
            <a:extLst>
              <a:ext uri="{FF2B5EF4-FFF2-40B4-BE49-F238E27FC236}">
                <a16:creationId xmlns:a16="http://schemas.microsoft.com/office/drawing/2014/main" id="{31BD27C6-104B-4F4D-9378-8AE8843DD4B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5283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E0F14-FF23-A747-98BC-5BAC12F5EB57}"/>
              </a:ext>
            </a:extLst>
          </p:cNvPr>
          <p:cNvSpPr>
            <a:spLocks noGrp="1"/>
          </p:cNvSpPr>
          <p:nvPr>
            <p:ph idx="1"/>
          </p:nvPr>
        </p:nvSpPr>
        <p:spPr>
          <a:xfrm>
            <a:off x="838200" y="529389"/>
            <a:ext cx="10515600" cy="5647574"/>
          </a:xfrm>
        </p:spPr>
        <p:txBody>
          <a:bodyPr>
            <a:normAutofit fontScale="92500" lnSpcReduction="10000"/>
          </a:bodyPr>
          <a:lstStyle/>
          <a:p>
            <a:pPr marL="0" indent="0">
              <a:buNone/>
            </a:pPr>
            <a:r>
              <a:rPr lang="en-GB" b="1" dirty="0"/>
              <a:t>You are to develop a brand new graphic novel or comic for a teenage audience. This will be an original story that will introduce the character and main narrative arc.</a:t>
            </a:r>
            <a:endParaRPr lang="en-GB" dirty="0"/>
          </a:p>
          <a:p>
            <a:pPr marL="0" indent="0">
              <a:buNone/>
            </a:pPr>
            <a:r>
              <a:rPr lang="en-GB" b="1" dirty="0"/>
              <a:t> </a:t>
            </a:r>
            <a:endParaRPr lang="en-GB" dirty="0"/>
          </a:p>
          <a:p>
            <a:pPr marL="0" indent="0">
              <a:buNone/>
            </a:pPr>
            <a:r>
              <a:rPr lang="en-GB" b="1" dirty="0"/>
              <a:t>To do this you will need to:</a:t>
            </a:r>
            <a:endParaRPr lang="en-GB" dirty="0"/>
          </a:p>
          <a:p>
            <a:pPr marL="0" indent="0">
              <a:buNone/>
            </a:pPr>
            <a:r>
              <a:rPr lang="en-GB" b="1" dirty="0"/>
              <a:t> </a:t>
            </a:r>
            <a:endParaRPr lang="en-GB" dirty="0"/>
          </a:p>
          <a:p>
            <a:pPr lvl="0"/>
            <a:r>
              <a:rPr lang="en-GB" dirty="0"/>
              <a:t>Research comic book publishers, graphic novels/comic book titles, narratives and characters portrayed within them</a:t>
            </a:r>
          </a:p>
          <a:p>
            <a:pPr lvl="0"/>
            <a:r>
              <a:rPr lang="en-GB" dirty="0"/>
              <a:t>Plan for the production of an original graphic novel or comic, creating a detailed proposal, script and page layout, storyboard and ways you might develop your main character further</a:t>
            </a:r>
          </a:p>
          <a:p>
            <a:pPr lvl="0"/>
            <a:r>
              <a:rPr lang="en-GB" dirty="0"/>
              <a:t>Develop ideas for a character to be used in a story arc within your comic</a:t>
            </a:r>
          </a:p>
          <a:p>
            <a:pPr lvl="0"/>
            <a:r>
              <a:rPr lang="en-GB" dirty="0"/>
              <a:t>Produce an original graphic novel or comic that conforms to your planned ideas</a:t>
            </a:r>
          </a:p>
          <a:p>
            <a:endParaRPr lang="en-GB" dirty="0"/>
          </a:p>
        </p:txBody>
      </p:sp>
    </p:spTree>
    <p:extLst>
      <p:ext uri="{BB962C8B-B14F-4D97-AF65-F5344CB8AC3E}">
        <p14:creationId xmlns:p14="http://schemas.microsoft.com/office/powerpoint/2010/main" val="3071514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81D0E6-C394-724D-B1FA-4C25BFC3DD55}"/>
              </a:ext>
            </a:extLst>
          </p:cNvPr>
          <p:cNvSpPr>
            <a:spLocks noGrp="1"/>
          </p:cNvSpPr>
          <p:nvPr>
            <p:ph type="ctrTitle"/>
          </p:nvPr>
        </p:nvSpPr>
        <p:spPr/>
        <p:txBody>
          <a:bodyPr/>
          <a:lstStyle/>
          <a:p>
            <a:r>
              <a:rPr lang="en-GB" dirty="0"/>
              <a:t>The grading criteria</a:t>
            </a:r>
          </a:p>
        </p:txBody>
      </p:sp>
      <p:sp>
        <p:nvSpPr>
          <p:cNvPr id="5" name="Subtitle 4">
            <a:extLst>
              <a:ext uri="{FF2B5EF4-FFF2-40B4-BE49-F238E27FC236}">
                <a16:creationId xmlns:a16="http://schemas.microsoft.com/office/drawing/2014/main" id="{E49C40F4-E9E1-4B4A-A4B1-AB69FC2E05EE}"/>
              </a:ext>
            </a:extLst>
          </p:cNvPr>
          <p:cNvSpPr>
            <a:spLocks noGrp="1"/>
          </p:cNvSpPr>
          <p:nvPr>
            <p:ph type="subTitle" idx="1"/>
          </p:nvPr>
        </p:nvSpPr>
        <p:spPr/>
        <p:txBody>
          <a:bodyPr/>
          <a:lstStyle/>
          <a:p>
            <a:endParaRPr lang="en-GB" dirty="0"/>
          </a:p>
          <a:p>
            <a:r>
              <a:rPr lang="en-GB" dirty="0"/>
              <a:t>This can be found on the website too</a:t>
            </a:r>
          </a:p>
        </p:txBody>
      </p:sp>
    </p:spTree>
    <p:extLst>
      <p:ext uri="{BB962C8B-B14F-4D97-AF65-F5344CB8AC3E}">
        <p14:creationId xmlns:p14="http://schemas.microsoft.com/office/powerpoint/2010/main" val="253863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E4CB-88C3-4243-A3A5-8E0C1CE37BB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50BF237-3214-4047-B5C9-D8F5995BFA15}"/>
              </a:ext>
            </a:extLst>
          </p:cNvPr>
          <p:cNvPicPr>
            <a:picLocks noGrp="1" noChangeAspect="1"/>
          </p:cNvPicPr>
          <p:nvPr>
            <p:ph idx="1"/>
          </p:nvPr>
        </p:nvPicPr>
        <p:blipFill>
          <a:blip r:embed="rId2"/>
          <a:stretch>
            <a:fillRect/>
          </a:stretch>
        </p:blipFill>
        <p:spPr>
          <a:xfrm>
            <a:off x="1138989" y="0"/>
            <a:ext cx="10226996" cy="5634318"/>
          </a:xfrm>
        </p:spPr>
      </p:pic>
      <p:pic>
        <p:nvPicPr>
          <p:cNvPr id="7" name="Picture 6">
            <a:extLst>
              <a:ext uri="{FF2B5EF4-FFF2-40B4-BE49-F238E27FC236}">
                <a16:creationId xmlns:a16="http://schemas.microsoft.com/office/drawing/2014/main" id="{C6B13FBE-C598-E94A-BFCE-4E0F79E0A631}"/>
              </a:ext>
            </a:extLst>
          </p:cNvPr>
          <p:cNvPicPr>
            <a:picLocks noChangeAspect="1"/>
          </p:cNvPicPr>
          <p:nvPr/>
        </p:nvPicPr>
        <p:blipFill rotWithShape="1">
          <a:blip r:embed="rId3"/>
          <a:srcRect t="14824"/>
          <a:stretch/>
        </p:blipFill>
        <p:spPr>
          <a:xfrm>
            <a:off x="1138990" y="5571628"/>
            <a:ext cx="10214810" cy="1178201"/>
          </a:xfrm>
          <a:prstGeom prst="rect">
            <a:avLst/>
          </a:prstGeom>
        </p:spPr>
      </p:pic>
    </p:spTree>
    <p:extLst>
      <p:ext uri="{BB962C8B-B14F-4D97-AF65-F5344CB8AC3E}">
        <p14:creationId xmlns:p14="http://schemas.microsoft.com/office/powerpoint/2010/main" val="1018966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1645</TotalTime>
  <Words>927</Words>
  <Application>Microsoft Macintosh PowerPoint</Application>
  <PresentationFormat>Widescreen</PresentationFormat>
  <Paragraphs>76</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Unit 9: Comics and graphic novel storytelling </vt:lpstr>
      <vt:lpstr>What is the purpose of a comic book?</vt:lpstr>
      <vt:lpstr>What is a comic book?</vt:lpstr>
      <vt:lpstr>So what do we have to do for Unit 9</vt:lpstr>
      <vt:lpstr>Unit aim</vt:lpstr>
      <vt:lpstr>Your brief</vt:lpstr>
      <vt:lpstr>PowerPoint Presentation</vt:lpstr>
      <vt:lpstr>The grading criteria</vt:lpstr>
      <vt:lpstr>PowerPoint Presentation</vt:lpstr>
      <vt:lpstr>'What’s the point? The print industry is dying!’</vt:lpstr>
      <vt:lpstr>An introduction to the comics industry   (taken from https://www.thoughtco.com/comic-books-101-overview-and-history-804292)</vt:lpstr>
      <vt:lpstr>Formats:</vt:lpstr>
      <vt:lpstr>Publishers</vt:lpstr>
      <vt:lpstr>There are four categories of comic book publishers</vt:lpstr>
      <vt:lpstr>Main Publishers</vt:lpstr>
      <vt:lpstr>Small Publishers</vt:lpstr>
      <vt:lpstr>Independent Publishers</vt:lpstr>
      <vt:lpstr>Self-Publishers</vt:lpstr>
      <vt:lpstr>Your task:</vt:lpstr>
      <vt:lpstr>Research at least one example from each of the types of publishers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19</cp:revision>
  <dcterms:created xsi:type="dcterms:W3CDTF">2018-04-15T12:21:10Z</dcterms:created>
  <dcterms:modified xsi:type="dcterms:W3CDTF">2018-04-17T13:11:55Z</dcterms:modified>
</cp:coreProperties>
</file>