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60" r:id="rId7"/>
    <p:sldId id="261" r:id="rId8"/>
    <p:sldId id="262" r:id="rId9"/>
    <p:sldId id="263" r:id="rId10"/>
    <p:sldId id="268"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9"/>
    <p:restoredTop sz="94737"/>
  </p:normalViewPr>
  <p:slideViewPr>
    <p:cSldViewPr snapToGrid="0" snapToObjects="1">
      <p:cViewPr varScale="1">
        <p:scale>
          <a:sx n="54" d="100"/>
          <a:sy n="54" d="100"/>
        </p:scale>
        <p:origin x="216" y="10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57AF-3A8B-DA46-990F-8C66F61C58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37FA09-C0D1-F847-B73B-6B8E568E3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4E494D-B19D-754B-ADC2-6370B6DACD38}"/>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5" name="Footer Placeholder 4">
            <a:extLst>
              <a:ext uri="{FF2B5EF4-FFF2-40B4-BE49-F238E27FC236}">
                <a16:creationId xmlns:a16="http://schemas.microsoft.com/office/drawing/2014/main" id="{27C01C07-6A3E-D146-B8A5-EB3BAD03FE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FAF7D5-E93B-7A42-A626-EC1C33751E4D}"/>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3768883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BCDF-67AB-9C45-8A09-E5BAD837B4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46A5FB-A775-4F4A-B2A5-DA4C4DDE58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8875E-B922-764B-BF54-E1C6411921DE}"/>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5" name="Footer Placeholder 4">
            <a:extLst>
              <a:ext uri="{FF2B5EF4-FFF2-40B4-BE49-F238E27FC236}">
                <a16:creationId xmlns:a16="http://schemas.microsoft.com/office/drawing/2014/main" id="{5B27BDA2-8EBE-1243-9E0F-D412969573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02D811-E436-C042-8C98-1454CF5F26B5}"/>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340331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9A77AA-7903-0E4B-AE21-2C4BB47AF8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A7B529-F25C-D640-9E51-50DD1FA641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5DFE95-03E5-5A4F-9929-19184F1A5A82}"/>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5" name="Footer Placeholder 4">
            <a:extLst>
              <a:ext uri="{FF2B5EF4-FFF2-40B4-BE49-F238E27FC236}">
                <a16:creationId xmlns:a16="http://schemas.microsoft.com/office/drawing/2014/main" id="{B182715F-F4CE-0844-9D97-19FEF4E767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123154-055B-DF43-B240-C0BAAA03E136}"/>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100144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0D3C-ACE5-554B-993B-7B1694573A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5DE3A5-E9C5-6340-9677-BAC23E3AD1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27D31F-8069-284D-A5B0-60B3F0885C24}"/>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5" name="Footer Placeholder 4">
            <a:extLst>
              <a:ext uri="{FF2B5EF4-FFF2-40B4-BE49-F238E27FC236}">
                <a16:creationId xmlns:a16="http://schemas.microsoft.com/office/drawing/2014/main" id="{897F02FA-D860-3148-BCA5-0BB50C1A37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056375-95F3-8D4A-9B25-9200FF4C24C5}"/>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276970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83E4-27C7-3C41-9547-F85879F6B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51B8FF-FD9B-6445-A59E-85985EA32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EFE781-6007-824D-8516-161B2FA7E46A}"/>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5" name="Footer Placeholder 4">
            <a:extLst>
              <a:ext uri="{FF2B5EF4-FFF2-40B4-BE49-F238E27FC236}">
                <a16:creationId xmlns:a16="http://schemas.microsoft.com/office/drawing/2014/main" id="{FBBB01E9-FAC7-E641-B7D5-2A90DCB04E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C685E-998F-9E42-8A33-0E3A947595FD}"/>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42181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8A7D-6E62-E24C-9BDD-A08BCF4590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ED5D82-C7B9-7547-88E7-5F1BF7E056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45E1A5-8CD7-F246-AF31-83999603AF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FCCBE2-0E1A-A340-B15C-A772C2F3A43F}"/>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6" name="Footer Placeholder 5">
            <a:extLst>
              <a:ext uri="{FF2B5EF4-FFF2-40B4-BE49-F238E27FC236}">
                <a16:creationId xmlns:a16="http://schemas.microsoft.com/office/drawing/2014/main" id="{9CEC282F-6718-FC45-81F4-DBDCB8E8BE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E7EE04-2F51-FB4D-874D-F4373D4CB3D9}"/>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265487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2A42-A898-024A-91B6-A43FAF49F8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375801-A946-B543-B425-E03BD2540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AE930D-D71C-BA44-80FC-8B3C14E8B3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9EF529-5134-6545-B646-838A0D017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374B24-CC59-CF48-AEB0-F04148B087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BC376A-77E3-8346-A06B-07569B8E2C46}"/>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8" name="Footer Placeholder 7">
            <a:extLst>
              <a:ext uri="{FF2B5EF4-FFF2-40B4-BE49-F238E27FC236}">
                <a16:creationId xmlns:a16="http://schemas.microsoft.com/office/drawing/2014/main" id="{44F34A48-1BF6-B448-8D8C-40D09F1F23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F758CE-6355-D949-96AB-BB2A4D37CBF3}"/>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4582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FC8-0870-6445-85BF-93BAD663C1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EA9819-3CB0-D946-9384-075659479BEF}"/>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4" name="Footer Placeholder 3">
            <a:extLst>
              <a:ext uri="{FF2B5EF4-FFF2-40B4-BE49-F238E27FC236}">
                <a16:creationId xmlns:a16="http://schemas.microsoft.com/office/drawing/2014/main" id="{1BCB9929-2AD7-7E4B-8298-8ABDC9D916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EB455-CC5A-C043-84AF-73AD290528B1}"/>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260999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C53F3-C481-8A4A-BE60-B5AA52FA56CF}"/>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3" name="Footer Placeholder 2">
            <a:extLst>
              <a:ext uri="{FF2B5EF4-FFF2-40B4-BE49-F238E27FC236}">
                <a16:creationId xmlns:a16="http://schemas.microsoft.com/office/drawing/2014/main" id="{FCFD5AD3-846C-8D43-A133-81ECC80DF0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321E32-7AEA-0949-9CF1-E73E7634BB1F}"/>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295579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560B-727D-4C48-95F4-08D3B722A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B8FA59-103A-8C4B-863B-0CF038DB9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72C69A-E4EA-CA4B-B233-3043E53C0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0CC9D4-19BB-824D-B711-F886EC66CECB}"/>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6" name="Footer Placeholder 5">
            <a:extLst>
              <a:ext uri="{FF2B5EF4-FFF2-40B4-BE49-F238E27FC236}">
                <a16:creationId xmlns:a16="http://schemas.microsoft.com/office/drawing/2014/main" id="{7C0C3C21-0449-4849-BB1D-56832027A3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6E54C-4F0C-6747-8BFA-3C206D5420CF}"/>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117186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FF7B-D797-6D4B-88A1-CDD149837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F5F406-5ADB-D444-A72D-6856110AF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A64978-1514-734C-AEB0-85AEA11F0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44C221-FE3B-F141-A156-B7FEA5C44F76}"/>
              </a:ext>
            </a:extLst>
          </p:cNvPr>
          <p:cNvSpPr>
            <a:spLocks noGrp="1"/>
          </p:cNvSpPr>
          <p:nvPr>
            <p:ph type="dt" sz="half" idx="10"/>
          </p:nvPr>
        </p:nvSpPr>
        <p:spPr/>
        <p:txBody>
          <a:bodyPr/>
          <a:lstStyle/>
          <a:p>
            <a:fld id="{B4926968-64EB-6949-ADC6-E6D2E6C0802B}" type="datetimeFigureOut">
              <a:rPr lang="en-GB" smtClean="0"/>
              <a:t>08/02/2018</a:t>
            </a:fld>
            <a:endParaRPr lang="en-GB"/>
          </a:p>
        </p:txBody>
      </p:sp>
      <p:sp>
        <p:nvSpPr>
          <p:cNvPr id="6" name="Footer Placeholder 5">
            <a:extLst>
              <a:ext uri="{FF2B5EF4-FFF2-40B4-BE49-F238E27FC236}">
                <a16:creationId xmlns:a16="http://schemas.microsoft.com/office/drawing/2014/main" id="{9C83A695-298D-FB4F-92E0-5787A1EA34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4E337B-825B-CD4D-B570-4F2A0C33CC92}"/>
              </a:ext>
            </a:extLst>
          </p:cNvPr>
          <p:cNvSpPr>
            <a:spLocks noGrp="1"/>
          </p:cNvSpPr>
          <p:nvPr>
            <p:ph type="sldNum" sz="quarter" idx="12"/>
          </p:nvPr>
        </p:nvSpPr>
        <p:spPr/>
        <p:txBody>
          <a:bodyPr/>
          <a:lstStyle/>
          <a:p>
            <a:fld id="{7004C7BB-0C5D-5846-9195-01CEED99D8E1}" type="slidenum">
              <a:rPr lang="en-GB" smtClean="0"/>
              <a:t>‹#›</a:t>
            </a:fld>
            <a:endParaRPr lang="en-GB"/>
          </a:p>
        </p:txBody>
      </p:sp>
    </p:spTree>
    <p:extLst>
      <p:ext uri="{BB962C8B-B14F-4D97-AF65-F5344CB8AC3E}">
        <p14:creationId xmlns:p14="http://schemas.microsoft.com/office/powerpoint/2010/main" val="396814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866BB-E3A2-3343-BE54-113DBED848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75BC48-C417-C548-A3B6-432E70A28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33F82-D12B-454F-B4CF-F9886B8BD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26968-64EB-6949-ADC6-E6D2E6C0802B}" type="datetimeFigureOut">
              <a:rPr lang="en-GB" smtClean="0"/>
              <a:t>08/02/2018</a:t>
            </a:fld>
            <a:endParaRPr lang="en-GB"/>
          </a:p>
        </p:txBody>
      </p:sp>
      <p:sp>
        <p:nvSpPr>
          <p:cNvPr id="5" name="Footer Placeholder 4">
            <a:extLst>
              <a:ext uri="{FF2B5EF4-FFF2-40B4-BE49-F238E27FC236}">
                <a16:creationId xmlns:a16="http://schemas.microsoft.com/office/drawing/2014/main" id="{6099ED64-5FDA-3348-BCEF-52A924FDA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795E17-1576-174B-85E3-9FADC231DA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4C7BB-0C5D-5846-9195-01CEED99D8E1}" type="slidenum">
              <a:rPr lang="en-GB" smtClean="0"/>
              <a:t>‹#›</a:t>
            </a:fld>
            <a:endParaRPr lang="en-GB"/>
          </a:p>
        </p:txBody>
      </p:sp>
    </p:spTree>
    <p:extLst>
      <p:ext uri="{BB962C8B-B14F-4D97-AF65-F5344CB8AC3E}">
        <p14:creationId xmlns:p14="http://schemas.microsoft.com/office/powerpoint/2010/main" val="44979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9B445B-C6CD-0D4A-8554-2249EE4E0E45}"/>
              </a:ext>
            </a:extLst>
          </p:cNvPr>
          <p:cNvSpPr>
            <a:spLocks noGrp="1"/>
          </p:cNvSpPr>
          <p:nvPr>
            <p:ph type="ctrTitle"/>
          </p:nvPr>
        </p:nvSpPr>
        <p:spPr/>
        <p:txBody>
          <a:bodyPr>
            <a:normAutofit fontScale="90000"/>
          </a:bodyPr>
          <a:lstStyle/>
          <a:p>
            <a:r>
              <a:rPr lang="en-GB" b="1" dirty="0"/>
              <a:t>Learning Outcome 2:</a:t>
            </a:r>
            <a:r>
              <a:rPr lang="en-GB" dirty="0"/>
              <a:t> Be able to create a proposal and pitch for an original media product based on a given brief.</a:t>
            </a:r>
          </a:p>
        </p:txBody>
      </p:sp>
      <p:sp>
        <p:nvSpPr>
          <p:cNvPr id="5" name="Subtitle 4">
            <a:extLst>
              <a:ext uri="{FF2B5EF4-FFF2-40B4-BE49-F238E27FC236}">
                <a16:creationId xmlns:a16="http://schemas.microsoft.com/office/drawing/2014/main" id="{44BCA12C-2C9C-594B-8846-9413A93F55BB}"/>
              </a:ext>
            </a:extLst>
          </p:cNvPr>
          <p:cNvSpPr>
            <a:spLocks noGrp="1"/>
          </p:cNvSpPr>
          <p:nvPr>
            <p:ph type="subTitle" idx="1"/>
          </p:nvPr>
        </p:nvSpPr>
        <p:spPr/>
        <p:txBody>
          <a:bodyPr>
            <a:normAutofit lnSpcReduction="10000"/>
          </a:bodyPr>
          <a:lstStyle/>
          <a:p>
            <a:endParaRPr lang="en-GB" sz="3600" dirty="0"/>
          </a:p>
          <a:p>
            <a:r>
              <a:rPr lang="en-GB" sz="3600" dirty="0"/>
              <a:t>P2: Create a proposal and client documentation to support the pitch</a:t>
            </a:r>
          </a:p>
        </p:txBody>
      </p:sp>
    </p:spTree>
    <p:extLst>
      <p:ext uri="{BB962C8B-B14F-4D97-AF65-F5344CB8AC3E}">
        <p14:creationId xmlns:p14="http://schemas.microsoft.com/office/powerpoint/2010/main" val="20616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125"/>
            <a:ext cx="12200021" cy="5943600"/>
          </a:xfrm>
        </p:spPr>
      </p:pic>
    </p:spTree>
    <p:extLst>
      <p:ext uri="{BB962C8B-B14F-4D97-AF65-F5344CB8AC3E}">
        <p14:creationId xmlns:p14="http://schemas.microsoft.com/office/powerpoint/2010/main" val="141942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150"/>
          </a:xfrm>
        </p:spPr>
        <p:txBody>
          <a:bodyPr>
            <a:normAutofit fontScale="90000"/>
          </a:bodyPr>
          <a:lstStyle/>
          <a:p>
            <a:r>
              <a:rPr lang="en-GB" dirty="0"/>
              <a:t>Have you included all of these areas in your proposal? If not, where can you fit them?</a:t>
            </a:r>
          </a:p>
        </p:txBody>
      </p:sp>
      <p:sp>
        <p:nvSpPr>
          <p:cNvPr id="3" name="Content Placeholder 2"/>
          <p:cNvSpPr>
            <a:spLocks noGrp="1"/>
          </p:cNvSpPr>
          <p:nvPr>
            <p:ph idx="1"/>
          </p:nvPr>
        </p:nvSpPr>
        <p:spPr>
          <a:xfrm>
            <a:off x="838200" y="1385888"/>
            <a:ext cx="10515600" cy="5143500"/>
          </a:xfrm>
        </p:spPr>
        <p:txBody>
          <a:bodyPr>
            <a:normAutofit fontScale="92500" lnSpcReduction="20000"/>
          </a:bodyPr>
          <a:lstStyle/>
          <a:p>
            <a:r>
              <a:rPr lang="en-GB" dirty="0"/>
              <a:t>Length of work, format</a:t>
            </a:r>
          </a:p>
          <a:p>
            <a:r>
              <a:rPr lang="en-GB" dirty="0"/>
              <a:t>Who is the intended audience?</a:t>
            </a:r>
          </a:p>
          <a:p>
            <a:r>
              <a:rPr lang="en-GB" dirty="0"/>
              <a:t>Goal or intended purpose(s) of the project</a:t>
            </a:r>
          </a:p>
          <a:p>
            <a:r>
              <a:rPr lang="en-GB" dirty="0"/>
              <a:t>What other similar programmes are out there? What is new, different, interesting, engaging about your approach?</a:t>
            </a:r>
          </a:p>
          <a:p>
            <a:r>
              <a:rPr lang="en-GB" dirty="0"/>
              <a:t>Style (Any key stylistic elements in writing, shooting, audio, editing, etc.)</a:t>
            </a:r>
          </a:p>
          <a:p>
            <a:r>
              <a:rPr lang="en-GB" dirty="0"/>
              <a:t>What about the soundtrack? (Any music, narration, etc.—If so, who? what?)</a:t>
            </a:r>
          </a:p>
          <a:p>
            <a:r>
              <a:rPr lang="en-GB" dirty="0"/>
              <a:t>Who is working on the project? And what similar projects have they done in the past? (Credibility of production team)</a:t>
            </a:r>
          </a:p>
          <a:p>
            <a:r>
              <a:rPr lang="en-GB" dirty="0"/>
              <a:t>How will this work be distributed? (BBC3 website, but how else might people get to see the programme?)</a:t>
            </a:r>
          </a:p>
          <a:p>
            <a:r>
              <a:rPr lang="en-GB" dirty="0"/>
              <a:t>Who, what, where, when, how, why?</a:t>
            </a:r>
          </a:p>
        </p:txBody>
      </p:sp>
    </p:spTree>
    <p:extLst>
      <p:ext uri="{BB962C8B-B14F-4D97-AF65-F5344CB8AC3E}">
        <p14:creationId xmlns:p14="http://schemas.microsoft.com/office/powerpoint/2010/main" val="82477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73510-243A-D740-B547-C945CAB99FAB}"/>
              </a:ext>
            </a:extLst>
          </p:cNvPr>
          <p:cNvSpPr>
            <a:spLocks noGrp="1"/>
          </p:cNvSpPr>
          <p:nvPr>
            <p:ph type="ctrTitle"/>
          </p:nvPr>
        </p:nvSpPr>
        <p:spPr/>
        <p:txBody>
          <a:bodyPr/>
          <a:lstStyle/>
          <a:p>
            <a:r>
              <a:rPr lang="en-GB" dirty="0"/>
              <a:t>Client Documentation</a:t>
            </a:r>
          </a:p>
        </p:txBody>
      </p:sp>
      <p:sp>
        <p:nvSpPr>
          <p:cNvPr id="5" name="Subtitle 4">
            <a:extLst>
              <a:ext uri="{FF2B5EF4-FFF2-40B4-BE49-F238E27FC236}">
                <a16:creationId xmlns:a16="http://schemas.microsoft.com/office/drawing/2014/main" id="{C68BF459-604E-DA43-947D-880FA4166933}"/>
              </a:ext>
            </a:extLst>
          </p:cNvPr>
          <p:cNvSpPr>
            <a:spLocks noGrp="1"/>
          </p:cNvSpPr>
          <p:nvPr>
            <p:ph type="subTitle" idx="1"/>
          </p:nvPr>
        </p:nvSpPr>
        <p:spPr/>
        <p:txBody>
          <a:bodyPr/>
          <a:lstStyle/>
          <a:p>
            <a:endParaRPr lang="en-GB" dirty="0"/>
          </a:p>
          <a:p>
            <a:r>
              <a:rPr lang="en-GB" dirty="0"/>
              <a:t>L.O. – What documentation can you include to support the proposal?</a:t>
            </a:r>
          </a:p>
        </p:txBody>
      </p:sp>
    </p:spTree>
    <p:extLst>
      <p:ext uri="{BB962C8B-B14F-4D97-AF65-F5344CB8AC3E}">
        <p14:creationId xmlns:p14="http://schemas.microsoft.com/office/powerpoint/2010/main" val="78753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02B55-2D58-9947-A9BF-B15206502840}"/>
              </a:ext>
            </a:extLst>
          </p:cNvPr>
          <p:cNvSpPr>
            <a:spLocks noGrp="1"/>
          </p:cNvSpPr>
          <p:nvPr>
            <p:ph type="title"/>
          </p:nvPr>
        </p:nvSpPr>
        <p:spPr/>
        <p:txBody>
          <a:bodyPr>
            <a:normAutofit/>
          </a:bodyPr>
          <a:lstStyle/>
          <a:p>
            <a:r>
              <a:rPr lang="en-GB" dirty="0"/>
              <a:t>The sample material to support the proposal could include (choose at least 4 examples): </a:t>
            </a:r>
          </a:p>
        </p:txBody>
      </p:sp>
      <p:sp>
        <p:nvSpPr>
          <p:cNvPr id="3" name="Content Placeholder 2">
            <a:extLst>
              <a:ext uri="{FF2B5EF4-FFF2-40B4-BE49-F238E27FC236}">
                <a16:creationId xmlns:a16="http://schemas.microsoft.com/office/drawing/2014/main" id="{34FBF3F9-6E6A-4D46-B814-91ABADA42DE4}"/>
              </a:ext>
            </a:extLst>
          </p:cNvPr>
          <p:cNvSpPr>
            <a:spLocks noGrp="1"/>
          </p:cNvSpPr>
          <p:nvPr>
            <p:ph idx="1"/>
          </p:nvPr>
        </p:nvSpPr>
        <p:spPr/>
        <p:txBody>
          <a:bodyPr>
            <a:normAutofit fontScale="92500" lnSpcReduction="10000"/>
          </a:bodyPr>
          <a:lstStyle/>
          <a:p>
            <a:pPr lvl="0"/>
            <a:endParaRPr lang="en-GB" dirty="0"/>
          </a:p>
          <a:p>
            <a:pPr lvl="0"/>
            <a:r>
              <a:rPr lang="en-GB" dirty="0"/>
              <a:t>Title of TV drama and font used (use a few examples and choose the most effective – perhaps ask the target audience to decide)</a:t>
            </a:r>
          </a:p>
          <a:p>
            <a:pPr lvl="0"/>
            <a:r>
              <a:rPr lang="en-GB" dirty="0"/>
              <a:t>Characters (3-4 main characters)</a:t>
            </a:r>
          </a:p>
          <a:p>
            <a:pPr lvl="0"/>
            <a:r>
              <a:rPr lang="en-GB" dirty="0"/>
              <a:t>Detailed plot outline</a:t>
            </a:r>
          </a:p>
          <a:p>
            <a:pPr lvl="0"/>
            <a:r>
              <a:rPr lang="en-GB" dirty="0"/>
              <a:t>Set design</a:t>
            </a:r>
          </a:p>
          <a:p>
            <a:pPr lvl="0"/>
            <a:r>
              <a:rPr lang="en-GB" dirty="0"/>
              <a:t>Storyboard (title sequence and opening scene)</a:t>
            </a:r>
          </a:p>
          <a:p>
            <a:r>
              <a:rPr lang="en-GB" dirty="0"/>
              <a:t>Script</a:t>
            </a:r>
          </a:p>
          <a:p>
            <a:endParaRPr lang="en-GB" dirty="0"/>
          </a:p>
          <a:p>
            <a:pPr marL="0" indent="0">
              <a:buNone/>
            </a:pPr>
            <a:r>
              <a:rPr lang="en-GB" dirty="0"/>
              <a:t>Which ones will you focus on and why?</a:t>
            </a:r>
          </a:p>
        </p:txBody>
      </p:sp>
    </p:spTree>
    <p:extLst>
      <p:ext uri="{BB962C8B-B14F-4D97-AF65-F5344CB8AC3E}">
        <p14:creationId xmlns:p14="http://schemas.microsoft.com/office/powerpoint/2010/main" val="176254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E4E53-0E26-734B-A7C5-EA6D401AB96A}"/>
              </a:ext>
            </a:extLst>
          </p:cNvPr>
          <p:cNvSpPr>
            <a:spLocks noGrp="1"/>
          </p:cNvSpPr>
          <p:nvPr>
            <p:ph type="ctrTitle"/>
          </p:nvPr>
        </p:nvSpPr>
        <p:spPr/>
        <p:txBody>
          <a:bodyPr/>
          <a:lstStyle/>
          <a:p>
            <a:r>
              <a:rPr lang="en-GB" dirty="0"/>
              <a:t>Pitch proposal</a:t>
            </a:r>
          </a:p>
        </p:txBody>
      </p:sp>
      <p:sp>
        <p:nvSpPr>
          <p:cNvPr id="3" name="Subtitle 2">
            <a:extLst>
              <a:ext uri="{FF2B5EF4-FFF2-40B4-BE49-F238E27FC236}">
                <a16:creationId xmlns:a16="http://schemas.microsoft.com/office/drawing/2014/main" id="{C9EE8BBA-C893-DB4D-A246-FE0FFE59D7B3}"/>
              </a:ext>
            </a:extLst>
          </p:cNvPr>
          <p:cNvSpPr>
            <a:spLocks noGrp="1"/>
          </p:cNvSpPr>
          <p:nvPr>
            <p:ph type="subTitle" idx="1"/>
          </p:nvPr>
        </p:nvSpPr>
        <p:spPr/>
        <p:txBody>
          <a:bodyPr/>
          <a:lstStyle/>
          <a:p>
            <a:endParaRPr lang="en-GB" dirty="0"/>
          </a:p>
          <a:p>
            <a:r>
              <a:rPr lang="en-GB" dirty="0"/>
              <a:t>L.O. – How can we create a proposal for our TV programme pitch?</a:t>
            </a:r>
          </a:p>
        </p:txBody>
      </p:sp>
    </p:spTree>
    <p:extLst>
      <p:ext uri="{BB962C8B-B14F-4D97-AF65-F5344CB8AC3E}">
        <p14:creationId xmlns:p14="http://schemas.microsoft.com/office/powerpoint/2010/main" val="28718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proposal?</a:t>
            </a:r>
          </a:p>
        </p:txBody>
      </p:sp>
      <p:sp>
        <p:nvSpPr>
          <p:cNvPr id="3" name="Content Placeholder 2"/>
          <p:cNvSpPr>
            <a:spLocks noGrp="1"/>
          </p:cNvSpPr>
          <p:nvPr>
            <p:ph idx="1"/>
          </p:nvPr>
        </p:nvSpPr>
        <p:spPr/>
        <p:txBody>
          <a:bodyPr/>
          <a:lstStyle/>
          <a:p>
            <a:pPr marL="0" indent="0">
              <a:buNone/>
            </a:pPr>
            <a:r>
              <a:rPr lang="en-GB" dirty="0"/>
              <a:t>A proposal is not the same thing as a treatment:</a:t>
            </a:r>
          </a:p>
          <a:p>
            <a:pPr marL="0" indent="0">
              <a:buNone/>
            </a:pPr>
            <a:endParaRPr lang="en-GB" dirty="0"/>
          </a:p>
          <a:p>
            <a:r>
              <a:rPr lang="en-GB" dirty="0"/>
              <a:t>A </a:t>
            </a:r>
            <a:r>
              <a:rPr lang="en-GB" b="1" i="1" dirty="0"/>
              <a:t>treatment </a:t>
            </a:r>
            <a:r>
              <a:rPr lang="en-GB" dirty="0"/>
              <a:t>is a short story narrative written in simple, non-technical language (i.e. no camera angles, transitions, etc.)</a:t>
            </a:r>
          </a:p>
          <a:p>
            <a:endParaRPr lang="en-GB" dirty="0"/>
          </a:p>
          <a:p>
            <a:r>
              <a:rPr lang="en-GB" dirty="0"/>
              <a:t>A </a:t>
            </a:r>
            <a:r>
              <a:rPr lang="en-GB" b="1" i="1" dirty="0"/>
              <a:t>proposal</a:t>
            </a:r>
            <a:r>
              <a:rPr lang="en-GB" dirty="0"/>
              <a:t>, which frequently includes a treatment, is a thorough description of all aspects of a project. It is created in the pre-production stage of a documentary project to persuade funders, distributors and others to support the project</a:t>
            </a:r>
          </a:p>
        </p:txBody>
      </p:sp>
    </p:spTree>
    <p:extLst>
      <p:ext uri="{BB962C8B-B14F-4D97-AF65-F5344CB8AC3E}">
        <p14:creationId xmlns:p14="http://schemas.microsoft.com/office/powerpoint/2010/main" val="160384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3575"/>
          </a:xfrm>
        </p:spPr>
        <p:txBody>
          <a:bodyPr>
            <a:normAutofit fontScale="90000"/>
          </a:bodyPr>
          <a:lstStyle/>
          <a:p>
            <a:r>
              <a:rPr lang="en-US" dirty="0"/>
              <a:t>Proposals are used to: </a:t>
            </a:r>
            <a:endParaRPr lang="en-GB" dirty="0"/>
          </a:p>
        </p:txBody>
      </p:sp>
      <p:sp>
        <p:nvSpPr>
          <p:cNvPr id="3" name="Content Placeholder 2"/>
          <p:cNvSpPr>
            <a:spLocks noGrp="1"/>
          </p:cNvSpPr>
          <p:nvPr>
            <p:ph idx="1"/>
          </p:nvPr>
        </p:nvSpPr>
        <p:spPr>
          <a:xfrm>
            <a:off x="838200" y="1328738"/>
            <a:ext cx="10515600" cy="4962525"/>
          </a:xfrm>
        </p:spPr>
        <p:txBody>
          <a:bodyPr>
            <a:normAutofit/>
          </a:bodyPr>
          <a:lstStyle/>
          <a:p>
            <a:r>
              <a:rPr lang="en-US" dirty="0"/>
              <a:t>Describe a project so that people involved share an understanding of interpretation and approach</a:t>
            </a:r>
          </a:p>
          <a:p>
            <a:endParaRPr lang="en-US" dirty="0"/>
          </a:p>
          <a:p>
            <a:r>
              <a:rPr lang="en-US" dirty="0"/>
              <a:t>Create a paper document that can help secure funding, distribution, and other resources</a:t>
            </a:r>
          </a:p>
          <a:p>
            <a:endParaRPr lang="en-US" dirty="0"/>
          </a:p>
          <a:p>
            <a:r>
              <a:rPr lang="en-US" dirty="0"/>
              <a:t>Provide guidance in the structuring and editing of a project</a:t>
            </a:r>
          </a:p>
          <a:p>
            <a:endParaRPr lang="en-US" dirty="0"/>
          </a:p>
          <a:p>
            <a:r>
              <a:rPr lang="en-US" dirty="0"/>
              <a:t>You should only write a proposal after conducting the initial research that will fulfil the scenario/proposal</a:t>
            </a:r>
            <a:endParaRPr lang="en-GB" dirty="0"/>
          </a:p>
        </p:txBody>
      </p:sp>
    </p:spTree>
    <p:extLst>
      <p:ext uri="{BB962C8B-B14F-4D97-AF65-F5344CB8AC3E}">
        <p14:creationId xmlns:p14="http://schemas.microsoft.com/office/powerpoint/2010/main" val="219275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150"/>
          </a:xfrm>
        </p:spPr>
        <p:txBody>
          <a:bodyPr>
            <a:normAutofit fontScale="90000"/>
          </a:bodyPr>
          <a:lstStyle/>
          <a:p>
            <a:r>
              <a:rPr lang="en-GB" dirty="0"/>
              <a:t>Usually a proposal will contain the following information:</a:t>
            </a:r>
          </a:p>
        </p:txBody>
      </p:sp>
      <p:sp>
        <p:nvSpPr>
          <p:cNvPr id="3" name="Content Placeholder 2"/>
          <p:cNvSpPr>
            <a:spLocks noGrp="1"/>
          </p:cNvSpPr>
          <p:nvPr>
            <p:ph idx="1"/>
          </p:nvPr>
        </p:nvSpPr>
        <p:spPr>
          <a:xfrm>
            <a:off x="838200" y="1385888"/>
            <a:ext cx="10515600" cy="5143500"/>
          </a:xfrm>
        </p:spPr>
        <p:txBody>
          <a:bodyPr>
            <a:normAutofit fontScale="92500" lnSpcReduction="20000"/>
          </a:bodyPr>
          <a:lstStyle/>
          <a:p>
            <a:r>
              <a:rPr lang="en-GB" dirty="0"/>
              <a:t>Length of work, format</a:t>
            </a:r>
          </a:p>
          <a:p>
            <a:r>
              <a:rPr lang="en-GB" dirty="0"/>
              <a:t>Who is the intended audience?</a:t>
            </a:r>
          </a:p>
          <a:p>
            <a:r>
              <a:rPr lang="en-GB" dirty="0"/>
              <a:t>Goal or intended purpose(s) of the project</a:t>
            </a:r>
          </a:p>
          <a:p>
            <a:r>
              <a:rPr lang="en-GB" dirty="0"/>
              <a:t>What other similar programmes are out there? What is new, different, interesting, engaging about your approach?</a:t>
            </a:r>
          </a:p>
          <a:p>
            <a:r>
              <a:rPr lang="en-GB" dirty="0"/>
              <a:t>Style (Any key stylistic elements in writing, shooting, audio, editing, etc.)</a:t>
            </a:r>
          </a:p>
          <a:p>
            <a:r>
              <a:rPr lang="en-GB" dirty="0"/>
              <a:t>What about the soundtrack? (Any music, narration, etc.—If so, who? what?)</a:t>
            </a:r>
          </a:p>
          <a:p>
            <a:r>
              <a:rPr lang="en-GB" dirty="0"/>
              <a:t>Who is working on the project? And what similar projects have they done in the past? (Credibility of production team)</a:t>
            </a:r>
          </a:p>
          <a:p>
            <a:r>
              <a:rPr lang="en-GB" dirty="0"/>
              <a:t>How will this work be distributed? (BBC3 website, but how else might people get to see the programme?)</a:t>
            </a:r>
          </a:p>
          <a:p>
            <a:r>
              <a:rPr lang="en-GB" dirty="0"/>
              <a:t>Who, what, where, when, how, why?</a:t>
            </a:r>
          </a:p>
        </p:txBody>
      </p:sp>
    </p:spTree>
    <p:extLst>
      <p:ext uri="{BB962C8B-B14F-4D97-AF65-F5344CB8AC3E}">
        <p14:creationId xmlns:p14="http://schemas.microsoft.com/office/powerpoint/2010/main" val="28116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Let’s look at an example of a proposal for a print-based product</a:t>
            </a:r>
          </a:p>
        </p:txBody>
      </p:sp>
      <p:sp>
        <p:nvSpPr>
          <p:cNvPr id="5" name="Subtitle 4"/>
          <p:cNvSpPr>
            <a:spLocks noGrp="1"/>
          </p:cNvSpPr>
          <p:nvPr>
            <p:ph type="subTitle" idx="1"/>
          </p:nvPr>
        </p:nvSpPr>
        <p:spPr/>
        <p:txBody>
          <a:bodyPr>
            <a:normAutofit fontScale="92500"/>
          </a:bodyPr>
          <a:lstStyle/>
          <a:p>
            <a:endParaRPr lang="en-GB" dirty="0"/>
          </a:p>
          <a:p>
            <a:r>
              <a:rPr lang="en-GB" dirty="0"/>
              <a:t>Remember: Many media companies have their own formats for proposals, so they can look different. We can use and adapt what suits our proposal, as long as you include all of the information the examiner expects to see</a:t>
            </a:r>
          </a:p>
        </p:txBody>
      </p:sp>
    </p:spTree>
    <p:extLst>
      <p:ext uri="{BB962C8B-B14F-4D97-AF65-F5344CB8AC3E}">
        <p14:creationId xmlns:p14="http://schemas.microsoft.com/office/powerpoint/2010/main" val="96762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0188" y="-823913"/>
            <a:ext cx="5730876" cy="8111255"/>
          </a:xfrm>
          <a:prstGeom prst="rect">
            <a:avLst/>
          </a:prstGeom>
        </p:spPr>
      </p:pic>
      <p:sp>
        <p:nvSpPr>
          <p:cNvPr id="2" name="Title 1"/>
          <p:cNvSpPr>
            <a:spLocks noGrp="1"/>
          </p:cNvSpPr>
          <p:nvPr>
            <p:ph type="title"/>
          </p:nvPr>
        </p:nvSpPr>
        <p:spPr>
          <a:xfrm>
            <a:off x="5200650" y="365125"/>
            <a:ext cx="6153150" cy="1325563"/>
          </a:xfrm>
        </p:spPr>
        <p:txBody>
          <a:bodyPr/>
          <a:lstStyle/>
          <a:p>
            <a:r>
              <a:rPr lang="en-GB" dirty="0"/>
              <a:t>How is this effective?</a:t>
            </a:r>
            <a:br>
              <a:rPr lang="en-GB" dirty="0"/>
            </a:br>
            <a:r>
              <a:rPr lang="en-GB" dirty="0"/>
              <a:t>Anything missing?</a:t>
            </a:r>
          </a:p>
        </p:txBody>
      </p:sp>
      <p:sp>
        <p:nvSpPr>
          <p:cNvPr id="3" name="Content Placeholder 2"/>
          <p:cNvSpPr>
            <a:spLocks noGrp="1"/>
          </p:cNvSpPr>
          <p:nvPr>
            <p:ph idx="1"/>
          </p:nvPr>
        </p:nvSpPr>
        <p:spPr>
          <a:xfrm>
            <a:off x="5200650" y="1825625"/>
            <a:ext cx="6153150" cy="4351338"/>
          </a:xfrm>
        </p:spPr>
        <p:txBody>
          <a:bodyPr/>
          <a:lstStyle/>
          <a:p>
            <a:endParaRPr lang="en-GB" dirty="0"/>
          </a:p>
          <a:p>
            <a:endParaRPr lang="en-GB" dirty="0"/>
          </a:p>
        </p:txBody>
      </p:sp>
    </p:spTree>
    <p:extLst>
      <p:ext uri="{BB962C8B-B14F-4D97-AF65-F5344CB8AC3E}">
        <p14:creationId xmlns:p14="http://schemas.microsoft.com/office/powerpoint/2010/main" val="244245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563F79-202A-4C42-9371-D09E09D4F27C}"/>
              </a:ext>
            </a:extLst>
          </p:cNvPr>
          <p:cNvSpPr>
            <a:spLocks noGrp="1"/>
          </p:cNvSpPr>
          <p:nvPr>
            <p:ph type="ctrTitle"/>
          </p:nvPr>
        </p:nvSpPr>
        <p:spPr/>
        <p:txBody>
          <a:bodyPr/>
          <a:lstStyle/>
          <a:p>
            <a:r>
              <a:rPr lang="en-GB" dirty="0"/>
              <a:t>You now need to start pulling your ideas together</a:t>
            </a:r>
          </a:p>
        </p:txBody>
      </p:sp>
      <p:sp>
        <p:nvSpPr>
          <p:cNvPr id="5" name="Subtitle 4">
            <a:extLst>
              <a:ext uri="{FF2B5EF4-FFF2-40B4-BE49-F238E27FC236}">
                <a16:creationId xmlns:a16="http://schemas.microsoft.com/office/drawing/2014/main" id="{BF35999B-B499-FC41-B3A5-F3271F22091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4317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651A-4177-EA43-A816-AFDAED264E7F}"/>
              </a:ext>
            </a:extLst>
          </p:cNvPr>
          <p:cNvSpPr>
            <a:spLocks noGrp="1"/>
          </p:cNvSpPr>
          <p:nvPr>
            <p:ph type="title"/>
          </p:nvPr>
        </p:nvSpPr>
        <p:spPr/>
        <p:txBody>
          <a:bodyPr/>
          <a:lstStyle/>
          <a:p>
            <a:r>
              <a:rPr lang="en-GB" dirty="0"/>
              <a:t>Use sub-headings to help shape your ideas, but focus on these things as a minimum:</a:t>
            </a:r>
          </a:p>
        </p:txBody>
      </p:sp>
      <p:sp>
        <p:nvSpPr>
          <p:cNvPr id="3" name="Content Placeholder 2">
            <a:extLst>
              <a:ext uri="{FF2B5EF4-FFF2-40B4-BE49-F238E27FC236}">
                <a16:creationId xmlns:a16="http://schemas.microsoft.com/office/drawing/2014/main" id="{8F5E34FB-54B0-534C-8382-C66298E29CDC}"/>
              </a:ext>
            </a:extLst>
          </p:cNvPr>
          <p:cNvSpPr>
            <a:spLocks noGrp="1"/>
          </p:cNvSpPr>
          <p:nvPr>
            <p:ph idx="1"/>
          </p:nvPr>
        </p:nvSpPr>
        <p:spPr/>
        <p:txBody>
          <a:bodyPr>
            <a:normAutofit fontScale="77500" lnSpcReduction="20000"/>
          </a:bodyPr>
          <a:lstStyle/>
          <a:p>
            <a:pPr lvl="0"/>
            <a:r>
              <a:rPr lang="en-GB" dirty="0"/>
              <a:t>Title of new product</a:t>
            </a:r>
          </a:p>
          <a:p>
            <a:pPr lvl="0"/>
            <a:r>
              <a:rPr lang="en-GB" dirty="0"/>
              <a:t>Programme duration</a:t>
            </a:r>
          </a:p>
          <a:p>
            <a:pPr lvl="0"/>
            <a:r>
              <a:rPr lang="en-GB" dirty="0"/>
              <a:t>An executive summary (aims of product, outline of ideas, synopsis)</a:t>
            </a:r>
          </a:p>
          <a:p>
            <a:pPr lvl="0"/>
            <a:r>
              <a:rPr lang="en-GB" dirty="0"/>
              <a:t>Statement of need (unique selling point, target audience (including psychographics) and medium chosen and why)</a:t>
            </a:r>
          </a:p>
          <a:p>
            <a:pPr lvl="0"/>
            <a:r>
              <a:rPr lang="en-GB" dirty="0"/>
              <a:t>Product description</a:t>
            </a:r>
          </a:p>
          <a:p>
            <a:pPr lvl="0"/>
            <a:r>
              <a:rPr lang="en-GB" dirty="0"/>
              <a:t>Budget</a:t>
            </a:r>
          </a:p>
          <a:p>
            <a:pPr lvl="0"/>
            <a:r>
              <a:rPr lang="en-GB" dirty="0"/>
              <a:t>Details of production company. What resources and personnel are needed? (see next slide)</a:t>
            </a:r>
          </a:p>
          <a:p>
            <a:pPr lvl="0"/>
            <a:r>
              <a:rPr lang="en-GB" dirty="0"/>
              <a:t>Images and graphics to create visual support to the planning ideas </a:t>
            </a:r>
          </a:p>
          <a:p>
            <a:pPr lvl="0"/>
            <a:r>
              <a:rPr lang="en-GB" dirty="0"/>
              <a:t>Examples of existing products that may be drawn on for inspiration in terms of form, etc.</a:t>
            </a:r>
          </a:p>
          <a:p>
            <a:pPr lvl="0"/>
            <a:r>
              <a:rPr lang="en-GB" dirty="0"/>
              <a:t>How you might market and distribute the programme</a:t>
            </a:r>
          </a:p>
          <a:p>
            <a:pPr marL="0" indent="0">
              <a:buNone/>
            </a:pPr>
            <a:endParaRPr lang="en-GB" dirty="0"/>
          </a:p>
        </p:txBody>
      </p:sp>
    </p:spTree>
    <p:extLst>
      <p:ext uri="{BB962C8B-B14F-4D97-AF65-F5344CB8AC3E}">
        <p14:creationId xmlns:p14="http://schemas.microsoft.com/office/powerpoint/2010/main" val="230220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773</Words>
  <Application>Microsoft Macintosh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Learning Outcome 2: Be able to create a proposal and pitch for an original media product based on a given brief.</vt:lpstr>
      <vt:lpstr>Pitch proposal</vt:lpstr>
      <vt:lpstr>What is a proposal?</vt:lpstr>
      <vt:lpstr>Proposals are used to: </vt:lpstr>
      <vt:lpstr>Usually a proposal will contain the following information:</vt:lpstr>
      <vt:lpstr>Let’s look at an example of a proposal for a print-based product</vt:lpstr>
      <vt:lpstr>How is this effective? Anything missing?</vt:lpstr>
      <vt:lpstr>You now need to start pulling your ideas together</vt:lpstr>
      <vt:lpstr>Use sub-headings to help shape your ideas, but focus on these things as a minimum:</vt:lpstr>
      <vt:lpstr>PowerPoint Presentation</vt:lpstr>
      <vt:lpstr>Have you included all of these areas in your proposal? If not, where can you fit them?</vt:lpstr>
      <vt:lpstr>Client Documentation</vt:lpstr>
      <vt:lpstr>The sample material to support the proposal could include (choose at least 4 examples): </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cp:revision>
  <dcterms:created xsi:type="dcterms:W3CDTF">2018-02-07T15:01:22Z</dcterms:created>
  <dcterms:modified xsi:type="dcterms:W3CDTF">2018-02-08T09:09:18Z</dcterms:modified>
</cp:coreProperties>
</file>