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346" r:id="rId3"/>
    <p:sldId id="257" r:id="rId4"/>
    <p:sldId id="357" r:id="rId5"/>
    <p:sldId id="258" r:id="rId6"/>
    <p:sldId id="356" r:id="rId7"/>
    <p:sldId id="347" r:id="rId8"/>
    <p:sldId id="348" r:id="rId9"/>
    <p:sldId id="358" r:id="rId10"/>
    <p:sldId id="359" r:id="rId11"/>
    <p:sldId id="350"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40"/>
    <p:restoredTop sz="94737"/>
  </p:normalViewPr>
  <p:slideViewPr>
    <p:cSldViewPr snapToGrid="0" snapToObjects="1">
      <p:cViewPr varScale="1">
        <p:scale>
          <a:sx n="54" d="100"/>
          <a:sy n="54" d="100"/>
        </p:scale>
        <p:origin x="208" y="3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68A0F7-2A63-3049-B26F-46384C19159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A614EDC-510C-134C-95E8-917DDDFC9E5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64E1BF8-D7DB-A84F-861D-DFCD4CEF4D1D}"/>
              </a:ext>
            </a:extLst>
          </p:cNvPr>
          <p:cNvSpPr>
            <a:spLocks noGrp="1"/>
          </p:cNvSpPr>
          <p:nvPr>
            <p:ph type="dt" sz="half" idx="10"/>
          </p:nvPr>
        </p:nvSpPr>
        <p:spPr/>
        <p:txBody>
          <a:bodyPr/>
          <a:lstStyle/>
          <a:p>
            <a:fld id="{38067805-5B89-F340-A605-9702904EA362}" type="datetimeFigureOut">
              <a:rPr lang="en-GB" smtClean="0"/>
              <a:t>19/04/2018</a:t>
            </a:fld>
            <a:endParaRPr lang="en-GB"/>
          </a:p>
        </p:txBody>
      </p:sp>
      <p:sp>
        <p:nvSpPr>
          <p:cNvPr id="5" name="Footer Placeholder 4">
            <a:extLst>
              <a:ext uri="{FF2B5EF4-FFF2-40B4-BE49-F238E27FC236}">
                <a16:creationId xmlns:a16="http://schemas.microsoft.com/office/drawing/2014/main" id="{ECD28034-13C7-884B-BB0A-82CD2293484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E0B20D5-71BA-894B-AAD9-E4DA026AEB85}"/>
              </a:ext>
            </a:extLst>
          </p:cNvPr>
          <p:cNvSpPr>
            <a:spLocks noGrp="1"/>
          </p:cNvSpPr>
          <p:nvPr>
            <p:ph type="sldNum" sz="quarter" idx="12"/>
          </p:nvPr>
        </p:nvSpPr>
        <p:spPr/>
        <p:txBody>
          <a:bodyPr/>
          <a:lstStyle/>
          <a:p>
            <a:fld id="{97F13AF1-2E0F-4946-94F3-B414B588B1C4}" type="slidenum">
              <a:rPr lang="en-GB" smtClean="0"/>
              <a:t>‹#›</a:t>
            </a:fld>
            <a:endParaRPr lang="en-GB"/>
          </a:p>
        </p:txBody>
      </p:sp>
    </p:spTree>
    <p:extLst>
      <p:ext uri="{BB962C8B-B14F-4D97-AF65-F5344CB8AC3E}">
        <p14:creationId xmlns:p14="http://schemas.microsoft.com/office/powerpoint/2010/main" val="20491090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E59AB-644C-4B46-8362-8ACA5D702AB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A82753D-550B-A941-9AA4-854A4B0021E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DD0A9A7-6632-DF49-81AD-16D68AEC8259}"/>
              </a:ext>
            </a:extLst>
          </p:cNvPr>
          <p:cNvSpPr>
            <a:spLocks noGrp="1"/>
          </p:cNvSpPr>
          <p:nvPr>
            <p:ph type="dt" sz="half" idx="10"/>
          </p:nvPr>
        </p:nvSpPr>
        <p:spPr/>
        <p:txBody>
          <a:bodyPr/>
          <a:lstStyle/>
          <a:p>
            <a:fld id="{38067805-5B89-F340-A605-9702904EA362}" type="datetimeFigureOut">
              <a:rPr lang="en-GB" smtClean="0"/>
              <a:t>19/04/2018</a:t>
            </a:fld>
            <a:endParaRPr lang="en-GB"/>
          </a:p>
        </p:txBody>
      </p:sp>
      <p:sp>
        <p:nvSpPr>
          <p:cNvPr id="5" name="Footer Placeholder 4">
            <a:extLst>
              <a:ext uri="{FF2B5EF4-FFF2-40B4-BE49-F238E27FC236}">
                <a16:creationId xmlns:a16="http://schemas.microsoft.com/office/drawing/2014/main" id="{31DF22C3-BD64-994C-BB5A-8CF5F285BE1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61AF577-E7C8-EF4D-93FB-2E4AF32C2E3B}"/>
              </a:ext>
            </a:extLst>
          </p:cNvPr>
          <p:cNvSpPr>
            <a:spLocks noGrp="1"/>
          </p:cNvSpPr>
          <p:nvPr>
            <p:ph type="sldNum" sz="quarter" idx="12"/>
          </p:nvPr>
        </p:nvSpPr>
        <p:spPr/>
        <p:txBody>
          <a:bodyPr/>
          <a:lstStyle/>
          <a:p>
            <a:fld id="{97F13AF1-2E0F-4946-94F3-B414B588B1C4}" type="slidenum">
              <a:rPr lang="en-GB" smtClean="0"/>
              <a:t>‹#›</a:t>
            </a:fld>
            <a:endParaRPr lang="en-GB"/>
          </a:p>
        </p:txBody>
      </p:sp>
    </p:spTree>
    <p:extLst>
      <p:ext uri="{BB962C8B-B14F-4D97-AF65-F5344CB8AC3E}">
        <p14:creationId xmlns:p14="http://schemas.microsoft.com/office/powerpoint/2010/main" val="5537500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EE98444-26D8-7F43-9F21-E61A0445857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AE02EB6-EB9B-8A4F-B229-6CB6FCC7F19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EB5B53F-27CD-884F-917A-24C254FCF374}"/>
              </a:ext>
            </a:extLst>
          </p:cNvPr>
          <p:cNvSpPr>
            <a:spLocks noGrp="1"/>
          </p:cNvSpPr>
          <p:nvPr>
            <p:ph type="dt" sz="half" idx="10"/>
          </p:nvPr>
        </p:nvSpPr>
        <p:spPr/>
        <p:txBody>
          <a:bodyPr/>
          <a:lstStyle/>
          <a:p>
            <a:fld id="{38067805-5B89-F340-A605-9702904EA362}" type="datetimeFigureOut">
              <a:rPr lang="en-GB" smtClean="0"/>
              <a:t>19/04/2018</a:t>
            </a:fld>
            <a:endParaRPr lang="en-GB"/>
          </a:p>
        </p:txBody>
      </p:sp>
      <p:sp>
        <p:nvSpPr>
          <p:cNvPr id="5" name="Footer Placeholder 4">
            <a:extLst>
              <a:ext uri="{FF2B5EF4-FFF2-40B4-BE49-F238E27FC236}">
                <a16:creationId xmlns:a16="http://schemas.microsoft.com/office/drawing/2014/main" id="{A827E87D-3A78-014E-B2B0-DF021E48DA4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5025E22-7D33-354E-BE55-B4CCAF80AE9B}"/>
              </a:ext>
            </a:extLst>
          </p:cNvPr>
          <p:cNvSpPr>
            <a:spLocks noGrp="1"/>
          </p:cNvSpPr>
          <p:nvPr>
            <p:ph type="sldNum" sz="quarter" idx="12"/>
          </p:nvPr>
        </p:nvSpPr>
        <p:spPr/>
        <p:txBody>
          <a:bodyPr/>
          <a:lstStyle/>
          <a:p>
            <a:fld id="{97F13AF1-2E0F-4946-94F3-B414B588B1C4}" type="slidenum">
              <a:rPr lang="en-GB" smtClean="0"/>
              <a:t>‹#›</a:t>
            </a:fld>
            <a:endParaRPr lang="en-GB"/>
          </a:p>
        </p:txBody>
      </p:sp>
    </p:spTree>
    <p:extLst>
      <p:ext uri="{BB962C8B-B14F-4D97-AF65-F5344CB8AC3E}">
        <p14:creationId xmlns:p14="http://schemas.microsoft.com/office/powerpoint/2010/main" val="11260749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12834D-76B3-064E-869B-CFF02EF978D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3ED66A3-5343-B34F-833D-545EDA94851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BBA693F-CD0C-9344-A602-312AE0B6CCBC}"/>
              </a:ext>
            </a:extLst>
          </p:cNvPr>
          <p:cNvSpPr>
            <a:spLocks noGrp="1"/>
          </p:cNvSpPr>
          <p:nvPr>
            <p:ph type="dt" sz="half" idx="10"/>
          </p:nvPr>
        </p:nvSpPr>
        <p:spPr/>
        <p:txBody>
          <a:bodyPr/>
          <a:lstStyle/>
          <a:p>
            <a:fld id="{38067805-5B89-F340-A605-9702904EA362}" type="datetimeFigureOut">
              <a:rPr lang="en-GB" smtClean="0"/>
              <a:t>19/04/2018</a:t>
            </a:fld>
            <a:endParaRPr lang="en-GB"/>
          </a:p>
        </p:txBody>
      </p:sp>
      <p:sp>
        <p:nvSpPr>
          <p:cNvPr id="5" name="Footer Placeholder 4">
            <a:extLst>
              <a:ext uri="{FF2B5EF4-FFF2-40B4-BE49-F238E27FC236}">
                <a16:creationId xmlns:a16="http://schemas.microsoft.com/office/drawing/2014/main" id="{638A2FFB-8638-CE49-B4D4-DCEB73F9C7E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BACDA89-1019-8840-A3C4-6D0C7469FDF4}"/>
              </a:ext>
            </a:extLst>
          </p:cNvPr>
          <p:cNvSpPr>
            <a:spLocks noGrp="1"/>
          </p:cNvSpPr>
          <p:nvPr>
            <p:ph type="sldNum" sz="quarter" idx="12"/>
          </p:nvPr>
        </p:nvSpPr>
        <p:spPr/>
        <p:txBody>
          <a:bodyPr/>
          <a:lstStyle/>
          <a:p>
            <a:fld id="{97F13AF1-2E0F-4946-94F3-B414B588B1C4}" type="slidenum">
              <a:rPr lang="en-GB" smtClean="0"/>
              <a:t>‹#›</a:t>
            </a:fld>
            <a:endParaRPr lang="en-GB"/>
          </a:p>
        </p:txBody>
      </p:sp>
    </p:spTree>
    <p:extLst>
      <p:ext uri="{BB962C8B-B14F-4D97-AF65-F5344CB8AC3E}">
        <p14:creationId xmlns:p14="http://schemas.microsoft.com/office/powerpoint/2010/main" val="3723884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86856B-23D4-874A-9A5A-E2EDFAA2930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A1DDD029-A832-6849-8733-A37B701B643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FB73E7C-8591-A94D-99CF-F1CED3569EE4}"/>
              </a:ext>
            </a:extLst>
          </p:cNvPr>
          <p:cNvSpPr>
            <a:spLocks noGrp="1"/>
          </p:cNvSpPr>
          <p:nvPr>
            <p:ph type="dt" sz="half" idx="10"/>
          </p:nvPr>
        </p:nvSpPr>
        <p:spPr/>
        <p:txBody>
          <a:bodyPr/>
          <a:lstStyle/>
          <a:p>
            <a:fld id="{38067805-5B89-F340-A605-9702904EA362}" type="datetimeFigureOut">
              <a:rPr lang="en-GB" smtClean="0"/>
              <a:t>19/04/2018</a:t>
            </a:fld>
            <a:endParaRPr lang="en-GB"/>
          </a:p>
        </p:txBody>
      </p:sp>
      <p:sp>
        <p:nvSpPr>
          <p:cNvPr id="5" name="Footer Placeholder 4">
            <a:extLst>
              <a:ext uri="{FF2B5EF4-FFF2-40B4-BE49-F238E27FC236}">
                <a16:creationId xmlns:a16="http://schemas.microsoft.com/office/drawing/2014/main" id="{7691D42F-58B1-F149-A384-183E4D7313E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69DAAB1-06D1-A240-A819-647D4D86E208}"/>
              </a:ext>
            </a:extLst>
          </p:cNvPr>
          <p:cNvSpPr>
            <a:spLocks noGrp="1"/>
          </p:cNvSpPr>
          <p:nvPr>
            <p:ph type="sldNum" sz="quarter" idx="12"/>
          </p:nvPr>
        </p:nvSpPr>
        <p:spPr/>
        <p:txBody>
          <a:bodyPr/>
          <a:lstStyle/>
          <a:p>
            <a:fld id="{97F13AF1-2E0F-4946-94F3-B414B588B1C4}" type="slidenum">
              <a:rPr lang="en-GB" smtClean="0"/>
              <a:t>‹#›</a:t>
            </a:fld>
            <a:endParaRPr lang="en-GB"/>
          </a:p>
        </p:txBody>
      </p:sp>
    </p:spTree>
    <p:extLst>
      <p:ext uri="{BB962C8B-B14F-4D97-AF65-F5344CB8AC3E}">
        <p14:creationId xmlns:p14="http://schemas.microsoft.com/office/powerpoint/2010/main" val="28072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16B7B8-0754-CB43-8CE4-CB394161CAC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860BD84-5751-E74F-84E7-4AF2788D5BC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C95874A-BC03-9741-98AB-ABCCF56C951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B08AA87-366E-6C47-9590-C8D9F8DC172A}"/>
              </a:ext>
            </a:extLst>
          </p:cNvPr>
          <p:cNvSpPr>
            <a:spLocks noGrp="1"/>
          </p:cNvSpPr>
          <p:nvPr>
            <p:ph type="dt" sz="half" idx="10"/>
          </p:nvPr>
        </p:nvSpPr>
        <p:spPr/>
        <p:txBody>
          <a:bodyPr/>
          <a:lstStyle/>
          <a:p>
            <a:fld id="{38067805-5B89-F340-A605-9702904EA362}" type="datetimeFigureOut">
              <a:rPr lang="en-GB" smtClean="0"/>
              <a:t>19/04/2018</a:t>
            </a:fld>
            <a:endParaRPr lang="en-GB"/>
          </a:p>
        </p:txBody>
      </p:sp>
      <p:sp>
        <p:nvSpPr>
          <p:cNvPr id="6" name="Footer Placeholder 5">
            <a:extLst>
              <a:ext uri="{FF2B5EF4-FFF2-40B4-BE49-F238E27FC236}">
                <a16:creationId xmlns:a16="http://schemas.microsoft.com/office/drawing/2014/main" id="{752224A7-D86A-FA49-AE3D-7D9856AE2DE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3830E2F-BD7D-8844-85C2-EAD2541681AD}"/>
              </a:ext>
            </a:extLst>
          </p:cNvPr>
          <p:cNvSpPr>
            <a:spLocks noGrp="1"/>
          </p:cNvSpPr>
          <p:nvPr>
            <p:ph type="sldNum" sz="quarter" idx="12"/>
          </p:nvPr>
        </p:nvSpPr>
        <p:spPr/>
        <p:txBody>
          <a:bodyPr/>
          <a:lstStyle/>
          <a:p>
            <a:fld id="{97F13AF1-2E0F-4946-94F3-B414B588B1C4}" type="slidenum">
              <a:rPr lang="en-GB" smtClean="0"/>
              <a:t>‹#›</a:t>
            </a:fld>
            <a:endParaRPr lang="en-GB"/>
          </a:p>
        </p:txBody>
      </p:sp>
    </p:spTree>
    <p:extLst>
      <p:ext uri="{BB962C8B-B14F-4D97-AF65-F5344CB8AC3E}">
        <p14:creationId xmlns:p14="http://schemas.microsoft.com/office/powerpoint/2010/main" val="3159007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51753D-E231-BB40-953E-2CED5E5F0B7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1B06A52-1032-8B40-BF54-56A040E1024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51136F1-6BFE-7C45-B05D-077EF75EE11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5B1EF75-4E3B-F34E-9EB7-75A8D1D0BF1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F5C0282-FE8D-164D-984B-C769A7F6354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4919DAB-6410-2F41-9A1F-40BADD32BB45}"/>
              </a:ext>
            </a:extLst>
          </p:cNvPr>
          <p:cNvSpPr>
            <a:spLocks noGrp="1"/>
          </p:cNvSpPr>
          <p:nvPr>
            <p:ph type="dt" sz="half" idx="10"/>
          </p:nvPr>
        </p:nvSpPr>
        <p:spPr/>
        <p:txBody>
          <a:bodyPr/>
          <a:lstStyle/>
          <a:p>
            <a:fld id="{38067805-5B89-F340-A605-9702904EA362}" type="datetimeFigureOut">
              <a:rPr lang="en-GB" smtClean="0"/>
              <a:t>19/04/2018</a:t>
            </a:fld>
            <a:endParaRPr lang="en-GB"/>
          </a:p>
        </p:txBody>
      </p:sp>
      <p:sp>
        <p:nvSpPr>
          <p:cNvPr id="8" name="Footer Placeholder 7">
            <a:extLst>
              <a:ext uri="{FF2B5EF4-FFF2-40B4-BE49-F238E27FC236}">
                <a16:creationId xmlns:a16="http://schemas.microsoft.com/office/drawing/2014/main" id="{78B8473B-2D29-474E-BAA9-8F83F8B8A5C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A4D5773-347C-E346-8FBF-7EB73501E59B}"/>
              </a:ext>
            </a:extLst>
          </p:cNvPr>
          <p:cNvSpPr>
            <a:spLocks noGrp="1"/>
          </p:cNvSpPr>
          <p:nvPr>
            <p:ph type="sldNum" sz="quarter" idx="12"/>
          </p:nvPr>
        </p:nvSpPr>
        <p:spPr/>
        <p:txBody>
          <a:bodyPr/>
          <a:lstStyle/>
          <a:p>
            <a:fld id="{97F13AF1-2E0F-4946-94F3-B414B588B1C4}" type="slidenum">
              <a:rPr lang="en-GB" smtClean="0"/>
              <a:t>‹#›</a:t>
            </a:fld>
            <a:endParaRPr lang="en-GB"/>
          </a:p>
        </p:txBody>
      </p:sp>
    </p:spTree>
    <p:extLst>
      <p:ext uri="{BB962C8B-B14F-4D97-AF65-F5344CB8AC3E}">
        <p14:creationId xmlns:p14="http://schemas.microsoft.com/office/powerpoint/2010/main" val="11952171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9CE9C-6816-0F40-A674-8A6782B85BE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63E2F73-79CB-FA47-8CA5-E0F294664A58}"/>
              </a:ext>
            </a:extLst>
          </p:cNvPr>
          <p:cNvSpPr>
            <a:spLocks noGrp="1"/>
          </p:cNvSpPr>
          <p:nvPr>
            <p:ph type="dt" sz="half" idx="10"/>
          </p:nvPr>
        </p:nvSpPr>
        <p:spPr/>
        <p:txBody>
          <a:bodyPr/>
          <a:lstStyle/>
          <a:p>
            <a:fld id="{38067805-5B89-F340-A605-9702904EA362}" type="datetimeFigureOut">
              <a:rPr lang="en-GB" smtClean="0"/>
              <a:t>19/04/2018</a:t>
            </a:fld>
            <a:endParaRPr lang="en-GB"/>
          </a:p>
        </p:txBody>
      </p:sp>
      <p:sp>
        <p:nvSpPr>
          <p:cNvPr id="4" name="Footer Placeholder 3">
            <a:extLst>
              <a:ext uri="{FF2B5EF4-FFF2-40B4-BE49-F238E27FC236}">
                <a16:creationId xmlns:a16="http://schemas.microsoft.com/office/drawing/2014/main" id="{E5C156FD-55C8-D84D-B50C-8BB09BADD15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88A5A15-4959-D441-85D7-AC0FA690B1D9}"/>
              </a:ext>
            </a:extLst>
          </p:cNvPr>
          <p:cNvSpPr>
            <a:spLocks noGrp="1"/>
          </p:cNvSpPr>
          <p:nvPr>
            <p:ph type="sldNum" sz="quarter" idx="12"/>
          </p:nvPr>
        </p:nvSpPr>
        <p:spPr/>
        <p:txBody>
          <a:bodyPr/>
          <a:lstStyle/>
          <a:p>
            <a:fld id="{97F13AF1-2E0F-4946-94F3-B414B588B1C4}" type="slidenum">
              <a:rPr lang="en-GB" smtClean="0"/>
              <a:t>‹#›</a:t>
            </a:fld>
            <a:endParaRPr lang="en-GB"/>
          </a:p>
        </p:txBody>
      </p:sp>
    </p:spTree>
    <p:extLst>
      <p:ext uri="{BB962C8B-B14F-4D97-AF65-F5344CB8AC3E}">
        <p14:creationId xmlns:p14="http://schemas.microsoft.com/office/powerpoint/2010/main" val="37761739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93219ED-C8C7-6340-9DCC-517B0CE2A59E}"/>
              </a:ext>
            </a:extLst>
          </p:cNvPr>
          <p:cNvSpPr>
            <a:spLocks noGrp="1"/>
          </p:cNvSpPr>
          <p:nvPr>
            <p:ph type="dt" sz="half" idx="10"/>
          </p:nvPr>
        </p:nvSpPr>
        <p:spPr/>
        <p:txBody>
          <a:bodyPr/>
          <a:lstStyle/>
          <a:p>
            <a:fld id="{38067805-5B89-F340-A605-9702904EA362}" type="datetimeFigureOut">
              <a:rPr lang="en-GB" smtClean="0"/>
              <a:t>19/04/2018</a:t>
            </a:fld>
            <a:endParaRPr lang="en-GB"/>
          </a:p>
        </p:txBody>
      </p:sp>
      <p:sp>
        <p:nvSpPr>
          <p:cNvPr id="3" name="Footer Placeholder 2">
            <a:extLst>
              <a:ext uri="{FF2B5EF4-FFF2-40B4-BE49-F238E27FC236}">
                <a16:creationId xmlns:a16="http://schemas.microsoft.com/office/drawing/2014/main" id="{59412126-7C70-B048-A817-2DE5C4DED24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395178F-0B76-C142-A45F-E628F203A1E1}"/>
              </a:ext>
            </a:extLst>
          </p:cNvPr>
          <p:cNvSpPr>
            <a:spLocks noGrp="1"/>
          </p:cNvSpPr>
          <p:nvPr>
            <p:ph type="sldNum" sz="quarter" idx="12"/>
          </p:nvPr>
        </p:nvSpPr>
        <p:spPr/>
        <p:txBody>
          <a:bodyPr/>
          <a:lstStyle/>
          <a:p>
            <a:fld id="{97F13AF1-2E0F-4946-94F3-B414B588B1C4}" type="slidenum">
              <a:rPr lang="en-GB" smtClean="0"/>
              <a:t>‹#›</a:t>
            </a:fld>
            <a:endParaRPr lang="en-GB"/>
          </a:p>
        </p:txBody>
      </p:sp>
    </p:spTree>
    <p:extLst>
      <p:ext uri="{BB962C8B-B14F-4D97-AF65-F5344CB8AC3E}">
        <p14:creationId xmlns:p14="http://schemas.microsoft.com/office/powerpoint/2010/main" val="37876657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F048A5-083E-1C46-BE44-9790DE79E8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4FCEACF-335A-AD4D-9A4A-4D859080BF0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E04AFBF-4E39-AE46-96A0-35E6675832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C950D36-721B-334D-AC8A-D225F5B093C0}"/>
              </a:ext>
            </a:extLst>
          </p:cNvPr>
          <p:cNvSpPr>
            <a:spLocks noGrp="1"/>
          </p:cNvSpPr>
          <p:nvPr>
            <p:ph type="dt" sz="half" idx="10"/>
          </p:nvPr>
        </p:nvSpPr>
        <p:spPr/>
        <p:txBody>
          <a:bodyPr/>
          <a:lstStyle/>
          <a:p>
            <a:fld id="{38067805-5B89-F340-A605-9702904EA362}" type="datetimeFigureOut">
              <a:rPr lang="en-GB" smtClean="0"/>
              <a:t>19/04/2018</a:t>
            </a:fld>
            <a:endParaRPr lang="en-GB"/>
          </a:p>
        </p:txBody>
      </p:sp>
      <p:sp>
        <p:nvSpPr>
          <p:cNvPr id="6" name="Footer Placeholder 5">
            <a:extLst>
              <a:ext uri="{FF2B5EF4-FFF2-40B4-BE49-F238E27FC236}">
                <a16:creationId xmlns:a16="http://schemas.microsoft.com/office/drawing/2014/main" id="{DA5E4FFB-294F-B54D-93C9-444457075BE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B39DD75-BD40-2546-A50D-61F5AE628351}"/>
              </a:ext>
            </a:extLst>
          </p:cNvPr>
          <p:cNvSpPr>
            <a:spLocks noGrp="1"/>
          </p:cNvSpPr>
          <p:nvPr>
            <p:ph type="sldNum" sz="quarter" idx="12"/>
          </p:nvPr>
        </p:nvSpPr>
        <p:spPr/>
        <p:txBody>
          <a:bodyPr/>
          <a:lstStyle/>
          <a:p>
            <a:fld id="{97F13AF1-2E0F-4946-94F3-B414B588B1C4}" type="slidenum">
              <a:rPr lang="en-GB" smtClean="0"/>
              <a:t>‹#›</a:t>
            </a:fld>
            <a:endParaRPr lang="en-GB"/>
          </a:p>
        </p:txBody>
      </p:sp>
    </p:spTree>
    <p:extLst>
      <p:ext uri="{BB962C8B-B14F-4D97-AF65-F5344CB8AC3E}">
        <p14:creationId xmlns:p14="http://schemas.microsoft.com/office/powerpoint/2010/main" val="841258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A0284-BD8A-8246-9146-01D1C6C375E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D4B4211-C60C-7E4C-A12B-133D40A3EA9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5949882-C809-5E4A-ACDE-609D4C6DE1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B013045-5F41-5841-A7B3-4E8100F6FB9F}"/>
              </a:ext>
            </a:extLst>
          </p:cNvPr>
          <p:cNvSpPr>
            <a:spLocks noGrp="1"/>
          </p:cNvSpPr>
          <p:nvPr>
            <p:ph type="dt" sz="half" idx="10"/>
          </p:nvPr>
        </p:nvSpPr>
        <p:spPr/>
        <p:txBody>
          <a:bodyPr/>
          <a:lstStyle/>
          <a:p>
            <a:fld id="{38067805-5B89-F340-A605-9702904EA362}" type="datetimeFigureOut">
              <a:rPr lang="en-GB" smtClean="0"/>
              <a:t>19/04/2018</a:t>
            </a:fld>
            <a:endParaRPr lang="en-GB"/>
          </a:p>
        </p:txBody>
      </p:sp>
      <p:sp>
        <p:nvSpPr>
          <p:cNvPr id="6" name="Footer Placeholder 5">
            <a:extLst>
              <a:ext uri="{FF2B5EF4-FFF2-40B4-BE49-F238E27FC236}">
                <a16:creationId xmlns:a16="http://schemas.microsoft.com/office/drawing/2014/main" id="{4C5701BC-269B-0848-9F74-B475F7769E5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C36C9D9-F4E7-D245-A5B6-580C6B01471A}"/>
              </a:ext>
            </a:extLst>
          </p:cNvPr>
          <p:cNvSpPr>
            <a:spLocks noGrp="1"/>
          </p:cNvSpPr>
          <p:nvPr>
            <p:ph type="sldNum" sz="quarter" idx="12"/>
          </p:nvPr>
        </p:nvSpPr>
        <p:spPr/>
        <p:txBody>
          <a:bodyPr/>
          <a:lstStyle/>
          <a:p>
            <a:fld id="{97F13AF1-2E0F-4946-94F3-B414B588B1C4}" type="slidenum">
              <a:rPr lang="en-GB" smtClean="0"/>
              <a:t>‹#›</a:t>
            </a:fld>
            <a:endParaRPr lang="en-GB"/>
          </a:p>
        </p:txBody>
      </p:sp>
    </p:spTree>
    <p:extLst>
      <p:ext uri="{BB962C8B-B14F-4D97-AF65-F5344CB8AC3E}">
        <p14:creationId xmlns:p14="http://schemas.microsoft.com/office/powerpoint/2010/main" val="3055811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A0031D4-8E1B-604B-AF64-8C56A110FB1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581D99B-5D90-9C43-8C26-9F1B94012A7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AC9133E-1BF4-8745-B3BB-B40EAF19650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067805-5B89-F340-A605-9702904EA362}" type="datetimeFigureOut">
              <a:rPr lang="en-GB" smtClean="0"/>
              <a:t>19/04/2018</a:t>
            </a:fld>
            <a:endParaRPr lang="en-GB"/>
          </a:p>
        </p:txBody>
      </p:sp>
      <p:sp>
        <p:nvSpPr>
          <p:cNvPr id="5" name="Footer Placeholder 4">
            <a:extLst>
              <a:ext uri="{FF2B5EF4-FFF2-40B4-BE49-F238E27FC236}">
                <a16:creationId xmlns:a16="http://schemas.microsoft.com/office/drawing/2014/main" id="{B0CE01AB-95E5-C244-A23E-4AB15C5C0A2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21817A3-B188-FC41-96B1-4A5ECB201AB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F13AF1-2E0F-4946-94F3-B414B588B1C4}" type="slidenum">
              <a:rPr lang="en-GB" smtClean="0"/>
              <a:t>‹#›</a:t>
            </a:fld>
            <a:endParaRPr lang="en-GB"/>
          </a:p>
        </p:txBody>
      </p:sp>
    </p:spTree>
    <p:extLst>
      <p:ext uri="{BB962C8B-B14F-4D97-AF65-F5344CB8AC3E}">
        <p14:creationId xmlns:p14="http://schemas.microsoft.com/office/powerpoint/2010/main" val="2768528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44948A-F646-0443-B0D4-BE343FCD1901}"/>
              </a:ext>
            </a:extLst>
          </p:cNvPr>
          <p:cNvSpPr>
            <a:spLocks noGrp="1"/>
          </p:cNvSpPr>
          <p:nvPr>
            <p:ph type="ctrTitle"/>
          </p:nvPr>
        </p:nvSpPr>
        <p:spPr/>
        <p:txBody>
          <a:bodyPr/>
          <a:lstStyle/>
          <a:p>
            <a:r>
              <a:rPr lang="en-GB" dirty="0"/>
              <a:t>Unit 9: Comic book/graphic novel conventions</a:t>
            </a:r>
          </a:p>
        </p:txBody>
      </p:sp>
      <p:sp>
        <p:nvSpPr>
          <p:cNvPr id="3" name="Subtitle 2">
            <a:extLst>
              <a:ext uri="{FF2B5EF4-FFF2-40B4-BE49-F238E27FC236}">
                <a16:creationId xmlns:a16="http://schemas.microsoft.com/office/drawing/2014/main" id="{571D95BC-EEA7-9B42-88A4-B9F8292BA3F8}"/>
              </a:ext>
            </a:extLst>
          </p:cNvPr>
          <p:cNvSpPr>
            <a:spLocks noGrp="1"/>
          </p:cNvSpPr>
          <p:nvPr>
            <p:ph type="subTitle" idx="1"/>
          </p:nvPr>
        </p:nvSpPr>
        <p:spPr/>
        <p:txBody>
          <a:bodyPr/>
          <a:lstStyle/>
          <a:p>
            <a:r>
              <a:rPr lang="en-GB" dirty="0"/>
              <a:t>L.O. – What are the conventions of a comic book/</a:t>
            </a:r>
            <a:r>
              <a:rPr lang="en-GB"/>
              <a:t>graphic novel?</a:t>
            </a:r>
          </a:p>
        </p:txBody>
      </p:sp>
    </p:spTree>
    <p:extLst>
      <p:ext uri="{BB962C8B-B14F-4D97-AF65-F5344CB8AC3E}">
        <p14:creationId xmlns:p14="http://schemas.microsoft.com/office/powerpoint/2010/main" val="38159917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2D2D1-95C2-394C-B7AD-ECD88C60CC3C}"/>
              </a:ext>
            </a:extLst>
          </p:cNvPr>
          <p:cNvSpPr>
            <a:spLocks noGrp="1"/>
          </p:cNvSpPr>
          <p:nvPr>
            <p:ph type="title"/>
          </p:nvPr>
        </p:nvSpPr>
        <p:spPr/>
        <p:txBody>
          <a:bodyPr/>
          <a:lstStyle/>
          <a:p>
            <a:r>
              <a:rPr lang="en-GB" dirty="0"/>
              <a:t>Your task:</a:t>
            </a:r>
          </a:p>
        </p:txBody>
      </p:sp>
      <p:sp>
        <p:nvSpPr>
          <p:cNvPr id="3" name="Content Placeholder 2">
            <a:extLst>
              <a:ext uri="{FF2B5EF4-FFF2-40B4-BE49-F238E27FC236}">
                <a16:creationId xmlns:a16="http://schemas.microsoft.com/office/drawing/2014/main" id="{D60F53E9-F83C-FB45-8D85-ED1033716C4D}"/>
              </a:ext>
            </a:extLst>
          </p:cNvPr>
          <p:cNvSpPr>
            <a:spLocks noGrp="1"/>
          </p:cNvSpPr>
          <p:nvPr>
            <p:ph idx="1"/>
          </p:nvPr>
        </p:nvSpPr>
        <p:spPr/>
        <p:txBody>
          <a:bodyPr/>
          <a:lstStyle/>
          <a:p>
            <a:pPr marL="0" indent="0">
              <a:buNone/>
            </a:pPr>
            <a:r>
              <a:rPr lang="en-GB" dirty="0"/>
              <a:t>You need to choose a comic book or graphic novel product from a comic book publisher (look at the task first to ensure that your choice will give you enough to focus on).</a:t>
            </a:r>
          </a:p>
        </p:txBody>
      </p:sp>
    </p:spTree>
    <p:extLst>
      <p:ext uri="{BB962C8B-B14F-4D97-AF65-F5344CB8AC3E}">
        <p14:creationId xmlns:p14="http://schemas.microsoft.com/office/powerpoint/2010/main" val="10077461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a:extLst>
              <a:ext uri="{FF2B5EF4-FFF2-40B4-BE49-F238E27FC236}">
                <a16:creationId xmlns:a16="http://schemas.microsoft.com/office/drawing/2014/main" id="{E43AD3E2-24B2-4744-B0DC-8781CB8ED4F6}"/>
              </a:ext>
            </a:extLst>
          </p:cNvPr>
          <p:cNvSpPr>
            <a:spLocks noGrp="1"/>
          </p:cNvSpPr>
          <p:nvPr>
            <p:ph type="ctrTitle"/>
          </p:nvPr>
        </p:nvSpPr>
        <p:spPr>
          <a:xfrm>
            <a:off x="1703388" y="115890"/>
            <a:ext cx="7772400" cy="699656"/>
          </a:xfrm>
        </p:spPr>
        <p:txBody>
          <a:bodyPr>
            <a:noAutofit/>
          </a:bodyPr>
          <a:lstStyle/>
          <a:p>
            <a:pPr eaLnBrk="1" hangingPunct="1"/>
            <a:r>
              <a:rPr lang="en-GB" altLang="en-US" sz="4400" dirty="0"/>
              <a:t>Analysing a Comic/Graphic Novel</a:t>
            </a:r>
          </a:p>
        </p:txBody>
      </p:sp>
      <p:sp>
        <p:nvSpPr>
          <p:cNvPr id="10243" name="Subtitle 2">
            <a:extLst>
              <a:ext uri="{FF2B5EF4-FFF2-40B4-BE49-F238E27FC236}">
                <a16:creationId xmlns:a16="http://schemas.microsoft.com/office/drawing/2014/main" id="{D79B7B56-8F4F-934A-BB56-3793A1783EFD}"/>
              </a:ext>
            </a:extLst>
          </p:cNvPr>
          <p:cNvSpPr>
            <a:spLocks noGrp="1"/>
          </p:cNvSpPr>
          <p:nvPr>
            <p:ph type="subTitle" idx="1"/>
          </p:nvPr>
        </p:nvSpPr>
        <p:spPr>
          <a:xfrm>
            <a:off x="593124" y="815547"/>
            <a:ext cx="11096368" cy="6042454"/>
          </a:xfrm>
        </p:spPr>
        <p:txBody>
          <a:bodyPr>
            <a:noAutofit/>
          </a:bodyPr>
          <a:lstStyle/>
          <a:p>
            <a:pPr algn="l">
              <a:defRPr/>
            </a:pPr>
            <a:r>
              <a:rPr lang="en-GB" sz="1900" dirty="0"/>
              <a:t>Analyse a comic/</a:t>
            </a:r>
            <a:r>
              <a:rPr lang="en-GB" sz="1900"/>
              <a:t>graphic novel that </a:t>
            </a:r>
            <a:r>
              <a:rPr lang="en-GB" sz="1900" dirty="0"/>
              <a:t>you are focusing on and use screen shots to support your findings (use this and the checklist to ensure you are covering everything that needs to be covered):</a:t>
            </a:r>
          </a:p>
          <a:p>
            <a:pPr algn="l">
              <a:defRPr/>
            </a:pPr>
            <a:endParaRPr lang="en-GB" sz="1900" dirty="0"/>
          </a:p>
          <a:p>
            <a:pPr marL="609600" indent="-609600" algn="l">
              <a:buFont typeface="Arial" panose="020B0604020202020204" pitchFamily="34" charset="0"/>
              <a:buChar char="•"/>
              <a:defRPr/>
            </a:pPr>
            <a:r>
              <a:rPr lang="en-GB" sz="1900" dirty="0"/>
              <a:t>Give background/backstory to comic/main characters/series and the publisher. How successful is it?</a:t>
            </a:r>
          </a:p>
          <a:p>
            <a:pPr marL="609600" indent="-609600" algn="l">
              <a:buFont typeface="Arial" panose="020B0604020202020204" pitchFamily="34" charset="0"/>
              <a:buChar char="•"/>
              <a:defRPr/>
            </a:pPr>
            <a:r>
              <a:rPr lang="en-GB" sz="1900" dirty="0"/>
              <a:t>Identify the genre and target audience</a:t>
            </a:r>
          </a:p>
          <a:p>
            <a:pPr marL="609600" indent="-609600" algn="l">
              <a:buFont typeface="Arial" panose="020B0604020202020204" pitchFamily="34" charset="0"/>
              <a:buChar char="•"/>
              <a:defRPr/>
            </a:pPr>
            <a:r>
              <a:rPr lang="en-GB" sz="1900" dirty="0"/>
              <a:t>Identify stages in the narrative and character types. What is it about? What does it focus on?</a:t>
            </a:r>
          </a:p>
          <a:p>
            <a:pPr marL="609600" indent="-609600" algn="l">
              <a:buFont typeface="Arial" panose="020B0604020202020204" pitchFamily="34" charset="0"/>
              <a:buChar char="•"/>
              <a:defRPr/>
            </a:pPr>
            <a:r>
              <a:rPr lang="en-GB" sz="1900" dirty="0"/>
              <a:t>Evaluate artistry (degree of lifelikeness, artwork, use of repetition and contrast, expressive breaking of basic conventions). How are the characters represented by the artist (gender, sexuality, age, race etc.)?</a:t>
            </a:r>
          </a:p>
          <a:p>
            <a:pPr marL="609600" indent="-609600" algn="l">
              <a:buFont typeface="Arial" panose="020B0604020202020204" pitchFamily="34" charset="0"/>
              <a:buChar char="•"/>
              <a:defRPr/>
            </a:pPr>
            <a:r>
              <a:rPr lang="en-GB" sz="1900" dirty="0"/>
              <a:t>Why are they represented in this way? Are they stereotypical? Non-stereotypical? Why? Link to the effect on the audience.</a:t>
            </a:r>
          </a:p>
          <a:p>
            <a:pPr marL="609600" indent="-609600" algn="l">
              <a:buFont typeface="Arial" panose="020B0604020202020204" pitchFamily="34" charset="0"/>
              <a:buChar char="•"/>
              <a:defRPr/>
            </a:pPr>
            <a:r>
              <a:rPr lang="en-GB" sz="1900" dirty="0"/>
              <a:t>Identify comic conventions and their connotations/reasons for use. Focus on: panelling, dialogue, sound effects, narrative (visual narrative: facial expressions, colours used and their connotations, representation of powers)</a:t>
            </a:r>
          </a:p>
          <a:p>
            <a:pPr marL="609600" indent="-609600" algn="l">
              <a:buFont typeface="Arial" panose="020B0604020202020204" pitchFamily="34" charset="0"/>
              <a:buChar char="•"/>
              <a:defRPr/>
            </a:pPr>
            <a:r>
              <a:rPr lang="en-GB" sz="1900" dirty="0"/>
              <a:t>Purpose? Primary/secondary</a:t>
            </a:r>
          </a:p>
          <a:p>
            <a:pPr marL="609600" indent="-609600" algn="l">
              <a:buFont typeface="Arial" panose="020B0604020202020204" pitchFamily="34" charset="0"/>
              <a:buChar char="•"/>
              <a:defRPr/>
            </a:pPr>
            <a:endParaRPr lang="en-GB" sz="1900" dirty="0"/>
          </a:p>
          <a:p>
            <a:pPr algn="l">
              <a:defRPr/>
            </a:pPr>
            <a:r>
              <a:rPr lang="en-GB" sz="1900" dirty="0"/>
              <a:t>Don’t just say WHAT you see, but explore WHY it has been included and its intended effect on the target audience. Use terminology you have studied in Unit 1, as well as comic specific terminology outlined earlier in this presentation.</a:t>
            </a:r>
          </a:p>
        </p:txBody>
      </p:sp>
    </p:spTree>
    <p:extLst>
      <p:ext uri="{BB962C8B-B14F-4D97-AF65-F5344CB8AC3E}">
        <p14:creationId xmlns:p14="http://schemas.microsoft.com/office/powerpoint/2010/main" val="41644059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a:extLst>
              <a:ext uri="{FF2B5EF4-FFF2-40B4-BE49-F238E27FC236}">
                <a16:creationId xmlns:a16="http://schemas.microsoft.com/office/drawing/2014/main" id="{82D7ABA1-EE52-A347-88C3-AA0973553DB1}"/>
              </a:ext>
            </a:extLst>
          </p:cNvPr>
          <p:cNvSpPr>
            <a:spLocks noGrp="1"/>
          </p:cNvSpPr>
          <p:nvPr>
            <p:ph type="ctrTitle"/>
          </p:nvPr>
        </p:nvSpPr>
        <p:spPr>
          <a:xfrm>
            <a:off x="1703388" y="115889"/>
            <a:ext cx="7772400" cy="936625"/>
          </a:xfrm>
        </p:spPr>
        <p:txBody>
          <a:bodyPr/>
          <a:lstStyle/>
          <a:p>
            <a:r>
              <a:rPr lang="en-GB" altLang="en-US"/>
              <a:t>Lifelikeness</a:t>
            </a:r>
            <a:endParaRPr lang="en-US" altLang="en-US"/>
          </a:p>
        </p:txBody>
      </p:sp>
      <p:sp>
        <p:nvSpPr>
          <p:cNvPr id="20482" name="Subtitle 2">
            <a:extLst>
              <a:ext uri="{FF2B5EF4-FFF2-40B4-BE49-F238E27FC236}">
                <a16:creationId xmlns:a16="http://schemas.microsoft.com/office/drawing/2014/main" id="{1EE70A98-B9EA-9A42-AC57-2A9ACF706F90}"/>
              </a:ext>
            </a:extLst>
          </p:cNvPr>
          <p:cNvSpPr>
            <a:spLocks noGrp="1"/>
          </p:cNvSpPr>
          <p:nvPr>
            <p:ph type="subTitle" idx="1"/>
          </p:nvPr>
        </p:nvSpPr>
        <p:spPr>
          <a:xfrm>
            <a:off x="1703389" y="1268414"/>
            <a:ext cx="8713787" cy="573087"/>
          </a:xfrm>
        </p:spPr>
        <p:txBody>
          <a:bodyPr/>
          <a:lstStyle/>
          <a:p>
            <a:pPr marL="533400" indent="-533400"/>
            <a:r>
              <a:rPr lang="en-GB" altLang="en-US"/>
              <a:t>Can think of cartoon style as existing on a linear scale:</a:t>
            </a:r>
          </a:p>
        </p:txBody>
      </p:sp>
      <p:cxnSp>
        <p:nvCxnSpPr>
          <p:cNvPr id="3" name="Straight Arrow Connector 2">
            <a:extLst>
              <a:ext uri="{FF2B5EF4-FFF2-40B4-BE49-F238E27FC236}">
                <a16:creationId xmlns:a16="http://schemas.microsoft.com/office/drawing/2014/main" id="{8B09D4AD-5266-CA46-8461-744B3ED4B251}"/>
              </a:ext>
            </a:extLst>
          </p:cNvPr>
          <p:cNvCxnSpPr/>
          <p:nvPr/>
        </p:nvCxnSpPr>
        <p:spPr>
          <a:xfrm>
            <a:off x="1793875" y="2060074"/>
            <a:ext cx="8496300" cy="0"/>
          </a:xfrm>
          <a:prstGeom prst="straightConnector1">
            <a:avLst/>
          </a:prstGeom>
          <a:ln w="76200">
            <a:headEnd type="triangle"/>
            <a:tailEnd type="triangle"/>
          </a:ln>
        </p:spPr>
        <p:style>
          <a:lnRef idx="1">
            <a:schemeClr val="accent1"/>
          </a:lnRef>
          <a:fillRef idx="0">
            <a:schemeClr val="accent1"/>
          </a:fillRef>
          <a:effectRef idx="0">
            <a:schemeClr val="accent1"/>
          </a:effectRef>
          <a:fontRef idx="minor">
            <a:schemeClr val="tx1"/>
          </a:fontRef>
        </p:style>
      </p:cxnSp>
      <p:sp>
        <p:nvSpPr>
          <p:cNvPr id="20484" name="TextBox 9">
            <a:extLst>
              <a:ext uri="{FF2B5EF4-FFF2-40B4-BE49-F238E27FC236}">
                <a16:creationId xmlns:a16="http://schemas.microsoft.com/office/drawing/2014/main" id="{F4875C07-F977-5746-9869-AD908E570825}"/>
              </a:ext>
            </a:extLst>
          </p:cNvPr>
          <p:cNvSpPr txBox="1">
            <a:spLocks noChangeArrowheads="1"/>
          </p:cNvSpPr>
          <p:nvPr/>
        </p:nvSpPr>
        <p:spPr bwMode="auto">
          <a:xfrm>
            <a:off x="1703388" y="2367465"/>
            <a:ext cx="11525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GB" altLang="en-US" sz="1800" dirty="0"/>
              <a:t>Realism</a:t>
            </a:r>
          </a:p>
        </p:txBody>
      </p:sp>
      <p:sp>
        <p:nvSpPr>
          <p:cNvPr id="20485" name="TextBox 12">
            <a:extLst>
              <a:ext uri="{FF2B5EF4-FFF2-40B4-BE49-F238E27FC236}">
                <a16:creationId xmlns:a16="http://schemas.microsoft.com/office/drawing/2014/main" id="{589E9ACD-99FD-3647-B725-F99D7BECB6DE}"/>
              </a:ext>
            </a:extLst>
          </p:cNvPr>
          <p:cNvSpPr txBox="1">
            <a:spLocks noChangeArrowheads="1"/>
          </p:cNvSpPr>
          <p:nvPr/>
        </p:nvSpPr>
        <p:spPr bwMode="auto">
          <a:xfrm>
            <a:off x="9112502" y="2342652"/>
            <a:ext cx="12969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GB" altLang="en-US" sz="1800" dirty="0"/>
              <a:t>Abstraction</a:t>
            </a:r>
          </a:p>
        </p:txBody>
      </p:sp>
      <p:sp>
        <p:nvSpPr>
          <p:cNvPr id="20486" name="TextBox 13">
            <a:extLst>
              <a:ext uri="{FF2B5EF4-FFF2-40B4-BE49-F238E27FC236}">
                <a16:creationId xmlns:a16="http://schemas.microsoft.com/office/drawing/2014/main" id="{5C0D9A53-266B-A844-8A7B-F1717F111D26}"/>
              </a:ext>
            </a:extLst>
          </p:cNvPr>
          <p:cNvSpPr txBox="1">
            <a:spLocks noChangeArrowheads="1"/>
          </p:cNvSpPr>
          <p:nvPr/>
        </p:nvSpPr>
        <p:spPr bwMode="auto">
          <a:xfrm>
            <a:off x="4995864" y="2295525"/>
            <a:ext cx="14859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GB" altLang="en-US" sz="1800" dirty="0"/>
              <a:t>Caricature</a:t>
            </a:r>
          </a:p>
        </p:txBody>
      </p:sp>
      <p:pic>
        <p:nvPicPr>
          <p:cNvPr id="20487" name="Picture 10">
            <a:extLst>
              <a:ext uri="{FF2B5EF4-FFF2-40B4-BE49-F238E27FC236}">
                <a16:creationId xmlns:a16="http://schemas.microsoft.com/office/drawing/2014/main" id="{E8F879FF-E2AB-7548-B2E0-CA6D420536C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880101" y="2686051"/>
            <a:ext cx="881063" cy="2144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8" name="Picture 11">
            <a:extLst>
              <a:ext uri="{FF2B5EF4-FFF2-40B4-BE49-F238E27FC236}">
                <a16:creationId xmlns:a16="http://schemas.microsoft.com/office/drawing/2014/main" id="{8C2A8B49-2693-F641-BA80-0637D5EEC9D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884364" y="2686051"/>
            <a:ext cx="1476375" cy="2132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9" name="Picture 14">
            <a:extLst>
              <a:ext uri="{FF2B5EF4-FFF2-40B4-BE49-F238E27FC236}">
                <a16:creationId xmlns:a16="http://schemas.microsoft.com/office/drawing/2014/main" id="{76F0E578-DD40-2246-85D7-5329878E57BD}"/>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008439" y="2686051"/>
            <a:ext cx="1228725" cy="211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90" name="Picture 15">
            <a:extLst>
              <a:ext uri="{FF2B5EF4-FFF2-40B4-BE49-F238E27FC236}">
                <a16:creationId xmlns:a16="http://schemas.microsoft.com/office/drawing/2014/main" id="{A6EC76BE-7EFC-BB4F-92CD-CA48F6D6A1DE}"/>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299326" y="2686052"/>
            <a:ext cx="1376363" cy="2166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91" name="Picture 16">
            <a:extLst>
              <a:ext uri="{FF2B5EF4-FFF2-40B4-BE49-F238E27FC236}">
                <a16:creationId xmlns:a16="http://schemas.microsoft.com/office/drawing/2014/main" id="{B31352D1-9BFE-5C4C-9A40-52D6DB078839}"/>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9213851" y="2677526"/>
            <a:ext cx="1277937" cy="217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Subtitle 2">
            <a:extLst>
              <a:ext uri="{FF2B5EF4-FFF2-40B4-BE49-F238E27FC236}">
                <a16:creationId xmlns:a16="http://schemas.microsoft.com/office/drawing/2014/main" id="{A822EF4D-AF34-A446-84B6-87194FDC9694}"/>
              </a:ext>
            </a:extLst>
          </p:cNvPr>
          <p:cNvSpPr txBox="1">
            <a:spLocks/>
          </p:cNvSpPr>
          <p:nvPr/>
        </p:nvSpPr>
        <p:spPr bwMode="auto">
          <a:xfrm>
            <a:off x="433137" y="5426577"/>
            <a:ext cx="11020926" cy="13290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marL="0" indent="0" algn="l" rtl="0" eaLnBrk="0" fontAlgn="base" hangingPunct="0">
              <a:spcBef>
                <a:spcPct val="20000"/>
              </a:spcBef>
              <a:spcAft>
                <a:spcPct val="0"/>
              </a:spcAft>
              <a:buFont typeface="Arial" panose="020B0604020202020204" pitchFamily="34" charset="0"/>
              <a:buNone/>
              <a:defRPr sz="2800" b="0" i="0" kern="1200" baseline="0">
                <a:solidFill>
                  <a:schemeClr val="tx1"/>
                </a:solidFill>
                <a:latin typeface="Calibri" pitchFamily="34" charset="0"/>
                <a:ea typeface="+mn-ea"/>
                <a:cs typeface="+mn-cs"/>
              </a:defRPr>
            </a:lvl1pPr>
            <a:lvl2pPr marL="457200" indent="0" algn="ctr" rtl="0" eaLnBrk="0" fontAlgn="base" hangingPunct="0">
              <a:spcBef>
                <a:spcPct val="20000"/>
              </a:spcBef>
              <a:spcAft>
                <a:spcPct val="0"/>
              </a:spcAft>
              <a:buFont typeface="Arial" panose="020B0604020202020204" pitchFamily="34"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panose="020B0604020202020204" pitchFamily="34"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defRPr/>
            </a:pPr>
            <a:r>
              <a:rPr lang="en-GB" dirty="0"/>
              <a:t>Characters and setting may be similar or different in how lifelike they are. What are the connotations of the images and why have they been chosen?</a:t>
            </a:r>
          </a:p>
        </p:txBody>
      </p:sp>
    </p:spTree>
    <p:extLst>
      <p:ext uri="{BB962C8B-B14F-4D97-AF65-F5344CB8AC3E}">
        <p14:creationId xmlns:p14="http://schemas.microsoft.com/office/powerpoint/2010/main" val="28728290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6BCBE1-41BE-E549-8FB6-56BB5EE2889C}"/>
              </a:ext>
            </a:extLst>
          </p:cNvPr>
          <p:cNvSpPr>
            <a:spLocks noGrp="1"/>
          </p:cNvSpPr>
          <p:nvPr>
            <p:ph type="title"/>
          </p:nvPr>
        </p:nvSpPr>
        <p:spPr/>
        <p:txBody>
          <a:bodyPr/>
          <a:lstStyle/>
          <a:p>
            <a:endParaRPr lang="en-GB"/>
          </a:p>
        </p:txBody>
      </p:sp>
      <p:pic>
        <p:nvPicPr>
          <p:cNvPr id="5" name="Content Placeholder 4">
            <a:extLst>
              <a:ext uri="{FF2B5EF4-FFF2-40B4-BE49-F238E27FC236}">
                <a16:creationId xmlns:a16="http://schemas.microsoft.com/office/drawing/2014/main" id="{D65D6079-61CF-E740-9119-300BF44B590C}"/>
              </a:ext>
            </a:extLst>
          </p:cNvPr>
          <p:cNvPicPr>
            <a:picLocks noGrp="1" noChangeAspect="1"/>
          </p:cNvPicPr>
          <p:nvPr>
            <p:ph idx="1"/>
          </p:nvPr>
        </p:nvPicPr>
        <p:blipFill>
          <a:blip r:embed="rId2"/>
          <a:stretch>
            <a:fillRect/>
          </a:stretch>
        </p:blipFill>
        <p:spPr>
          <a:xfrm>
            <a:off x="537028" y="1382748"/>
            <a:ext cx="11117944" cy="3557742"/>
          </a:xfrm>
        </p:spPr>
      </p:pic>
    </p:spTree>
    <p:extLst>
      <p:ext uri="{BB962C8B-B14F-4D97-AF65-F5344CB8AC3E}">
        <p14:creationId xmlns:p14="http://schemas.microsoft.com/office/powerpoint/2010/main" val="38654395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E40144-6BDE-4F48-9161-55CE6D1D86BF}"/>
              </a:ext>
            </a:extLst>
          </p:cNvPr>
          <p:cNvSpPr>
            <a:spLocks noGrp="1"/>
          </p:cNvSpPr>
          <p:nvPr>
            <p:ph type="title"/>
          </p:nvPr>
        </p:nvSpPr>
        <p:spPr/>
        <p:txBody>
          <a:bodyPr/>
          <a:lstStyle/>
          <a:p>
            <a:r>
              <a:rPr lang="en-GB" dirty="0"/>
              <a:t>Representation</a:t>
            </a:r>
          </a:p>
        </p:txBody>
      </p:sp>
      <p:sp>
        <p:nvSpPr>
          <p:cNvPr id="3" name="Content Placeholder 2">
            <a:extLst>
              <a:ext uri="{FF2B5EF4-FFF2-40B4-BE49-F238E27FC236}">
                <a16:creationId xmlns:a16="http://schemas.microsoft.com/office/drawing/2014/main" id="{00DB6ABD-0F88-3F4B-AE76-53FB54BB4090}"/>
              </a:ext>
            </a:extLst>
          </p:cNvPr>
          <p:cNvSpPr>
            <a:spLocks noGrp="1"/>
          </p:cNvSpPr>
          <p:nvPr>
            <p:ph idx="1"/>
          </p:nvPr>
        </p:nvSpPr>
        <p:spPr/>
        <p:txBody>
          <a:bodyPr/>
          <a:lstStyle/>
          <a:p>
            <a:r>
              <a:rPr lang="en-GB" dirty="0"/>
              <a:t>Comics use images/drawings to depict emotions, actions, text…in fact, everything that we see!</a:t>
            </a:r>
          </a:p>
          <a:p>
            <a:endParaRPr lang="en-GB" dirty="0"/>
          </a:p>
          <a:p>
            <a:r>
              <a:rPr lang="en-GB" dirty="0"/>
              <a:t>How are things like emotions, sounds, movement represented in a comic?</a:t>
            </a:r>
          </a:p>
        </p:txBody>
      </p:sp>
    </p:spTree>
    <p:extLst>
      <p:ext uri="{BB962C8B-B14F-4D97-AF65-F5344CB8AC3E}">
        <p14:creationId xmlns:p14="http://schemas.microsoft.com/office/powerpoint/2010/main" val="6235847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804893-6EE5-0141-B1B9-C0384211B6FD}"/>
              </a:ext>
            </a:extLst>
          </p:cNvPr>
          <p:cNvSpPr>
            <a:spLocks noGrp="1"/>
          </p:cNvSpPr>
          <p:nvPr>
            <p:ph type="title"/>
          </p:nvPr>
        </p:nvSpPr>
        <p:spPr>
          <a:xfrm>
            <a:off x="838200" y="365126"/>
            <a:ext cx="10515600" cy="740344"/>
          </a:xfrm>
        </p:spPr>
        <p:txBody>
          <a:bodyPr/>
          <a:lstStyle/>
          <a:p>
            <a:r>
              <a:rPr lang="en-GB" dirty="0"/>
              <a:t>Speech and thought</a:t>
            </a:r>
          </a:p>
        </p:txBody>
      </p:sp>
      <p:pic>
        <p:nvPicPr>
          <p:cNvPr id="5" name="Content Placeholder 4">
            <a:extLst>
              <a:ext uri="{FF2B5EF4-FFF2-40B4-BE49-F238E27FC236}">
                <a16:creationId xmlns:a16="http://schemas.microsoft.com/office/drawing/2014/main" id="{A0D146B6-7CE0-644C-A09C-894680F0AF1D}"/>
              </a:ext>
            </a:extLst>
          </p:cNvPr>
          <p:cNvPicPr>
            <a:picLocks noGrp="1" noChangeAspect="1"/>
          </p:cNvPicPr>
          <p:nvPr>
            <p:ph idx="1"/>
          </p:nvPr>
        </p:nvPicPr>
        <p:blipFill>
          <a:blip r:embed="rId2"/>
          <a:stretch>
            <a:fillRect/>
          </a:stretch>
        </p:blipFill>
        <p:spPr>
          <a:xfrm>
            <a:off x="193463" y="1601113"/>
            <a:ext cx="11805073" cy="4867802"/>
          </a:xfrm>
        </p:spPr>
      </p:pic>
    </p:spTree>
    <p:extLst>
      <p:ext uri="{BB962C8B-B14F-4D97-AF65-F5344CB8AC3E}">
        <p14:creationId xmlns:p14="http://schemas.microsoft.com/office/powerpoint/2010/main" val="12716299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5" name="Picture 1">
            <a:extLst>
              <a:ext uri="{FF2B5EF4-FFF2-40B4-BE49-F238E27FC236}">
                <a16:creationId xmlns:a16="http://schemas.microsoft.com/office/drawing/2014/main" id="{9BB08A98-3A1E-5448-A6F7-78929064C94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719514" y="1052514"/>
            <a:ext cx="4105275" cy="541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6" name="TextBox 5">
            <a:extLst>
              <a:ext uri="{FF2B5EF4-FFF2-40B4-BE49-F238E27FC236}">
                <a16:creationId xmlns:a16="http://schemas.microsoft.com/office/drawing/2014/main" id="{1A7F163D-EBB8-4346-9FD9-7B94771B054A}"/>
              </a:ext>
            </a:extLst>
          </p:cNvPr>
          <p:cNvSpPr txBox="1">
            <a:spLocks noChangeArrowheads="1"/>
          </p:cNvSpPr>
          <p:nvPr/>
        </p:nvSpPr>
        <p:spPr bwMode="auto">
          <a:xfrm>
            <a:off x="8401051" y="1955801"/>
            <a:ext cx="143986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GB" altLang="en-US" sz="1800"/>
              <a:t>Speech bubble</a:t>
            </a:r>
          </a:p>
        </p:txBody>
      </p:sp>
      <p:sp>
        <p:nvSpPr>
          <p:cNvPr id="21507" name="TextBox 18">
            <a:extLst>
              <a:ext uri="{FF2B5EF4-FFF2-40B4-BE49-F238E27FC236}">
                <a16:creationId xmlns:a16="http://schemas.microsoft.com/office/drawing/2014/main" id="{7D6878B7-961F-2A4D-A599-5EA021C01A27}"/>
              </a:ext>
            </a:extLst>
          </p:cNvPr>
          <p:cNvSpPr txBox="1">
            <a:spLocks noChangeArrowheads="1"/>
          </p:cNvSpPr>
          <p:nvPr/>
        </p:nvSpPr>
        <p:spPr bwMode="auto">
          <a:xfrm>
            <a:off x="1847851" y="4151313"/>
            <a:ext cx="1439863"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GB" altLang="en-US" sz="1800"/>
              <a:t>Speed/</a:t>
            </a:r>
          </a:p>
          <a:p>
            <a:pPr>
              <a:spcBef>
                <a:spcPct val="0"/>
              </a:spcBef>
              <a:buFontTx/>
              <a:buNone/>
            </a:pPr>
            <a:r>
              <a:rPr lang="en-GB" altLang="en-US" sz="1800"/>
              <a:t>motion lines</a:t>
            </a:r>
          </a:p>
        </p:txBody>
      </p:sp>
      <p:sp>
        <p:nvSpPr>
          <p:cNvPr id="21508" name="TextBox 19">
            <a:extLst>
              <a:ext uri="{FF2B5EF4-FFF2-40B4-BE49-F238E27FC236}">
                <a16:creationId xmlns:a16="http://schemas.microsoft.com/office/drawing/2014/main" id="{46AE7939-738A-7E41-9FB0-AD4DF4560395}"/>
              </a:ext>
            </a:extLst>
          </p:cNvPr>
          <p:cNvSpPr txBox="1">
            <a:spLocks noChangeArrowheads="1"/>
          </p:cNvSpPr>
          <p:nvPr/>
        </p:nvSpPr>
        <p:spPr bwMode="auto">
          <a:xfrm>
            <a:off x="1903414" y="2497138"/>
            <a:ext cx="152717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GB" altLang="en-US" sz="1800"/>
              <a:t>Sound effect/</a:t>
            </a:r>
          </a:p>
          <a:p>
            <a:pPr>
              <a:spcBef>
                <a:spcPct val="0"/>
              </a:spcBef>
              <a:buFontTx/>
              <a:buNone/>
            </a:pPr>
            <a:r>
              <a:rPr lang="en-GB" altLang="en-US" sz="1800"/>
              <a:t>SFX</a:t>
            </a:r>
          </a:p>
        </p:txBody>
      </p:sp>
      <p:sp>
        <p:nvSpPr>
          <p:cNvPr id="21509" name="TextBox 20">
            <a:extLst>
              <a:ext uri="{FF2B5EF4-FFF2-40B4-BE49-F238E27FC236}">
                <a16:creationId xmlns:a16="http://schemas.microsoft.com/office/drawing/2014/main" id="{4ACA9CE9-0E4A-674A-8316-1A314F2BB503}"/>
              </a:ext>
            </a:extLst>
          </p:cNvPr>
          <p:cNvSpPr txBox="1">
            <a:spLocks noChangeArrowheads="1"/>
          </p:cNvSpPr>
          <p:nvPr/>
        </p:nvSpPr>
        <p:spPr bwMode="auto">
          <a:xfrm>
            <a:off x="1903413" y="5060950"/>
            <a:ext cx="9525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GB" altLang="en-US" sz="1800"/>
              <a:t>Gutter</a:t>
            </a:r>
          </a:p>
        </p:txBody>
      </p:sp>
      <p:sp>
        <p:nvSpPr>
          <p:cNvPr id="21510" name="TextBox 22">
            <a:extLst>
              <a:ext uri="{FF2B5EF4-FFF2-40B4-BE49-F238E27FC236}">
                <a16:creationId xmlns:a16="http://schemas.microsoft.com/office/drawing/2014/main" id="{0806E10C-D6A0-F24E-9F58-A71454BC826F}"/>
              </a:ext>
            </a:extLst>
          </p:cNvPr>
          <p:cNvSpPr txBox="1">
            <a:spLocks noChangeArrowheads="1"/>
          </p:cNvSpPr>
          <p:nvPr/>
        </p:nvSpPr>
        <p:spPr bwMode="auto">
          <a:xfrm>
            <a:off x="8413751" y="1271589"/>
            <a:ext cx="143986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GB" altLang="en-US" sz="1800"/>
              <a:t>Panel/frame</a:t>
            </a:r>
          </a:p>
        </p:txBody>
      </p:sp>
      <p:sp>
        <p:nvSpPr>
          <p:cNvPr id="21511" name="TextBox 23">
            <a:extLst>
              <a:ext uri="{FF2B5EF4-FFF2-40B4-BE49-F238E27FC236}">
                <a16:creationId xmlns:a16="http://schemas.microsoft.com/office/drawing/2014/main" id="{4BD866E7-EB6C-2D4A-999D-AA5E2361AB5E}"/>
              </a:ext>
            </a:extLst>
          </p:cNvPr>
          <p:cNvSpPr txBox="1">
            <a:spLocks noChangeArrowheads="1"/>
          </p:cNvSpPr>
          <p:nvPr/>
        </p:nvSpPr>
        <p:spPr bwMode="auto">
          <a:xfrm>
            <a:off x="8459788" y="2813050"/>
            <a:ext cx="143986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GB" altLang="en-US" sz="1800"/>
              <a:t>Bleed</a:t>
            </a:r>
          </a:p>
        </p:txBody>
      </p:sp>
      <p:cxnSp>
        <p:nvCxnSpPr>
          <p:cNvPr id="8" name="Straight Arrow Connector 7">
            <a:extLst>
              <a:ext uri="{FF2B5EF4-FFF2-40B4-BE49-F238E27FC236}">
                <a16:creationId xmlns:a16="http://schemas.microsoft.com/office/drawing/2014/main" id="{ACAA2D28-75D1-5742-BC35-F67072F21DCD}"/>
              </a:ext>
            </a:extLst>
          </p:cNvPr>
          <p:cNvCxnSpPr/>
          <p:nvPr/>
        </p:nvCxnSpPr>
        <p:spPr>
          <a:xfrm flipV="1">
            <a:off x="3270251" y="2781300"/>
            <a:ext cx="593725" cy="3810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DAC7AF01-5152-1B4D-ACB2-65BB033A7BB4}"/>
              </a:ext>
            </a:extLst>
          </p:cNvPr>
          <p:cNvCxnSpPr/>
          <p:nvPr/>
        </p:nvCxnSpPr>
        <p:spPr>
          <a:xfrm flipV="1">
            <a:off x="3143251" y="4151313"/>
            <a:ext cx="720725" cy="28575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EFEDDDB6-C4C9-A24D-86B8-52F19E43CF27}"/>
              </a:ext>
            </a:extLst>
          </p:cNvPr>
          <p:cNvCxnSpPr/>
          <p:nvPr/>
        </p:nvCxnSpPr>
        <p:spPr>
          <a:xfrm flipV="1">
            <a:off x="2667000" y="5183188"/>
            <a:ext cx="1125538" cy="6350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10240" name="Straight Arrow Connector 10239">
            <a:extLst>
              <a:ext uri="{FF2B5EF4-FFF2-40B4-BE49-F238E27FC236}">
                <a16:creationId xmlns:a16="http://schemas.microsoft.com/office/drawing/2014/main" id="{C54171CB-722C-2148-BAA8-F2858149C68D}"/>
              </a:ext>
            </a:extLst>
          </p:cNvPr>
          <p:cNvCxnSpPr/>
          <p:nvPr/>
        </p:nvCxnSpPr>
        <p:spPr>
          <a:xfrm flipH="1">
            <a:off x="7831138" y="3141663"/>
            <a:ext cx="628650" cy="125095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10245" name="Straight Arrow Connector 10244">
            <a:extLst>
              <a:ext uri="{FF2B5EF4-FFF2-40B4-BE49-F238E27FC236}">
                <a16:creationId xmlns:a16="http://schemas.microsoft.com/office/drawing/2014/main" id="{37890955-28DA-DB4B-B1E8-B6783749FB90}"/>
              </a:ext>
            </a:extLst>
          </p:cNvPr>
          <p:cNvCxnSpPr>
            <a:stCxn id="21510" idx="1"/>
          </p:cNvCxnSpPr>
          <p:nvPr/>
        </p:nvCxnSpPr>
        <p:spPr>
          <a:xfrm flipH="1">
            <a:off x="7675564" y="1455739"/>
            <a:ext cx="738187" cy="141287"/>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10247" name="Straight Arrow Connector 10246">
            <a:extLst>
              <a:ext uri="{FF2B5EF4-FFF2-40B4-BE49-F238E27FC236}">
                <a16:creationId xmlns:a16="http://schemas.microsoft.com/office/drawing/2014/main" id="{1E2D23BF-598D-A347-A4D6-5AAE44E6DB45}"/>
              </a:ext>
            </a:extLst>
          </p:cNvPr>
          <p:cNvCxnSpPr>
            <a:stCxn id="21506" idx="1"/>
          </p:cNvCxnSpPr>
          <p:nvPr/>
        </p:nvCxnSpPr>
        <p:spPr>
          <a:xfrm flipH="1">
            <a:off x="7464426" y="2279650"/>
            <a:ext cx="936625" cy="401638"/>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21518" name="TextBox 39">
            <a:extLst>
              <a:ext uri="{FF2B5EF4-FFF2-40B4-BE49-F238E27FC236}">
                <a16:creationId xmlns:a16="http://schemas.microsoft.com/office/drawing/2014/main" id="{7EBA5AAD-801B-3246-94ED-B6A13A69EBA9}"/>
              </a:ext>
            </a:extLst>
          </p:cNvPr>
          <p:cNvSpPr txBox="1">
            <a:spLocks noChangeArrowheads="1"/>
          </p:cNvSpPr>
          <p:nvPr/>
        </p:nvSpPr>
        <p:spPr bwMode="auto">
          <a:xfrm>
            <a:off x="1674813" y="3340101"/>
            <a:ext cx="14097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GB" altLang="en-US" sz="1800"/>
              <a:t>Symbols/</a:t>
            </a:r>
          </a:p>
          <a:p>
            <a:pPr algn="ctr">
              <a:spcBef>
                <a:spcPct val="0"/>
              </a:spcBef>
              <a:buFontTx/>
              <a:buNone/>
            </a:pPr>
            <a:r>
              <a:rPr lang="en-GB" altLang="en-US" sz="1800"/>
              <a:t>emanata</a:t>
            </a:r>
          </a:p>
        </p:txBody>
      </p:sp>
      <p:cxnSp>
        <p:nvCxnSpPr>
          <p:cNvPr id="10249" name="Straight Arrow Connector 10248">
            <a:extLst>
              <a:ext uri="{FF2B5EF4-FFF2-40B4-BE49-F238E27FC236}">
                <a16:creationId xmlns:a16="http://schemas.microsoft.com/office/drawing/2014/main" id="{C4FD9745-EC7B-E34D-95B4-748618B500BA}"/>
              </a:ext>
            </a:extLst>
          </p:cNvPr>
          <p:cNvCxnSpPr>
            <a:stCxn id="21518" idx="3"/>
          </p:cNvCxnSpPr>
          <p:nvPr/>
        </p:nvCxnSpPr>
        <p:spPr>
          <a:xfrm>
            <a:off x="3084514" y="3662363"/>
            <a:ext cx="708025" cy="30480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pic>
        <p:nvPicPr>
          <p:cNvPr id="21520" name="Picture 10254">
            <a:extLst>
              <a:ext uri="{FF2B5EF4-FFF2-40B4-BE49-F238E27FC236}">
                <a16:creationId xmlns:a16="http://schemas.microsoft.com/office/drawing/2014/main" id="{EFD356DC-0780-F34A-BB6E-A1C67B0F9FF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770813" y="4484688"/>
            <a:ext cx="1835150" cy="1420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21" name="TextBox 10258">
            <a:extLst>
              <a:ext uri="{FF2B5EF4-FFF2-40B4-BE49-F238E27FC236}">
                <a16:creationId xmlns:a16="http://schemas.microsoft.com/office/drawing/2014/main" id="{37436C83-5D47-0D40-987F-9D1165562EF9}"/>
              </a:ext>
            </a:extLst>
          </p:cNvPr>
          <p:cNvSpPr txBox="1">
            <a:spLocks noChangeArrowheads="1"/>
          </p:cNvSpPr>
          <p:nvPr/>
        </p:nvSpPr>
        <p:spPr bwMode="auto">
          <a:xfrm>
            <a:off x="8585201" y="3340101"/>
            <a:ext cx="1687513" cy="93821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GB" altLang="en-US" sz="1100">
                <a:latin typeface="Comic Sans MS" panose="030F0902030302020204" pitchFamily="66" charset="0"/>
              </a:rPr>
              <a:t>A CAPTION IS A BOX USED (USUALLY RECTANGULAR) FOR NARRATION: e.g. </a:t>
            </a:r>
          </a:p>
          <a:p>
            <a:pPr>
              <a:spcBef>
                <a:spcPct val="0"/>
              </a:spcBef>
              <a:buFontTx/>
              <a:buNone/>
            </a:pPr>
            <a:r>
              <a:rPr lang="en-GB" altLang="en-US" sz="1100">
                <a:latin typeface="Comic Sans MS" panose="030F0902030302020204" pitchFamily="66" charset="0"/>
              </a:rPr>
              <a:t>“MEANWHILE…”</a:t>
            </a:r>
          </a:p>
        </p:txBody>
      </p:sp>
      <p:sp>
        <p:nvSpPr>
          <p:cNvPr id="21522" name="TextBox 53">
            <a:extLst>
              <a:ext uri="{FF2B5EF4-FFF2-40B4-BE49-F238E27FC236}">
                <a16:creationId xmlns:a16="http://schemas.microsoft.com/office/drawing/2014/main" id="{3781E054-D368-874C-A7DE-BFF2F82311D3}"/>
              </a:ext>
            </a:extLst>
          </p:cNvPr>
          <p:cNvSpPr txBox="1">
            <a:spLocks noChangeArrowheads="1"/>
          </p:cNvSpPr>
          <p:nvPr/>
        </p:nvSpPr>
        <p:spPr bwMode="auto">
          <a:xfrm>
            <a:off x="1949450" y="5999164"/>
            <a:ext cx="1625600" cy="4603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GB" altLang="en-US" sz="1200">
                <a:latin typeface="Comic Sans MS" panose="030F0902030302020204" pitchFamily="66" charset="0"/>
              </a:rPr>
              <a:t>TEXT IS USUALLY ALL IN CAPITALS</a:t>
            </a:r>
          </a:p>
        </p:txBody>
      </p:sp>
      <p:sp>
        <p:nvSpPr>
          <p:cNvPr id="21523" name="Title 1">
            <a:extLst>
              <a:ext uri="{FF2B5EF4-FFF2-40B4-BE49-F238E27FC236}">
                <a16:creationId xmlns:a16="http://schemas.microsoft.com/office/drawing/2014/main" id="{6595C2B3-C697-F846-A5FA-478C24C5CFB7}"/>
              </a:ext>
            </a:extLst>
          </p:cNvPr>
          <p:cNvSpPr txBox="1">
            <a:spLocks/>
          </p:cNvSpPr>
          <p:nvPr/>
        </p:nvSpPr>
        <p:spPr bwMode="auto">
          <a:xfrm>
            <a:off x="1703388" y="115889"/>
            <a:ext cx="8718550"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4400" b="1">
                <a:latin typeface="Comic Sans MS" panose="030F0902030302020204" pitchFamily="66" charset="0"/>
              </a:rPr>
              <a:t>COMIC STRIP TERMINOLOGY</a:t>
            </a:r>
          </a:p>
        </p:txBody>
      </p:sp>
      <p:sp>
        <p:nvSpPr>
          <p:cNvPr id="21524" name="TextBox 19">
            <a:extLst>
              <a:ext uri="{FF2B5EF4-FFF2-40B4-BE49-F238E27FC236}">
                <a16:creationId xmlns:a16="http://schemas.microsoft.com/office/drawing/2014/main" id="{A0EF8D34-0E14-494C-9A71-0294EEFC957E}"/>
              </a:ext>
            </a:extLst>
          </p:cNvPr>
          <p:cNvSpPr txBox="1">
            <a:spLocks noChangeArrowheads="1"/>
          </p:cNvSpPr>
          <p:nvPr/>
        </p:nvSpPr>
        <p:spPr bwMode="auto">
          <a:xfrm>
            <a:off x="1903414" y="1185863"/>
            <a:ext cx="15271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GB" altLang="en-US" sz="1800"/>
              <a:t>Title</a:t>
            </a:r>
          </a:p>
        </p:txBody>
      </p:sp>
      <p:cxnSp>
        <p:nvCxnSpPr>
          <p:cNvPr id="24" name="Straight Arrow Connector 23">
            <a:extLst>
              <a:ext uri="{FF2B5EF4-FFF2-40B4-BE49-F238E27FC236}">
                <a16:creationId xmlns:a16="http://schemas.microsoft.com/office/drawing/2014/main" id="{32181335-180B-2945-8960-5DF60261AE96}"/>
              </a:ext>
            </a:extLst>
          </p:cNvPr>
          <p:cNvCxnSpPr/>
          <p:nvPr/>
        </p:nvCxnSpPr>
        <p:spPr>
          <a:xfrm flipV="1">
            <a:off x="2495550" y="1350963"/>
            <a:ext cx="1301750" cy="1905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8672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a:extLst>
              <a:ext uri="{FF2B5EF4-FFF2-40B4-BE49-F238E27FC236}">
                <a16:creationId xmlns:a16="http://schemas.microsoft.com/office/drawing/2014/main" id="{17E52110-7A70-D04E-B718-53AAFAD12533}"/>
              </a:ext>
            </a:extLst>
          </p:cNvPr>
          <p:cNvSpPr>
            <a:spLocks noGrp="1"/>
          </p:cNvSpPr>
          <p:nvPr>
            <p:ph type="ctrTitle"/>
          </p:nvPr>
        </p:nvSpPr>
        <p:spPr>
          <a:xfrm>
            <a:off x="1703388" y="115889"/>
            <a:ext cx="7772400" cy="936625"/>
          </a:xfrm>
        </p:spPr>
        <p:txBody>
          <a:bodyPr>
            <a:normAutofit/>
          </a:bodyPr>
          <a:lstStyle/>
          <a:p>
            <a:pPr eaLnBrk="1" hangingPunct="1"/>
            <a:r>
              <a:rPr lang="en-GB" altLang="en-US" dirty="0"/>
              <a:t>Comic strip as a medium</a:t>
            </a:r>
          </a:p>
        </p:txBody>
      </p:sp>
      <p:sp>
        <p:nvSpPr>
          <p:cNvPr id="10243" name="Subtitle 2">
            <a:extLst>
              <a:ext uri="{FF2B5EF4-FFF2-40B4-BE49-F238E27FC236}">
                <a16:creationId xmlns:a16="http://schemas.microsoft.com/office/drawing/2014/main" id="{6FC000A9-86B3-6C4E-9BFD-5909F0B9FD1F}"/>
              </a:ext>
            </a:extLst>
          </p:cNvPr>
          <p:cNvSpPr>
            <a:spLocks noGrp="1"/>
          </p:cNvSpPr>
          <p:nvPr>
            <p:ph type="subTitle" idx="1"/>
          </p:nvPr>
        </p:nvSpPr>
        <p:spPr>
          <a:xfrm>
            <a:off x="791571" y="1268414"/>
            <a:ext cx="10822674" cy="5113337"/>
          </a:xfrm>
        </p:spPr>
        <p:txBody>
          <a:bodyPr>
            <a:normAutofit fontScale="92500" lnSpcReduction="10000"/>
          </a:bodyPr>
          <a:lstStyle/>
          <a:p>
            <a:pPr marL="457200" indent="-457200" algn="l">
              <a:lnSpc>
                <a:spcPct val="110000"/>
              </a:lnSpc>
              <a:spcBef>
                <a:spcPts val="800"/>
              </a:spcBef>
              <a:buFont typeface="Arial" panose="020B0604020202020204" pitchFamily="34" charset="0"/>
              <a:buChar char="•"/>
              <a:defRPr/>
            </a:pPr>
            <a:r>
              <a:rPr lang="en-GB" dirty="0"/>
              <a:t>Cartoon strip: page-based story-telling through a sequence of frames containing text and images</a:t>
            </a:r>
          </a:p>
          <a:p>
            <a:pPr marL="457200" indent="-457200" algn="l">
              <a:lnSpc>
                <a:spcPct val="110000"/>
              </a:lnSpc>
              <a:spcBef>
                <a:spcPts val="800"/>
              </a:spcBef>
              <a:buFont typeface="Arial" panose="020B0604020202020204" pitchFamily="34" charset="0"/>
              <a:buChar char="•"/>
              <a:defRPr/>
            </a:pPr>
            <a:r>
              <a:rPr lang="en-GB" dirty="0"/>
              <a:t>Because comic strip is a sequence of frames similar to a filmed sequence of shots it uses film conventions: use of shot distance (ELS, LS, MS, MCU, CU, ECU) and angle (high, straight, low, canted); zoom in/out; shot-reverse shot; eyeline match</a:t>
            </a:r>
          </a:p>
          <a:p>
            <a:pPr marL="457200" indent="-457200" algn="l">
              <a:lnSpc>
                <a:spcPct val="110000"/>
              </a:lnSpc>
              <a:spcBef>
                <a:spcPts val="800"/>
              </a:spcBef>
              <a:buFont typeface="Arial" panose="020B0604020202020204" pitchFamily="34" charset="0"/>
              <a:buChar char="•"/>
              <a:defRPr/>
            </a:pPr>
            <a:r>
              <a:rPr lang="en-GB" dirty="0"/>
              <a:t>Direction: left-right, top-bottom (in Western culture)</a:t>
            </a:r>
          </a:p>
          <a:p>
            <a:pPr marL="457200" indent="-457200" algn="l">
              <a:lnSpc>
                <a:spcPct val="110000"/>
              </a:lnSpc>
              <a:spcBef>
                <a:spcPts val="800"/>
              </a:spcBef>
              <a:buFont typeface="Arial" panose="020B0604020202020204" pitchFamily="34" charset="0"/>
              <a:buChar char="•"/>
              <a:defRPr/>
            </a:pPr>
            <a:r>
              <a:rPr lang="en-GB" dirty="0"/>
              <a:t>Black and white or colour</a:t>
            </a:r>
          </a:p>
          <a:p>
            <a:pPr marL="457200" indent="-457200" algn="l">
              <a:lnSpc>
                <a:spcPct val="110000"/>
              </a:lnSpc>
              <a:spcBef>
                <a:spcPts val="800"/>
              </a:spcBef>
              <a:buFont typeface="Arial" panose="020B0604020202020204" pitchFamily="34" charset="0"/>
              <a:buChar char="•"/>
              <a:defRPr/>
            </a:pPr>
            <a:r>
              <a:rPr lang="en-GB" dirty="0"/>
              <a:t>All strips use similar basic conventions</a:t>
            </a:r>
          </a:p>
          <a:p>
            <a:pPr marL="457200" indent="-457200" algn="l">
              <a:lnSpc>
                <a:spcPct val="110000"/>
              </a:lnSpc>
              <a:spcBef>
                <a:spcPts val="800"/>
              </a:spcBef>
              <a:buFont typeface="Arial" panose="020B0604020202020204" pitchFamily="34" charset="0"/>
              <a:buChar char="•"/>
              <a:defRPr/>
            </a:pPr>
            <a:r>
              <a:rPr lang="en-GB" dirty="0"/>
              <a:t>Comic strip artistry comes from:</a:t>
            </a:r>
          </a:p>
          <a:p>
            <a:pPr marL="914400" lvl="1" indent="-457200" algn="l">
              <a:lnSpc>
                <a:spcPct val="110000"/>
              </a:lnSpc>
              <a:spcBef>
                <a:spcPts val="800"/>
              </a:spcBef>
              <a:buFont typeface="Wingdings" panose="05000000000000000000" pitchFamily="2" charset="2"/>
              <a:buChar char="Ø"/>
              <a:defRPr/>
            </a:pPr>
            <a:r>
              <a:rPr lang="en-GB" dirty="0">
                <a:solidFill>
                  <a:schemeClr val="tx1"/>
                </a:solidFill>
              </a:rPr>
              <a:t>breaking basic conventions in expressive ways to represent character, emotion, situation, action</a:t>
            </a:r>
          </a:p>
          <a:p>
            <a:pPr marL="914400" lvl="1" indent="-457200" algn="l">
              <a:lnSpc>
                <a:spcPct val="110000"/>
              </a:lnSpc>
              <a:spcBef>
                <a:spcPts val="800"/>
              </a:spcBef>
              <a:buFont typeface="Wingdings" panose="05000000000000000000" pitchFamily="2" charset="2"/>
              <a:buChar char="Ø"/>
              <a:defRPr/>
            </a:pPr>
            <a:r>
              <a:rPr lang="en-GB" dirty="0">
                <a:solidFill>
                  <a:schemeClr val="tx1"/>
                </a:solidFill>
              </a:rPr>
              <a:t>distinctive artwork and lifelikeness</a:t>
            </a:r>
          </a:p>
          <a:p>
            <a:pPr marL="914400" lvl="1" indent="-457200" algn="l">
              <a:lnSpc>
                <a:spcPct val="110000"/>
              </a:lnSpc>
              <a:spcBef>
                <a:spcPts val="800"/>
              </a:spcBef>
              <a:buFont typeface="Wingdings" panose="05000000000000000000" pitchFamily="2" charset="2"/>
              <a:buChar char="Ø"/>
              <a:defRPr/>
            </a:pPr>
            <a:r>
              <a:rPr lang="en-GB" dirty="0">
                <a:solidFill>
                  <a:schemeClr val="tx1"/>
                </a:solidFill>
              </a:rPr>
              <a:t>cultural/intertextual references in image and language</a:t>
            </a:r>
          </a:p>
        </p:txBody>
      </p:sp>
    </p:spTree>
    <p:extLst>
      <p:ext uri="{BB962C8B-B14F-4D97-AF65-F5344CB8AC3E}">
        <p14:creationId xmlns:p14="http://schemas.microsoft.com/office/powerpoint/2010/main" val="36477352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BA14C355-C497-C149-9803-BBBB4809F794}"/>
              </a:ext>
            </a:extLst>
          </p:cNvPr>
          <p:cNvSpPr>
            <a:spLocks noGrp="1"/>
          </p:cNvSpPr>
          <p:nvPr>
            <p:ph type="ctrTitle"/>
          </p:nvPr>
        </p:nvSpPr>
        <p:spPr>
          <a:xfrm>
            <a:off x="1703388" y="115889"/>
            <a:ext cx="7772400" cy="936625"/>
          </a:xfrm>
        </p:spPr>
        <p:txBody>
          <a:bodyPr/>
          <a:lstStyle/>
          <a:p>
            <a:pPr eaLnBrk="1" hangingPunct="1"/>
            <a:r>
              <a:rPr lang="en-GB" altLang="en-US"/>
              <a:t>Cartoon Strip Structures</a:t>
            </a:r>
          </a:p>
        </p:txBody>
      </p:sp>
      <p:sp>
        <p:nvSpPr>
          <p:cNvPr id="10243" name="Subtitle 2">
            <a:extLst>
              <a:ext uri="{FF2B5EF4-FFF2-40B4-BE49-F238E27FC236}">
                <a16:creationId xmlns:a16="http://schemas.microsoft.com/office/drawing/2014/main" id="{3CEFE08C-B0FC-264D-8B9A-4999A020038F}"/>
              </a:ext>
            </a:extLst>
          </p:cNvPr>
          <p:cNvSpPr>
            <a:spLocks noGrp="1"/>
          </p:cNvSpPr>
          <p:nvPr>
            <p:ph type="subTitle" idx="1"/>
          </p:nvPr>
        </p:nvSpPr>
        <p:spPr>
          <a:xfrm>
            <a:off x="682388" y="1268414"/>
            <a:ext cx="10617958" cy="5113337"/>
          </a:xfrm>
        </p:spPr>
        <p:txBody>
          <a:bodyPr>
            <a:normAutofit/>
          </a:bodyPr>
          <a:lstStyle/>
          <a:p>
            <a:pPr marL="342900" indent="-342900" algn="l">
              <a:buFont typeface="Arial" panose="020B0604020202020204" pitchFamily="34" charset="0"/>
              <a:buChar char="•"/>
              <a:defRPr/>
            </a:pPr>
            <a:r>
              <a:rPr lang="en-GB" b="1" dirty="0"/>
              <a:t>Micro-structures:</a:t>
            </a:r>
            <a:r>
              <a:rPr lang="en-GB" dirty="0"/>
              <a:t> inter-frame relationships: shot-reverse shot, zoom in/out, repetition, contrast, Q/A, moment-moment, action-action, subject-subject, scene-scene, aspect-aspect, non-sequitur, flash-forwards, flashback,  …</a:t>
            </a:r>
          </a:p>
          <a:p>
            <a:pPr marL="342900" indent="-342900" algn="l">
              <a:buFont typeface="Arial" panose="020B0604020202020204" pitchFamily="34" charset="0"/>
              <a:buChar char="•"/>
              <a:defRPr/>
            </a:pPr>
            <a:endParaRPr lang="en-GB" dirty="0"/>
          </a:p>
          <a:p>
            <a:pPr marL="342900" indent="-342900" algn="l">
              <a:buFont typeface="Arial" panose="020B0604020202020204" pitchFamily="34" charset="0"/>
              <a:buChar char="•"/>
              <a:defRPr/>
            </a:pPr>
            <a:r>
              <a:rPr lang="en-GB" b="1" dirty="0"/>
              <a:t>Macro-structures:</a:t>
            </a:r>
            <a:r>
              <a:rPr lang="en-GB" dirty="0"/>
              <a:t> Consistent style; narrative structure e.g. beginning (setting/ characters/ actions), middle (problem, effect), end (possible solution/</a:t>
            </a:r>
            <a:r>
              <a:rPr lang="en-GB" dirty="0" err="1"/>
              <a:t>cliffhanger</a:t>
            </a:r>
            <a:r>
              <a:rPr lang="en-GB" dirty="0"/>
              <a:t>). They will focus on issues of representation and establish genre conventions</a:t>
            </a:r>
          </a:p>
          <a:p>
            <a:pPr marL="342900" indent="-342900" algn="l">
              <a:buFont typeface="Arial" panose="020B0604020202020204" pitchFamily="34" charset="0"/>
              <a:buChar char="•"/>
              <a:defRPr/>
            </a:pPr>
            <a:endParaRPr lang="en-GB" dirty="0"/>
          </a:p>
          <a:p>
            <a:pPr marL="342900" indent="-342900" algn="l">
              <a:buFont typeface="Arial" panose="020B0604020202020204" pitchFamily="34" charset="0"/>
              <a:buChar char="•"/>
              <a:defRPr/>
            </a:pPr>
            <a:r>
              <a:rPr lang="en-GB" dirty="0"/>
              <a:t>Comic strip </a:t>
            </a:r>
            <a:r>
              <a:rPr lang="en-GB" b="1" dirty="0"/>
              <a:t>narrative structure</a:t>
            </a:r>
            <a:r>
              <a:rPr lang="en-GB" dirty="0"/>
              <a:t> is often similar to that of mainstream film and television e.g. Todorov’s narrative stages (equilibrium, disruption of the equilibrium, reinstatement of the equilibrium), utilises Propp’s character types (hero, heroine, villain, helper etc.)</a:t>
            </a:r>
          </a:p>
        </p:txBody>
      </p:sp>
    </p:spTree>
    <p:extLst>
      <p:ext uri="{BB962C8B-B14F-4D97-AF65-F5344CB8AC3E}">
        <p14:creationId xmlns:p14="http://schemas.microsoft.com/office/powerpoint/2010/main" val="28311019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0339306-1F59-714D-8C22-D7324F93E347}"/>
              </a:ext>
            </a:extLst>
          </p:cNvPr>
          <p:cNvSpPr>
            <a:spLocks noGrp="1"/>
          </p:cNvSpPr>
          <p:nvPr>
            <p:ph type="ctrTitle"/>
          </p:nvPr>
        </p:nvSpPr>
        <p:spPr/>
        <p:txBody>
          <a:bodyPr>
            <a:normAutofit fontScale="90000"/>
          </a:bodyPr>
          <a:lstStyle/>
          <a:p>
            <a:r>
              <a:rPr lang="en-GB" dirty="0"/>
              <a:t>P2: Describe a chosen graphic novel or comic product </a:t>
            </a:r>
          </a:p>
        </p:txBody>
      </p:sp>
      <p:sp>
        <p:nvSpPr>
          <p:cNvPr id="5" name="Subtitle 4">
            <a:extLst>
              <a:ext uri="{FF2B5EF4-FFF2-40B4-BE49-F238E27FC236}">
                <a16:creationId xmlns:a16="http://schemas.microsoft.com/office/drawing/2014/main" id="{7E518147-C2F1-D04E-953B-072BBEDA94E3}"/>
              </a:ext>
            </a:extLst>
          </p:cNvPr>
          <p:cNvSpPr>
            <a:spLocks noGrp="1"/>
          </p:cNvSpPr>
          <p:nvPr>
            <p:ph type="subTitle" idx="1"/>
          </p:nvPr>
        </p:nvSpPr>
        <p:spPr>
          <a:xfrm>
            <a:off x="1524000" y="3970528"/>
            <a:ext cx="9144000" cy="1655762"/>
          </a:xfrm>
        </p:spPr>
        <p:txBody>
          <a:bodyPr/>
          <a:lstStyle/>
          <a:p>
            <a:r>
              <a:rPr lang="en-GB" dirty="0"/>
              <a:t>L.O. – How can we research a chosen graphic novel or comic created by a publisher?</a:t>
            </a:r>
          </a:p>
        </p:txBody>
      </p:sp>
    </p:spTree>
    <p:extLst>
      <p:ext uri="{BB962C8B-B14F-4D97-AF65-F5344CB8AC3E}">
        <p14:creationId xmlns:p14="http://schemas.microsoft.com/office/powerpoint/2010/main" val="17715020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1228</TotalTime>
  <Words>728</Words>
  <Application>Microsoft Macintosh PowerPoint</Application>
  <PresentationFormat>Widescreen</PresentationFormat>
  <Paragraphs>60</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Comic Sans MS</vt:lpstr>
      <vt:lpstr>Wingdings</vt:lpstr>
      <vt:lpstr>Office Theme</vt:lpstr>
      <vt:lpstr>Unit 9: Comic book/graphic novel conventions</vt:lpstr>
      <vt:lpstr>Lifelikeness</vt:lpstr>
      <vt:lpstr>PowerPoint Presentation</vt:lpstr>
      <vt:lpstr>Representation</vt:lpstr>
      <vt:lpstr>Speech and thought</vt:lpstr>
      <vt:lpstr>PowerPoint Presentation</vt:lpstr>
      <vt:lpstr>Comic strip as a medium</vt:lpstr>
      <vt:lpstr>Cartoon Strip Structures</vt:lpstr>
      <vt:lpstr>P2: Describe a chosen graphic novel or comic product </vt:lpstr>
      <vt:lpstr>Your task:</vt:lpstr>
      <vt:lpstr>Analysing a Comic/Graphic Novel</vt:lpstr>
    </vt:vector>
  </TitlesOfParts>
  <Company/>
  <LinksUpToDate>false</LinksUpToDate>
  <SharedDoc>false</SharedDoc>
  <HyperlinksChanged>false</HyperlinksChanged>
  <AppVersion>16.0012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9: Comic book/graphic novel conventions</dc:title>
  <dc:creator>Microsoft Office User</dc:creator>
  <cp:lastModifiedBy>Microsoft Office User</cp:lastModifiedBy>
  <cp:revision>14</cp:revision>
  <dcterms:created xsi:type="dcterms:W3CDTF">2018-04-17T13:10:19Z</dcterms:created>
  <dcterms:modified xsi:type="dcterms:W3CDTF">2018-04-20T06:46:53Z</dcterms:modified>
</cp:coreProperties>
</file>