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4" r:id="rId5"/>
    <p:sldId id="265" r:id="rId6"/>
    <p:sldId id="266" r:id="rId7"/>
    <p:sldId id="267" r:id="rId8"/>
    <p:sldId id="268" r:id="rId9"/>
    <p:sldId id="269" r:id="rId10"/>
    <p:sldId id="270" r:id="rId11"/>
    <p:sldId id="272"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48"/>
    <p:restoredTop sz="94656"/>
  </p:normalViewPr>
  <p:slideViewPr>
    <p:cSldViewPr snapToGrid="0" snapToObjects="1">
      <p:cViewPr varScale="1">
        <p:scale>
          <a:sx n="82" d="100"/>
          <a:sy n="82" d="100"/>
        </p:scale>
        <p:origin x="184"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70D9B9E-A8CD-8148-9624-8E9BAD298ACA}" type="datetimeFigureOut">
              <a:rPr lang="en-GB" smtClean="0"/>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86075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0D9B9E-A8CD-8148-9624-8E9BAD298ACA}" type="datetimeFigureOut">
              <a:rPr lang="en-GB" smtClean="0"/>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62032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0D9B9E-A8CD-8148-9624-8E9BAD298ACA}" type="datetimeFigureOut">
              <a:rPr lang="en-GB" smtClean="0"/>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86382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0D9B9E-A8CD-8148-9624-8E9BAD298ACA}" type="datetimeFigureOut">
              <a:rPr lang="en-GB" smtClean="0"/>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225925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0D9B9E-A8CD-8148-9624-8E9BAD298ACA}" type="datetimeFigureOut">
              <a:rPr lang="en-GB" smtClean="0"/>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174290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70D9B9E-A8CD-8148-9624-8E9BAD298ACA}" type="datetimeFigureOut">
              <a:rPr lang="en-GB" smtClean="0"/>
              <a:t>31/01/2018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92121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70D9B9E-A8CD-8148-9624-8E9BAD298ACA}" type="datetimeFigureOut">
              <a:rPr lang="en-GB" smtClean="0"/>
              <a:t>31/01/2018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62222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70D9B9E-A8CD-8148-9624-8E9BAD298ACA}" type="datetimeFigureOut">
              <a:rPr lang="en-GB" smtClean="0"/>
              <a:t>31/01/2018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21655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D9B9E-A8CD-8148-9624-8E9BAD298ACA}" type="datetimeFigureOut">
              <a:rPr lang="en-GB" smtClean="0"/>
              <a:t>31/01/2018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76784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0D9B9E-A8CD-8148-9624-8E9BAD298ACA}" type="datetimeFigureOut">
              <a:rPr lang="en-GB" smtClean="0"/>
              <a:t>31/01/2018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766810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0D9B9E-A8CD-8148-9624-8E9BAD298ACA}" type="datetimeFigureOut">
              <a:rPr lang="en-GB" smtClean="0"/>
              <a:t>31/01/2018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52845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D9B9E-A8CD-8148-9624-8E9BAD298ACA}" type="datetimeFigureOut">
              <a:rPr lang="en-GB" smtClean="0"/>
              <a:t>31/01/2018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C8E03-A04E-3742-9368-8B7AAF7D6B08}" type="slidenum">
              <a:rPr lang="en-GB" smtClean="0"/>
              <a:t>‹#›</a:t>
            </a:fld>
            <a:endParaRPr lang="en-GB"/>
          </a:p>
        </p:txBody>
      </p:sp>
    </p:spTree>
    <p:extLst>
      <p:ext uri="{BB962C8B-B14F-4D97-AF65-F5344CB8AC3E}">
        <p14:creationId xmlns:p14="http://schemas.microsoft.com/office/powerpoint/2010/main" val="845142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bfc.co.uk/what-classification/digital-age-ratings" TargetMode="External"/><Relationship Id="rId2" Type="http://schemas.openxmlformats.org/officeDocument/2006/relationships/hyperlink" Target="http://www.bbfc.co.uk/industry-services/theatrical-ratings/student-films" TargetMode="External"/><Relationship Id="rId1" Type="http://schemas.openxmlformats.org/officeDocument/2006/relationships/slideLayout" Target="../slideLayouts/slideLayout2.xml"/><Relationship Id="rId4" Type="http://schemas.openxmlformats.org/officeDocument/2006/relationships/hyperlink" Target="http://www.bbfc.co.uk/sites/default/files/attachments/BBFC%20Classification%20Guidelines%202014_0.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Unit 3: Developing pre-production materials</a:t>
            </a:r>
          </a:p>
        </p:txBody>
      </p:sp>
      <p:sp>
        <p:nvSpPr>
          <p:cNvPr id="3" name="Subtitle 2"/>
          <p:cNvSpPr>
            <a:spLocks noGrp="1"/>
          </p:cNvSpPr>
          <p:nvPr>
            <p:ph type="subTitle" idx="1"/>
          </p:nvPr>
        </p:nvSpPr>
        <p:spPr/>
        <p:txBody>
          <a:bodyPr/>
          <a:lstStyle/>
          <a:p>
            <a:r>
              <a:rPr lang="en-GB" dirty="0"/>
              <a:t>L.O. – What pre-production materials should we create and how can we develop them from our sample materials?</a:t>
            </a:r>
          </a:p>
        </p:txBody>
      </p:sp>
    </p:spTree>
    <p:extLst>
      <p:ext uri="{BB962C8B-B14F-4D97-AF65-F5344CB8AC3E}">
        <p14:creationId xmlns:p14="http://schemas.microsoft.com/office/powerpoint/2010/main" val="1426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5DE264A-920E-E044-8F55-2CB50B865550}"/>
              </a:ext>
            </a:extLst>
          </p:cNvPr>
          <p:cNvSpPr>
            <a:spLocks noGrp="1"/>
          </p:cNvSpPr>
          <p:nvPr>
            <p:ph type="title"/>
          </p:nvPr>
        </p:nvSpPr>
        <p:spPr/>
        <p:txBody>
          <a:bodyPr/>
          <a:lstStyle/>
          <a:p>
            <a:r>
              <a:rPr lang="en-GB" dirty="0"/>
              <a:t>Legal and ethical issues</a:t>
            </a:r>
          </a:p>
        </p:txBody>
      </p:sp>
      <p:sp>
        <p:nvSpPr>
          <p:cNvPr id="7" name="Content Placeholder 6">
            <a:extLst>
              <a:ext uri="{FF2B5EF4-FFF2-40B4-BE49-F238E27FC236}">
                <a16:creationId xmlns:a16="http://schemas.microsoft.com/office/drawing/2014/main" id="{EC8783A2-550A-3544-AC96-ED60CEBFFAA9}"/>
              </a:ext>
            </a:extLst>
          </p:cNvPr>
          <p:cNvSpPr>
            <a:spLocks noGrp="1"/>
          </p:cNvSpPr>
          <p:nvPr>
            <p:ph idx="1"/>
          </p:nvPr>
        </p:nvSpPr>
        <p:spPr/>
        <p:txBody>
          <a:bodyPr/>
          <a:lstStyle/>
          <a:p>
            <a:pPr marL="0" indent="0">
              <a:buNone/>
            </a:pPr>
            <a:r>
              <a:rPr lang="en-GB" dirty="0"/>
              <a:t>You must think about the legal and ethical issues that you would encounter with this production. The idea is to take action to resolve any issues before you create your production, so the product can be used without causing offence or legal challenge.</a:t>
            </a:r>
          </a:p>
        </p:txBody>
      </p:sp>
    </p:spTree>
    <p:extLst>
      <p:ext uri="{BB962C8B-B14F-4D97-AF65-F5344CB8AC3E}">
        <p14:creationId xmlns:p14="http://schemas.microsoft.com/office/powerpoint/2010/main" val="3475255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CC532-8DEC-C14D-BCCA-B12BD0FB7DFF}"/>
              </a:ext>
            </a:extLst>
          </p:cNvPr>
          <p:cNvSpPr>
            <a:spLocks noGrp="1"/>
          </p:cNvSpPr>
          <p:nvPr>
            <p:ph type="title"/>
          </p:nvPr>
        </p:nvSpPr>
        <p:spPr/>
        <p:txBody>
          <a:bodyPr/>
          <a:lstStyle/>
          <a:p>
            <a:r>
              <a:rPr lang="en-GB" dirty="0"/>
              <a:t>Would the film require a BBFC certificate?</a:t>
            </a:r>
          </a:p>
        </p:txBody>
      </p:sp>
      <p:sp>
        <p:nvSpPr>
          <p:cNvPr id="3" name="Content Placeholder 2">
            <a:extLst>
              <a:ext uri="{FF2B5EF4-FFF2-40B4-BE49-F238E27FC236}">
                <a16:creationId xmlns:a16="http://schemas.microsoft.com/office/drawing/2014/main" id="{A5C063B2-130B-E84A-B6F5-9A4953883A87}"/>
              </a:ext>
            </a:extLst>
          </p:cNvPr>
          <p:cNvSpPr>
            <a:spLocks noGrp="1"/>
          </p:cNvSpPr>
          <p:nvPr>
            <p:ph idx="1"/>
          </p:nvPr>
        </p:nvSpPr>
        <p:spPr/>
        <p:txBody>
          <a:bodyPr>
            <a:normAutofit lnSpcReduction="10000"/>
          </a:bodyPr>
          <a:lstStyle/>
          <a:p>
            <a:r>
              <a:rPr lang="en-GB" dirty="0">
                <a:hlinkClick r:id="rId2"/>
              </a:rPr>
              <a:t>http://www.bbfc.co.uk/industry-services/theatrical-ratings/student-films</a:t>
            </a:r>
            <a:endParaRPr lang="en-GB" dirty="0"/>
          </a:p>
          <a:p>
            <a:endParaRPr lang="en-GB" dirty="0"/>
          </a:p>
          <a:p>
            <a:r>
              <a:rPr lang="en-GB" dirty="0"/>
              <a:t>Do video on demand providers need a BBFC classification? </a:t>
            </a:r>
            <a:r>
              <a:rPr lang="en-GB" dirty="0">
                <a:hlinkClick r:id="rId3"/>
              </a:rPr>
              <a:t>http://www.bbfc.co.uk/what-classification/digital-age-ratings</a:t>
            </a:r>
            <a:r>
              <a:rPr lang="en-GB" dirty="0"/>
              <a:t> </a:t>
            </a:r>
          </a:p>
          <a:p>
            <a:endParaRPr lang="en-GB" dirty="0"/>
          </a:p>
          <a:p>
            <a:r>
              <a:rPr lang="en-GB" dirty="0"/>
              <a:t>What rating would you film get? Why? (Use phrases from the guidelines: </a:t>
            </a:r>
            <a:r>
              <a:rPr lang="en-GB" dirty="0">
                <a:hlinkClick r:id="rId4"/>
              </a:rPr>
              <a:t>http://www.bbfc.co.uk/sites/default/files/attachments/BBFC%20Classification%20Guidelines%202014_0.pdf</a:t>
            </a:r>
            <a:r>
              <a:rPr lang="en-GB" dirty="0"/>
              <a:t> </a:t>
            </a:r>
          </a:p>
        </p:txBody>
      </p:sp>
    </p:spTree>
    <p:extLst>
      <p:ext uri="{BB962C8B-B14F-4D97-AF65-F5344CB8AC3E}">
        <p14:creationId xmlns:p14="http://schemas.microsoft.com/office/powerpoint/2010/main" val="1002802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D4D31-D9EB-B140-8FFA-1B1BFA45A0D0}"/>
              </a:ext>
            </a:extLst>
          </p:cNvPr>
          <p:cNvSpPr>
            <a:spLocks noGrp="1"/>
          </p:cNvSpPr>
          <p:nvPr>
            <p:ph type="title"/>
          </p:nvPr>
        </p:nvSpPr>
        <p:spPr>
          <a:xfrm>
            <a:off x="838200" y="365126"/>
            <a:ext cx="10515600" cy="704258"/>
          </a:xfrm>
        </p:spPr>
        <p:txBody>
          <a:bodyPr/>
          <a:lstStyle/>
          <a:p>
            <a:r>
              <a:rPr lang="en-GB" dirty="0"/>
              <a:t>Your task for the merit criteria:</a:t>
            </a:r>
          </a:p>
        </p:txBody>
      </p:sp>
      <p:sp>
        <p:nvSpPr>
          <p:cNvPr id="3" name="Content Placeholder 2">
            <a:extLst>
              <a:ext uri="{FF2B5EF4-FFF2-40B4-BE49-F238E27FC236}">
                <a16:creationId xmlns:a16="http://schemas.microsoft.com/office/drawing/2014/main" id="{6998C0E1-4049-1D46-B506-726F1CE24531}"/>
              </a:ext>
            </a:extLst>
          </p:cNvPr>
          <p:cNvSpPr>
            <a:spLocks noGrp="1"/>
          </p:cNvSpPr>
          <p:nvPr>
            <p:ph idx="1"/>
          </p:nvPr>
        </p:nvSpPr>
        <p:spPr>
          <a:xfrm>
            <a:off x="838200" y="1255364"/>
            <a:ext cx="10515600" cy="5222928"/>
          </a:xfrm>
        </p:spPr>
        <p:txBody>
          <a:bodyPr>
            <a:normAutofit fontScale="92500"/>
          </a:bodyPr>
          <a:lstStyle/>
          <a:p>
            <a:r>
              <a:rPr lang="en-GB" dirty="0"/>
              <a:t>list legal and ethical issues that could impact the production: location permissions, contracts for your voice actors/actors, BBFC rating and why it might be needed, ASA/OFCOM (what rulings would apply?), other ethical and legal aspects covered in other units</a:t>
            </a:r>
          </a:p>
          <a:p>
            <a:pPr lvl="0"/>
            <a:r>
              <a:rPr lang="en-GB" dirty="0"/>
              <a:t>explanation of how you will resolve each issue (mention the documents you have signed in P3 and how they will help resolve possible issues)</a:t>
            </a:r>
          </a:p>
          <a:p>
            <a:pPr lvl="0"/>
            <a:endParaRPr lang="en-GB" dirty="0"/>
          </a:p>
          <a:p>
            <a:pPr marL="0" lvl="0" indent="0">
              <a:buNone/>
            </a:pPr>
            <a:r>
              <a:rPr lang="en-US" dirty="0"/>
              <a:t>You must include reference to the client brief that you completed as part of </a:t>
            </a:r>
            <a:r>
              <a:rPr lang="en-US" b="1" dirty="0"/>
              <a:t>LO1</a:t>
            </a:r>
            <a:r>
              <a:rPr lang="en-US" dirty="0"/>
              <a:t> to inform your preproduction materials – these will be further developed once your proposal was approved by Cambridge City Council to help you create your production. The moderator wants to see the development of your original ideas as well as new, more detailed pre-production examples.</a:t>
            </a:r>
            <a:endParaRPr lang="en-GB" dirty="0"/>
          </a:p>
        </p:txBody>
      </p:sp>
    </p:spTree>
    <p:extLst>
      <p:ext uri="{BB962C8B-B14F-4D97-AF65-F5344CB8AC3E}">
        <p14:creationId xmlns:p14="http://schemas.microsoft.com/office/powerpoint/2010/main" val="3663472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Firstly, let’s have a recap of what you should have completed by now</a:t>
            </a:r>
          </a:p>
        </p:txBody>
      </p:sp>
      <p:sp>
        <p:nvSpPr>
          <p:cNvPr id="3" name="Content Placeholder 2"/>
          <p:cNvSpPr>
            <a:spLocks noGrp="1"/>
          </p:cNvSpPr>
          <p:nvPr>
            <p:ph idx="1"/>
          </p:nvPr>
        </p:nvSpPr>
        <p:spPr/>
        <p:txBody>
          <a:bodyPr>
            <a:normAutofit/>
          </a:bodyPr>
          <a:lstStyle/>
          <a:p>
            <a:r>
              <a:rPr lang="en-GB" dirty="0"/>
              <a:t>Your proposal (look at the new checklist to see if you’ve included all of them)</a:t>
            </a:r>
          </a:p>
          <a:p>
            <a:r>
              <a:rPr lang="en-GB" dirty="0"/>
              <a:t>Have you included a mind map on your blog?</a:t>
            </a:r>
          </a:p>
          <a:p>
            <a:r>
              <a:rPr lang="en-GB" dirty="0"/>
              <a:t>Include ‘your take’ on culture and how you are defining it within your media product</a:t>
            </a:r>
          </a:p>
          <a:p>
            <a:r>
              <a:rPr lang="en-GB" dirty="0"/>
              <a:t>Add lots on the target audience of your media product</a:t>
            </a:r>
          </a:p>
          <a:p>
            <a:r>
              <a:rPr lang="en-GB" dirty="0"/>
              <a:t>Resources and personnel?</a:t>
            </a:r>
          </a:p>
          <a:p>
            <a:r>
              <a:rPr lang="en-GB" dirty="0"/>
              <a:t>Distribution and marketing methods</a:t>
            </a:r>
          </a:p>
          <a:p>
            <a:r>
              <a:rPr lang="en-GB" dirty="0"/>
              <a:t>Examples of existing products</a:t>
            </a:r>
          </a:p>
          <a:p>
            <a:endParaRPr lang="en-GB" dirty="0"/>
          </a:p>
        </p:txBody>
      </p:sp>
    </p:spTree>
    <p:extLst>
      <p:ext uri="{BB962C8B-B14F-4D97-AF65-F5344CB8AC3E}">
        <p14:creationId xmlns:p14="http://schemas.microsoft.com/office/powerpoint/2010/main" val="1295083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lvl="0"/>
            <a:r>
              <a:rPr lang="en-GB" dirty="0"/>
              <a:t>a storyboard for the first page of action (include framing, transitions, camera directions/actions, sound and timings) </a:t>
            </a:r>
            <a:endParaRPr lang="en-US" dirty="0"/>
          </a:p>
          <a:p>
            <a:pPr lvl="0"/>
            <a:r>
              <a:rPr lang="en-GB" dirty="0"/>
              <a:t>the first page of a script (using dialogue from the voiceover/presenter and text on screen and the shots you’ll include)</a:t>
            </a:r>
            <a:endParaRPr lang="en-US" dirty="0"/>
          </a:p>
          <a:p>
            <a:pPr lvl="0"/>
            <a:r>
              <a:rPr lang="en-GB" dirty="0"/>
              <a:t>font styles used for any text on screen</a:t>
            </a:r>
            <a:endParaRPr lang="en-US" dirty="0"/>
          </a:p>
          <a:p>
            <a:r>
              <a:rPr lang="en-GB" dirty="0"/>
              <a:t>ideas for your audio-visual product</a:t>
            </a:r>
            <a:endParaRPr lang="en-US" dirty="0"/>
          </a:p>
          <a:p>
            <a:endParaRPr lang="en-US" dirty="0"/>
          </a:p>
        </p:txBody>
      </p:sp>
    </p:spTree>
    <p:extLst>
      <p:ext uri="{BB962C8B-B14F-4D97-AF65-F5344CB8AC3E}">
        <p14:creationId xmlns:p14="http://schemas.microsoft.com/office/powerpoint/2010/main" val="118157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163"/>
            <a:ext cx="10515600" cy="900113"/>
          </a:xfrm>
        </p:spPr>
        <p:txBody>
          <a:bodyPr>
            <a:normAutofit fontScale="90000"/>
          </a:bodyPr>
          <a:lstStyle/>
          <a:p>
            <a:r>
              <a:rPr lang="en-GB" dirty="0"/>
              <a:t>You should have also completed the merit criteria</a:t>
            </a:r>
          </a:p>
        </p:txBody>
      </p:sp>
      <p:sp>
        <p:nvSpPr>
          <p:cNvPr id="3" name="Content Placeholder 2"/>
          <p:cNvSpPr>
            <a:spLocks noGrp="1"/>
          </p:cNvSpPr>
          <p:nvPr>
            <p:ph idx="1"/>
          </p:nvPr>
        </p:nvSpPr>
        <p:spPr>
          <a:xfrm>
            <a:off x="838200" y="1343024"/>
            <a:ext cx="10515600" cy="5186363"/>
          </a:xfrm>
        </p:spPr>
        <p:txBody>
          <a:bodyPr>
            <a:normAutofit fontScale="77500" lnSpcReduction="20000"/>
          </a:bodyPr>
          <a:lstStyle/>
          <a:p>
            <a:pPr marL="0" indent="0">
              <a:buNone/>
            </a:pPr>
            <a:r>
              <a:rPr lang="en-US" dirty="0"/>
              <a:t>You are required to </a:t>
            </a:r>
            <a:r>
              <a:rPr lang="en-US" b="1" dirty="0"/>
              <a:t>justify</a:t>
            </a:r>
            <a:r>
              <a:rPr lang="en-US" dirty="0"/>
              <a:t>:</a:t>
            </a:r>
          </a:p>
          <a:p>
            <a:pPr marL="0" indent="0">
              <a:buNone/>
            </a:pPr>
            <a:endParaRPr lang="en-US" dirty="0"/>
          </a:p>
          <a:p>
            <a:r>
              <a:rPr lang="en-US" dirty="0"/>
              <a:t>content (what you are including/focusing on in your media product)</a:t>
            </a:r>
          </a:p>
          <a:p>
            <a:endParaRPr lang="en-US" dirty="0"/>
          </a:p>
          <a:p>
            <a:r>
              <a:rPr lang="en-US" dirty="0"/>
              <a:t>distribution and marketing methods that are realistic and feasible for the media product you are going to produce (you will have already mentioned them, but this is going to be in more detail)</a:t>
            </a:r>
          </a:p>
          <a:p>
            <a:endParaRPr lang="en-US" dirty="0"/>
          </a:p>
          <a:p>
            <a:r>
              <a:rPr lang="en-US" dirty="0"/>
              <a:t>This must be detailed to gain the M1 for this LO compared to evidence for P1. </a:t>
            </a:r>
          </a:p>
          <a:p>
            <a:endParaRPr lang="en-US" b="1" u="sng" dirty="0"/>
          </a:p>
          <a:p>
            <a:pPr marL="0" indent="0">
              <a:buNone/>
            </a:pPr>
            <a:r>
              <a:rPr lang="en-US" b="1" u="sng" dirty="0"/>
              <a:t>Remember</a:t>
            </a:r>
            <a:r>
              <a:rPr lang="en-US" b="1" dirty="0"/>
              <a:t>:</a:t>
            </a:r>
            <a:r>
              <a:rPr lang="en-US" dirty="0"/>
              <a:t> Justify means that you </a:t>
            </a:r>
            <a:r>
              <a:rPr lang="en-US" b="1" dirty="0"/>
              <a:t>state what you have chosen </a:t>
            </a:r>
            <a:r>
              <a:rPr lang="en-US" dirty="0"/>
              <a:t>and </a:t>
            </a:r>
            <a:r>
              <a:rPr lang="en-US" b="1" dirty="0"/>
              <a:t>why it is suitable for your media product</a:t>
            </a:r>
            <a:r>
              <a:rPr lang="en-US" b="1" dirty="0">
                <a:effectLst/>
              </a:rPr>
              <a:t> </a:t>
            </a:r>
            <a:r>
              <a:rPr lang="en-US" dirty="0">
                <a:effectLst/>
              </a:rPr>
              <a:t>– link to codes and conventions, target audience, client brief etc.</a:t>
            </a:r>
            <a:endParaRPr lang="en-US" b="1" dirty="0"/>
          </a:p>
          <a:p>
            <a:pPr marL="0" indent="0">
              <a:buNone/>
            </a:pPr>
            <a:endParaRPr lang="en-US" dirty="0"/>
          </a:p>
          <a:p>
            <a:pPr marL="0" indent="0">
              <a:buNone/>
            </a:pPr>
            <a:r>
              <a:rPr lang="en-US" dirty="0"/>
              <a:t>You must link this to the </a:t>
            </a:r>
            <a:r>
              <a:rPr lang="en-US" b="1" dirty="0"/>
              <a:t>client brief</a:t>
            </a:r>
            <a:r>
              <a:rPr lang="en-US" dirty="0"/>
              <a:t>. Think about who the client is, why they want you to create the media product, who it is for, why you have included the ideas you have and their intended effect.</a:t>
            </a:r>
            <a:r>
              <a:rPr lang="en-US" dirty="0">
                <a:effectLst/>
              </a:rPr>
              <a:t> </a:t>
            </a:r>
            <a:endParaRPr lang="en-GB" dirty="0"/>
          </a:p>
        </p:txBody>
      </p:sp>
    </p:spTree>
    <p:extLst>
      <p:ext uri="{BB962C8B-B14F-4D97-AF65-F5344CB8AC3E}">
        <p14:creationId xmlns:p14="http://schemas.microsoft.com/office/powerpoint/2010/main" val="405894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B18A7C-093D-8B4B-9C34-3EE95B537697}"/>
              </a:ext>
            </a:extLst>
          </p:cNvPr>
          <p:cNvSpPr>
            <a:spLocks noGrp="1"/>
          </p:cNvSpPr>
          <p:nvPr>
            <p:ph type="ctrTitle"/>
          </p:nvPr>
        </p:nvSpPr>
        <p:spPr/>
        <p:txBody>
          <a:bodyPr/>
          <a:lstStyle/>
          <a:p>
            <a:r>
              <a:rPr lang="en-GB" dirty="0"/>
              <a:t>Next steps: Developing the pre-production materials</a:t>
            </a:r>
          </a:p>
        </p:txBody>
      </p:sp>
      <p:sp>
        <p:nvSpPr>
          <p:cNvPr id="5" name="Subtitle 4">
            <a:extLst>
              <a:ext uri="{FF2B5EF4-FFF2-40B4-BE49-F238E27FC236}">
                <a16:creationId xmlns:a16="http://schemas.microsoft.com/office/drawing/2014/main" id="{7CCB29EF-0146-4743-A7D9-5EDB2C88B64D}"/>
              </a:ext>
            </a:extLst>
          </p:cNvPr>
          <p:cNvSpPr>
            <a:spLocks noGrp="1"/>
          </p:cNvSpPr>
          <p:nvPr>
            <p:ph type="subTitle" idx="1"/>
          </p:nvPr>
        </p:nvSpPr>
        <p:spPr/>
        <p:txBody>
          <a:bodyPr/>
          <a:lstStyle/>
          <a:p>
            <a:endParaRPr lang="en-GB" dirty="0"/>
          </a:p>
          <a:p>
            <a:r>
              <a:rPr lang="en-GB" dirty="0"/>
              <a:t>Why would we </a:t>
            </a:r>
            <a:r>
              <a:rPr lang="en-GB" b="1" dirty="0"/>
              <a:t>develop</a:t>
            </a:r>
            <a:r>
              <a:rPr lang="en-GB" dirty="0"/>
              <a:t> the sample materials?</a:t>
            </a:r>
          </a:p>
          <a:p>
            <a:r>
              <a:rPr lang="en-GB" dirty="0"/>
              <a:t>How might we develop them?</a:t>
            </a:r>
          </a:p>
        </p:txBody>
      </p:sp>
    </p:spTree>
    <p:extLst>
      <p:ext uri="{BB962C8B-B14F-4D97-AF65-F5344CB8AC3E}">
        <p14:creationId xmlns:p14="http://schemas.microsoft.com/office/powerpoint/2010/main" val="33572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782531-C9CF-4047-92EC-C9674AB8C5D6}"/>
              </a:ext>
            </a:extLst>
          </p:cNvPr>
          <p:cNvSpPr>
            <a:spLocks noGrp="1"/>
          </p:cNvSpPr>
          <p:nvPr>
            <p:ph type="ctrTitle"/>
          </p:nvPr>
        </p:nvSpPr>
        <p:spPr>
          <a:xfrm>
            <a:off x="1524000" y="1122362"/>
            <a:ext cx="9144000" cy="4135437"/>
          </a:xfrm>
        </p:spPr>
        <p:txBody>
          <a:bodyPr>
            <a:normAutofit fontScale="90000"/>
          </a:bodyPr>
          <a:lstStyle/>
          <a:p>
            <a:r>
              <a:rPr lang="en-GB" b="1" dirty="0"/>
              <a:t>Learning Outcome 2:</a:t>
            </a:r>
            <a:r>
              <a:rPr lang="en-GB" dirty="0"/>
              <a:t> Be able to plan and develop pre-production materials for an original media product to a client brief.</a:t>
            </a:r>
          </a:p>
        </p:txBody>
      </p:sp>
      <p:sp>
        <p:nvSpPr>
          <p:cNvPr id="5" name="Subtitle 4">
            <a:extLst>
              <a:ext uri="{FF2B5EF4-FFF2-40B4-BE49-F238E27FC236}">
                <a16:creationId xmlns:a16="http://schemas.microsoft.com/office/drawing/2014/main" id="{1DCCD6AA-ED55-6348-AE63-EF05683A04C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1512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53143-5E0C-2A42-B4EF-25B0E786733C}"/>
              </a:ext>
            </a:extLst>
          </p:cNvPr>
          <p:cNvSpPr>
            <a:spLocks noGrp="1"/>
          </p:cNvSpPr>
          <p:nvPr>
            <p:ph type="ctrTitle"/>
          </p:nvPr>
        </p:nvSpPr>
        <p:spPr/>
        <p:txBody>
          <a:bodyPr>
            <a:normAutofit fontScale="90000"/>
          </a:bodyPr>
          <a:lstStyle/>
          <a:p>
            <a:r>
              <a:rPr lang="en-GB" dirty="0"/>
              <a:t>P3: Develop pre-production materials for an original media product</a:t>
            </a:r>
          </a:p>
        </p:txBody>
      </p:sp>
      <p:sp>
        <p:nvSpPr>
          <p:cNvPr id="3" name="Content Placeholder 2">
            <a:extLst>
              <a:ext uri="{FF2B5EF4-FFF2-40B4-BE49-F238E27FC236}">
                <a16:creationId xmlns:a16="http://schemas.microsoft.com/office/drawing/2014/main" id="{5EEC5C75-D2B8-704F-B2EA-15BD0B42316E}"/>
              </a:ext>
            </a:extLst>
          </p:cNvPr>
          <p:cNvSpPr>
            <a:spLocks noGrp="1"/>
          </p:cNvSpPr>
          <p:nvPr>
            <p:ph type="subTitle" idx="1"/>
          </p:nvPr>
        </p:nvSpPr>
        <p:spPr/>
        <p:txBody>
          <a:bodyPr/>
          <a:lstStyle/>
          <a:p>
            <a:endParaRPr lang="en-GB" dirty="0"/>
          </a:p>
          <a:p>
            <a:r>
              <a:rPr lang="en-GB" dirty="0"/>
              <a:t>You will get three lessons to complete these</a:t>
            </a:r>
          </a:p>
          <a:p>
            <a:endParaRPr lang="en-GB" dirty="0"/>
          </a:p>
        </p:txBody>
      </p:sp>
    </p:spTree>
    <p:extLst>
      <p:ext uri="{BB962C8B-B14F-4D97-AF65-F5344CB8AC3E}">
        <p14:creationId xmlns:p14="http://schemas.microsoft.com/office/powerpoint/2010/main" val="3093884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F0F98-AD16-2B49-94B7-FCC038D91FB1}"/>
              </a:ext>
            </a:extLst>
          </p:cNvPr>
          <p:cNvSpPr>
            <a:spLocks noGrp="1"/>
          </p:cNvSpPr>
          <p:nvPr>
            <p:ph type="title"/>
          </p:nvPr>
        </p:nvSpPr>
        <p:spPr/>
        <p:txBody>
          <a:bodyPr>
            <a:normAutofit/>
          </a:bodyPr>
          <a:lstStyle/>
          <a:p>
            <a:r>
              <a:rPr lang="en-GB" dirty="0"/>
              <a:t>You must produce pre-production materials </a:t>
            </a:r>
            <a:r>
              <a:rPr lang="en-GB" b="1" dirty="0"/>
              <a:t>consistent with industry standards</a:t>
            </a:r>
            <a:endParaRPr lang="en-GB" dirty="0"/>
          </a:p>
        </p:txBody>
      </p:sp>
      <p:sp>
        <p:nvSpPr>
          <p:cNvPr id="3" name="Content Placeholder 2">
            <a:extLst>
              <a:ext uri="{FF2B5EF4-FFF2-40B4-BE49-F238E27FC236}">
                <a16:creationId xmlns:a16="http://schemas.microsoft.com/office/drawing/2014/main" id="{982C5D91-E17C-9D48-A718-EF880B3FBB3C}"/>
              </a:ext>
            </a:extLst>
          </p:cNvPr>
          <p:cNvSpPr>
            <a:spLocks noGrp="1"/>
          </p:cNvSpPr>
          <p:nvPr>
            <p:ph idx="1"/>
          </p:nvPr>
        </p:nvSpPr>
        <p:spPr>
          <a:xfrm>
            <a:off x="838200" y="1825624"/>
            <a:ext cx="10515600" cy="4668165"/>
          </a:xfrm>
        </p:spPr>
        <p:txBody>
          <a:bodyPr>
            <a:normAutofit lnSpcReduction="10000"/>
          </a:bodyPr>
          <a:lstStyle/>
          <a:p>
            <a:r>
              <a:rPr lang="en-GB" dirty="0"/>
              <a:t>Your evidence must include pre-production materials presented as shown below: </a:t>
            </a:r>
          </a:p>
          <a:p>
            <a:pPr lvl="0"/>
            <a:r>
              <a:rPr lang="en-GB" dirty="0"/>
              <a:t>annotated storyboards (including camera shots, angles, scene duration, transitions, action and sound), shooting scripts, shot list, consideration of </a:t>
            </a:r>
            <a:r>
              <a:rPr lang="en-GB" dirty="0" err="1"/>
              <a:t>mise</a:t>
            </a:r>
            <a:r>
              <a:rPr lang="en-GB" dirty="0"/>
              <a:t>-</a:t>
            </a:r>
            <a:r>
              <a:rPr lang="en-GB" dirty="0" err="1"/>
              <a:t>en</a:t>
            </a:r>
            <a:r>
              <a:rPr lang="en-GB" dirty="0"/>
              <a:t>-scene</a:t>
            </a:r>
          </a:p>
          <a:p>
            <a:pPr lvl="0"/>
            <a:r>
              <a:rPr lang="en-GB" dirty="0"/>
              <a:t>forms to evidence permissions for models/actors/general public/locations, risk assessment and recces of locations, etc. </a:t>
            </a:r>
          </a:p>
          <a:p>
            <a:pPr lvl="0"/>
            <a:r>
              <a:rPr lang="en-GB" dirty="0"/>
              <a:t>mood boards, and layouts, fonts and colour schemes to represent visual styles and themes intended in the final magazine </a:t>
            </a:r>
          </a:p>
          <a:p>
            <a:pPr lvl="0"/>
            <a:r>
              <a:rPr lang="en-GB" dirty="0"/>
              <a:t>tables, written notes to organise timescales and milestones (Gantt charts, production schedule, call sheets)</a:t>
            </a:r>
          </a:p>
        </p:txBody>
      </p:sp>
    </p:spTree>
    <p:extLst>
      <p:ext uri="{BB962C8B-B14F-4D97-AF65-F5344CB8AC3E}">
        <p14:creationId xmlns:p14="http://schemas.microsoft.com/office/powerpoint/2010/main" val="3168415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9CEFA2-02C3-F646-8C93-8A7CEE8A9D08}"/>
              </a:ext>
            </a:extLst>
          </p:cNvPr>
          <p:cNvSpPr>
            <a:spLocks noGrp="1"/>
          </p:cNvSpPr>
          <p:nvPr>
            <p:ph type="ctrTitle"/>
          </p:nvPr>
        </p:nvSpPr>
        <p:spPr/>
        <p:txBody>
          <a:bodyPr>
            <a:normAutofit fontScale="90000"/>
          </a:bodyPr>
          <a:lstStyle/>
          <a:p>
            <a:r>
              <a:rPr lang="en-GB" dirty="0"/>
              <a:t>M2: Legal and ethical issues are identified and resolved for the planned production</a:t>
            </a:r>
          </a:p>
        </p:txBody>
      </p:sp>
      <p:sp>
        <p:nvSpPr>
          <p:cNvPr id="5" name="Subtitle 4">
            <a:extLst>
              <a:ext uri="{FF2B5EF4-FFF2-40B4-BE49-F238E27FC236}">
                <a16:creationId xmlns:a16="http://schemas.microsoft.com/office/drawing/2014/main" id="{1AF94DDF-D134-C748-AC82-0A80294B1F28}"/>
              </a:ext>
            </a:extLst>
          </p:cNvPr>
          <p:cNvSpPr>
            <a:spLocks noGrp="1"/>
          </p:cNvSpPr>
          <p:nvPr>
            <p:ph type="subTitle" idx="1"/>
          </p:nvPr>
        </p:nvSpPr>
        <p:spPr/>
        <p:txBody>
          <a:bodyPr/>
          <a:lstStyle/>
          <a:p>
            <a:endParaRPr lang="en-GB" dirty="0"/>
          </a:p>
          <a:p>
            <a:r>
              <a:rPr lang="en-GB" dirty="0"/>
              <a:t>This must be completed within these </a:t>
            </a:r>
            <a:r>
              <a:rPr lang="en-GB"/>
              <a:t>two lessons</a:t>
            </a:r>
          </a:p>
        </p:txBody>
      </p:sp>
    </p:spTree>
    <p:extLst>
      <p:ext uri="{BB962C8B-B14F-4D97-AF65-F5344CB8AC3E}">
        <p14:creationId xmlns:p14="http://schemas.microsoft.com/office/powerpoint/2010/main" val="1596975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804</Words>
  <Application>Microsoft Macintosh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Unit 3: Developing pre-production materials</vt:lpstr>
      <vt:lpstr>Firstly, let’s have a recap of what you should have completed by now</vt:lpstr>
      <vt:lpstr>PowerPoint Presentation</vt:lpstr>
      <vt:lpstr>You should have also completed the merit criteria</vt:lpstr>
      <vt:lpstr>Next steps: Developing the pre-production materials</vt:lpstr>
      <vt:lpstr>Learning Outcome 2: Be able to plan and develop pre-production materials for an original media product to a client brief.</vt:lpstr>
      <vt:lpstr>P3: Develop pre-production materials for an original media product</vt:lpstr>
      <vt:lpstr>You must produce pre-production materials consistent with industry standards</vt:lpstr>
      <vt:lpstr>M2: Legal and ethical issues are identified and resolved for the planned production</vt:lpstr>
      <vt:lpstr>Legal and ethical issues</vt:lpstr>
      <vt:lpstr>Would the film require a BBFC certificate?</vt:lpstr>
      <vt:lpstr>Your task for the merit criteria:</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23</cp:revision>
  <dcterms:created xsi:type="dcterms:W3CDTF">2018-01-21T14:49:24Z</dcterms:created>
  <dcterms:modified xsi:type="dcterms:W3CDTF">2018-01-31T08:14:17Z</dcterms:modified>
</cp:coreProperties>
</file>