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p:restoredTop sz="93077"/>
  </p:normalViewPr>
  <p:slideViewPr>
    <p:cSldViewPr snapToGrid="0" snapToObjects="1">
      <p:cViewPr varScale="1">
        <p:scale>
          <a:sx n="48" d="100"/>
          <a:sy n="48" d="100"/>
        </p:scale>
        <p:origin x="200"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15EF-D88D-294E-B25D-DF370ED4B5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CE674A-65AF-3B49-846A-A5666DBD8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E80661-6E92-4346-BE8F-ED7319270132}"/>
              </a:ext>
            </a:extLst>
          </p:cNvPr>
          <p:cNvSpPr>
            <a:spLocks noGrp="1"/>
          </p:cNvSpPr>
          <p:nvPr>
            <p:ph type="dt" sz="half" idx="10"/>
          </p:nvPr>
        </p:nvSpPr>
        <p:spPr/>
        <p:txBody>
          <a:bodyPr/>
          <a:lstStyle/>
          <a:p>
            <a:fld id="{75B79E6B-16EC-FB4F-A0DB-BC89849A78DB}" type="datetimeFigureOut">
              <a:rPr lang="en-GB" smtClean="0"/>
              <a:t>26/04/2018</a:t>
            </a:fld>
            <a:endParaRPr lang="en-GB"/>
          </a:p>
        </p:txBody>
      </p:sp>
      <p:sp>
        <p:nvSpPr>
          <p:cNvPr id="5" name="Footer Placeholder 4">
            <a:extLst>
              <a:ext uri="{FF2B5EF4-FFF2-40B4-BE49-F238E27FC236}">
                <a16:creationId xmlns:a16="http://schemas.microsoft.com/office/drawing/2014/main" id="{5BB97012-4EAB-B548-9644-F0B1B9957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5769FF-22DA-E844-89E2-32600652036A}"/>
              </a:ext>
            </a:extLst>
          </p:cNvPr>
          <p:cNvSpPr>
            <a:spLocks noGrp="1"/>
          </p:cNvSpPr>
          <p:nvPr>
            <p:ph type="sldNum" sz="quarter" idx="12"/>
          </p:nvPr>
        </p:nvSpPr>
        <p:spPr/>
        <p:txBody>
          <a:bodyPr/>
          <a:lstStyle/>
          <a:p>
            <a:fld id="{2D5B0160-76B2-1241-A352-B36FE2F20CFD}" type="slidenum">
              <a:rPr lang="en-GB" smtClean="0"/>
              <a:t>‹#›</a:t>
            </a:fld>
            <a:endParaRPr lang="en-GB"/>
          </a:p>
        </p:txBody>
      </p:sp>
    </p:spTree>
    <p:extLst>
      <p:ext uri="{BB962C8B-B14F-4D97-AF65-F5344CB8AC3E}">
        <p14:creationId xmlns:p14="http://schemas.microsoft.com/office/powerpoint/2010/main" val="2134384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B1DD-60C4-E442-9819-94F5DBB5D7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4C0194-F12E-0A4B-BAE2-4040EEB708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72155E-ABAC-F94E-859B-E8D1335CE4DE}"/>
              </a:ext>
            </a:extLst>
          </p:cNvPr>
          <p:cNvSpPr>
            <a:spLocks noGrp="1"/>
          </p:cNvSpPr>
          <p:nvPr>
            <p:ph type="dt" sz="half" idx="10"/>
          </p:nvPr>
        </p:nvSpPr>
        <p:spPr/>
        <p:txBody>
          <a:bodyPr/>
          <a:lstStyle/>
          <a:p>
            <a:fld id="{75B79E6B-16EC-FB4F-A0DB-BC89849A78DB}" type="datetimeFigureOut">
              <a:rPr lang="en-GB" smtClean="0"/>
              <a:t>26/04/2018</a:t>
            </a:fld>
            <a:endParaRPr lang="en-GB"/>
          </a:p>
        </p:txBody>
      </p:sp>
      <p:sp>
        <p:nvSpPr>
          <p:cNvPr id="5" name="Footer Placeholder 4">
            <a:extLst>
              <a:ext uri="{FF2B5EF4-FFF2-40B4-BE49-F238E27FC236}">
                <a16:creationId xmlns:a16="http://schemas.microsoft.com/office/drawing/2014/main" id="{5C42E0AB-A145-7E43-9DD8-65E3506B2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1C5811-451C-C540-8DC1-28AFC2551859}"/>
              </a:ext>
            </a:extLst>
          </p:cNvPr>
          <p:cNvSpPr>
            <a:spLocks noGrp="1"/>
          </p:cNvSpPr>
          <p:nvPr>
            <p:ph type="sldNum" sz="quarter" idx="12"/>
          </p:nvPr>
        </p:nvSpPr>
        <p:spPr/>
        <p:txBody>
          <a:bodyPr/>
          <a:lstStyle/>
          <a:p>
            <a:fld id="{2D5B0160-76B2-1241-A352-B36FE2F20CFD}" type="slidenum">
              <a:rPr lang="en-GB" smtClean="0"/>
              <a:t>‹#›</a:t>
            </a:fld>
            <a:endParaRPr lang="en-GB"/>
          </a:p>
        </p:txBody>
      </p:sp>
    </p:spTree>
    <p:extLst>
      <p:ext uri="{BB962C8B-B14F-4D97-AF65-F5344CB8AC3E}">
        <p14:creationId xmlns:p14="http://schemas.microsoft.com/office/powerpoint/2010/main" val="163484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27BE31-F80C-3349-BD8A-A644C828E4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6C9F5A-0F57-324D-862B-E21C865B5A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2DC52D-64FA-AC4E-B63C-491541DAA978}"/>
              </a:ext>
            </a:extLst>
          </p:cNvPr>
          <p:cNvSpPr>
            <a:spLocks noGrp="1"/>
          </p:cNvSpPr>
          <p:nvPr>
            <p:ph type="dt" sz="half" idx="10"/>
          </p:nvPr>
        </p:nvSpPr>
        <p:spPr/>
        <p:txBody>
          <a:bodyPr/>
          <a:lstStyle/>
          <a:p>
            <a:fld id="{75B79E6B-16EC-FB4F-A0DB-BC89849A78DB}" type="datetimeFigureOut">
              <a:rPr lang="en-GB" smtClean="0"/>
              <a:t>26/04/2018</a:t>
            </a:fld>
            <a:endParaRPr lang="en-GB"/>
          </a:p>
        </p:txBody>
      </p:sp>
      <p:sp>
        <p:nvSpPr>
          <p:cNvPr id="5" name="Footer Placeholder 4">
            <a:extLst>
              <a:ext uri="{FF2B5EF4-FFF2-40B4-BE49-F238E27FC236}">
                <a16:creationId xmlns:a16="http://schemas.microsoft.com/office/drawing/2014/main" id="{23A25B70-46C4-CA41-8DA4-8E9837655E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749F39-5196-6D4F-97E6-7F04A3059072}"/>
              </a:ext>
            </a:extLst>
          </p:cNvPr>
          <p:cNvSpPr>
            <a:spLocks noGrp="1"/>
          </p:cNvSpPr>
          <p:nvPr>
            <p:ph type="sldNum" sz="quarter" idx="12"/>
          </p:nvPr>
        </p:nvSpPr>
        <p:spPr/>
        <p:txBody>
          <a:bodyPr/>
          <a:lstStyle/>
          <a:p>
            <a:fld id="{2D5B0160-76B2-1241-A352-B36FE2F20CFD}" type="slidenum">
              <a:rPr lang="en-GB" smtClean="0"/>
              <a:t>‹#›</a:t>
            </a:fld>
            <a:endParaRPr lang="en-GB"/>
          </a:p>
        </p:txBody>
      </p:sp>
    </p:spTree>
    <p:extLst>
      <p:ext uri="{BB962C8B-B14F-4D97-AF65-F5344CB8AC3E}">
        <p14:creationId xmlns:p14="http://schemas.microsoft.com/office/powerpoint/2010/main" val="95204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0AD1-9DFC-5E49-8076-062403355A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0AD78-31A8-4940-A279-8F53216507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00DC50-AF3F-BA4A-89F1-EDC44FB39520}"/>
              </a:ext>
            </a:extLst>
          </p:cNvPr>
          <p:cNvSpPr>
            <a:spLocks noGrp="1"/>
          </p:cNvSpPr>
          <p:nvPr>
            <p:ph type="dt" sz="half" idx="10"/>
          </p:nvPr>
        </p:nvSpPr>
        <p:spPr/>
        <p:txBody>
          <a:bodyPr/>
          <a:lstStyle/>
          <a:p>
            <a:fld id="{75B79E6B-16EC-FB4F-A0DB-BC89849A78DB}" type="datetimeFigureOut">
              <a:rPr lang="en-GB" smtClean="0"/>
              <a:t>26/04/2018</a:t>
            </a:fld>
            <a:endParaRPr lang="en-GB"/>
          </a:p>
        </p:txBody>
      </p:sp>
      <p:sp>
        <p:nvSpPr>
          <p:cNvPr id="5" name="Footer Placeholder 4">
            <a:extLst>
              <a:ext uri="{FF2B5EF4-FFF2-40B4-BE49-F238E27FC236}">
                <a16:creationId xmlns:a16="http://schemas.microsoft.com/office/drawing/2014/main" id="{D1AE172C-74EC-DB40-BAD8-C5B2616BD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53058C-F34E-044E-B425-67FA7BAC9756}"/>
              </a:ext>
            </a:extLst>
          </p:cNvPr>
          <p:cNvSpPr>
            <a:spLocks noGrp="1"/>
          </p:cNvSpPr>
          <p:nvPr>
            <p:ph type="sldNum" sz="quarter" idx="12"/>
          </p:nvPr>
        </p:nvSpPr>
        <p:spPr/>
        <p:txBody>
          <a:bodyPr/>
          <a:lstStyle/>
          <a:p>
            <a:fld id="{2D5B0160-76B2-1241-A352-B36FE2F20CFD}" type="slidenum">
              <a:rPr lang="en-GB" smtClean="0"/>
              <a:t>‹#›</a:t>
            </a:fld>
            <a:endParaRPr lang="en-GB"/>
          </a:p>
        </p:txBody>
      </p:sp>
    </p:spTree>
    <p:extLst>
      <p:ext uri="{BB962C8B-B14F-4D97-AF65-F5344CB8AC3E}">
        <p14:creationId xmlns:p14="http://schemas.microsoft.com/office/powerpoint/2010/main" val="279878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9D4C6-C9CC-3247-996A-BA1C6E0B67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0AD322-8865-C148-9602-7B610811A9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91D871-8FCB-4145-B25D-74CC6B409B9E}"/>
              </a:ext>
            </a:extLst>
          </p:cNvPr>
          <p:cNvSpPr>
            <a:spLocks noGrp="1"/>
          </p:cNvSpPr>
          <p:nvPr>
            <p:ph type="dt" sz="half" idx="10"/>
          </p:nvPr>
        </p:nvSpPr>
        <p:spPr/>
        <p:txBody>
          <a:bodyPr/>
          <a:lstStyle/>
          <a:p>
            <a:fld id="{75B79E6B-16EC-FB4F-A0DB-BC89849A78DB}" type="datetimeFigureOut">
              <a:rPr lang="en-GB" smtClean="0"/>
              <a:t>26/04/2018</a:t>
            </a:fld>
            <a:endParaRPr lang="en-GB"/>
          </a:p>
        </p:txBody>
      </p:sp>
      <p:sp>
        <p:nvSpPr>
          <p:cNvPr id="5" name="Footer Placeholder 4">
            <a:extLst>
              <a:ext uri="{FF2B5EF4-FFF2-40B4-BE49-F238E27FC236}">
                <a16:creationId xmlns:a16="http://schemas.microsoft.com/office/drawing/2014/main" id="{667DAA8B-0391-284C-A7D7-D4DCE53F3F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1265B4-3B50-424F-BFB9-4EA5EE85068C}"/>
              </a:ext>
            </a:extLst>
          </p:cNvPr>
          <p:cNvSpPr>
            <a:spLocks noGrp="1"/>
          </p:cNvSpPr>
          <p:nvPr>
            <p:ph type="sldNum" sz="quarter" idx="12"/>
          </p:nvPr>
        </p:nvSpPr>
        <p:spPr/>
        <p:txBody>
          <a:bodyPr/>
          <a:lstStyle/>
          <a:p>
            <a:fld id="{2D5B0160-76B2-1241-A352-B36FE2F20CFD}" type="slidenum">
              <a:rPr lang="en-GB" smtClean="0"/>
              <a:t>‹#›</a:t>
            </a:fld>
            <a:endParaRPr lang="en-GB"/>
          </a:p>
        </p:txBody>
      </p:sp>
    </p:spTree>
    <p:extLst>
      <p:ext uri="{BB962C8B-B14F-4D97-AF65-F5344CB8AC3E}">
        <p14:creationId xmlns:p14="http://schemas.microsoft.com/office/powerpoint/2010/main" val="26434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16D2-4F0A-244F-B8A2-708642BCA7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234B6C-807C-074F-A765-0F79C5F0FA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B623B2-D80C-CA4A-B75F-87082C9C04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25A52D-09DF-5646-ADE5-2B046BFDBAA6}"/>
              </a:ext>
            </a:extLst>
          </p:cNvPr>
          <p:cNvSpPr>
            <a:spLocks noGrp="1"/>
          </p:cNvSpPr>
          <p:nvPr>
            <p:ph type="dt" sz="half" idx="10"/>
          </p:nvPr>
        </p:nvSpPr>
        <p:spPr/>
        <p:txBody>
          <a:bodyPr/>
          <a:lstStyle/>
          <a:p>
            <a:fld id="{75B79E6B-16EC-FB4F-A0DB-BC89849A78DB}" type="datetimeFigureOut">
              <a:rPr lang="en-GB" smtClean="0"/>
              <a:t>26/04/2018</a:t>
            </a:fld>
            <a:endParaRPr lang="en-GB"/>
          </a:p>
        </p:txBody>
      </p:sp>
      <p:sp>
        <p:nvSpPr>
          <p:cNvPr id="6" name="Footer Placeholder 5">
            <a:extLst>
              <a:ext uri="{FF2B5EF4-FFF2-40B4-BE49-F238E27FC236}">
                <a16:creationId xmlns:a16="http://schemas.microsoft.com/office/drawing/2014/main" id="{25D711AB-A114-BD4E-AD66-3710E027EB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D5943B-D728-B348-A103-024D9EB83995}"/>
              </a:ext>
            </a:extLst>
          </p:cNvPr>
          <p:cNvSpPr>
            <a:spLocks noGrp="1"/>
          </p:cNvSpPr>
          <p:nvPr>
            <p:ph type="sldNum" sz="quarter" idx="12"/>
          </p:nvPr>
        </p:nvSpPr>
        <p:spPr/>
        <p:txBody>
          <a:bodyPr/>
          <a:lstStyle/>
          <a:p>
            <a:fld id="{2D5B0160-76B2-1241-A352-B36FE2F20CFD}" type="slidenum">
              <a:rPr lang="en-GB" smtClean="0"/>
              <a:t>‹#›</a:t>
            </a:fld>
            <a:endParaRPr lang="en-GB"/>
          </a:p>
        </p:txBody>
      </p:sp>
    </p:spTree>
    <p:extLst>
      <p:ext uri="{BB962C8B-B14F-4D97-AF65-F5344CB8AC3E}">
        <p14:creationId xmlns:p14="http://schemas.microsoft.com/office/powerpoint/2010/main" val="59246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030A-A40C-EC4C-8467-32518006FAE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926544-13C1-BE4E-A878-AC6ED93F1E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842330-1501-5746-88C0-A78E0D3B4D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9C38A6-A057-7E4C-A4A1-59141CC58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1F46EE-42B1-AB4B-B763-0AFD4B90A9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261E1A-8ED8-9F47-8884-E542FC6E2237}"/>
              </a:ext>
            </a:extLst>
          </p:cNvPr>
          <p:cNvSpPr>
            <a:spLocks noGrp="1"/>
          </p:cNvSpPr>
          <p:nvPr>
            <p:ph type="dt" sz="half" idx="10"/>
          </p:nvPr>
        </p:nvSpPr>
        <p:spPr/>
        <p:txBody>
          <a:bodyPr/>
          <a:lstStyle/>
          <a:p>
            <a:fld id="{75B79E6B-16EC-FB4F-A0DB-BC89849A78DB}" type="datetimeFigureOut">
              <a:rPr lang="en-GB" smtClean="0"/>
              <a:t>26/04/2018</a:t>
            </a:fld>
            <a:endParaRPr lang="en-GB"/>
          </a:p>
        </p:txBody>
      </p:sp>
      <p:sp>
        <p:nvSpPr>
          <p:cNvPr id="8" name="Footer Placeholder 7">
            <a:extLst>
              <a:ext uri="{FF2B5EF4-FFF2-40B4-BE49-F238E27FC236}">
                <a16:creationId xmlns:a16="http://schemas.microsoft.com/office/drawing/2014/main" id="{34221E34-FCEC-6947-B7F2-D61CD4D9A1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89DF9C-5FE0-CE40-9B1B-C8B99F8AC18D}"/>
              </a:ext>
            </a:extLst>
          </p:cNvPr>
          <p:cNvSpPr>
            <a:spLocks noGrp="1"/>
          </p:cNvSpPr>
          <p:nvPr>
            <p:ph type="sldNum" sz="quarter" idx="12"/>
          </p:nvPr>
        </p:nvSpPr>
        <p:spPr/>
        <p:txBody>
          <a:bodyPr/>
          <a:lstStyle/>
          <a:p>
            <a:fld id="{2D5B0160-76B2-1241-A352-B36FE2F20CFD}" type="slidenum">
              <a:rPr lang="en-GB" smtClean="0"/>
              <a:t>‹#›</a:t>
            </a:fld>
            <a:endParaRPr lang="en-GB"/>
          </a:p>
        </p:txBody>
      </p:sp>
    </p:spTree>
    <p:extLst>
      <p:ext uri="{BB962C8B-B14F-4D97-AF65-F5344CB8AC3E}">
        <p14:creationId xmlns:p14="http://schemas.microsoft.com/office/powerpoint/2010/main" val="114100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98A8-D9F7-394A-92AC-75E7059F70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F0CAE7-FD8F-6342-BE13-199EDC451BBF}"/>
              </a:ext>
            </a:extLst>
          </p:cNvPr>
          <p:cNvSpPr>
            <a:spLocks noGrp="1"/>
          </p:cNvSpPr>
          <p:nvPr>
            <p:ph type="dt" sz="half" idx="10"/>
          </p:nvPr>
        </p:nvSpPr>
        <p:spPr/>
        <p:txBody>
          <a:bodyPr/>
          <a:lstStyle/>
          <a:p>
            <a:fld id="{75B79E6B-16EC-FB4F-A0DB-BC89849A78DB}" type="datetimeFigureOut">
              <a:rPr lang="en-GB" smtClean="0"/>
              <a:t>26/04/2018</a:t>
            </a:fld>
            <a:endParaRPr lang="en-GB"/>
          </a:p>
        </p:txBody>
      </p:sp>
      <p:sp>
        <p:nvSpPr>
          <p:cNvPr id="4" name="Footer Placeholder 3">
            <a:extLst>
              <a:ext uri="{FF2B5EF4-FFF2-40B4-BE49-F238E27FC236}">
                <a16:creationId xmlns:a16="http://schemas.microsoft.com/office/drawing/2014/main" id="{8CD592FC-358D-D44E-94DF-25733C14E2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B7376F-AA6B-FE45-B765-CC7C67A30965}"/>
              </a:ext>
            </a:extLst>
          </p:cNvPr>
          <p:cNvSpPr>
            <a:spLocks noGrp="1"/>
          </p:cNvSpPr>
          <p:nvPr>
            <p:ph type="sldNum" sz="quarter" idx="12"/>
          </p:nvPr>
        </p:nvSpPr>
        <p:spPr/>
        <p:txBody>
          <a:bodyPr/>
          <a:lstStyle/>
          <a:p>
            <a:fld id="{2D5B0160-76B2-1241-A352-B36FE2F20CFD}" type="slidenum">
              <a:rPr lang="en-GB" smtClean="0"/>
              <a:t>‹#›</a:t>
            </a:fld>
            <a:endParaRPr lang="en-GB"/>
          </a:p>
        </p:txBody>
      </p:sp>
    </p:spTree>
    <p:extLst>
      <p:ext uri="{BB962C8B-B14F-4D97-AF65-F5344CB8AC3E}">
        <p14:creationId xmlns:p14="http://schemas.microsoft.com/office/powerpoint/2010/main" val="303769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C501F-FC63-0B45-B57E-5F8CC21638BE}"/>
              </a:ext>
            </a:extLst>
          </p:cNvPr>
          <p:cNvSpPr>
            <a:spLocks noGrp="1"/>
          </p:cNvSpPr>
          <p:nvPr>
            <p:ph type="dt" sz="half" idx="10"/>
          </p:nvPr>
        </p:nvSpPr>
        <p:spPr/>
        <p:txBody>
          <a:bodyPr/>
          <a:lstStyle/>
          <a:p>
            <a:fld id="{75B79E6B-16EC-FB4F-A0DB-BC89849A78DB}" type="datetimeFigureOut">
              <a:rPr lang="en-GB" smtClean="0"/>
              <a:t>26/04/2018</a:t>
            </a:fld>
            <a:endParaRPr lang="en-GB"/>
          </a:p>
        </p:txBody>
      </p:sp>
      <p:sp>
        <p:nvSpPr>
          <p:cNvPr id="3" name="Footer Placeholder 2">
            <a:extLst>
              <a:ext uri="{FF2B5EF4-FFF2-40B4-BE49-F238E27FC236}">
                <a16:creationId xmlns:a16="http://schemas.microsoft.com/office/drawing/2014/main" id="{301CE078-B016-1B41-9E5A-C5EAA41995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E82215-2B7E-1746-AA83-60DA7B01BEE8}"/>
              </a:ext>
            </a:extLst>
          </p:cNvPr>
          <p:cNvSpPr>
            <a:spLocks noGrp="1"/>
          </p:cNvSpPr>
          <p:nvPr>
            <p:ph type="sldNum" sz="quarter" idx="12"/>
          </p:nvPr>
        </p:nvSpPr>
        <p:spPr/>
        <p:txBody>
          <a:bodyPr/>
          <a:lstStyle/>
          <a:p>
            <a:fld id="{2D5B0160-76B2-1241-A352-B36FE2F20CFD}" type="slidenum">
              <a:rPr lang="en-GB" smtClean="0"/>
              <a:t>‹#›</a:t>
            </a:fld>
            <a:endParaRPr lang="en-GB"/>
          </a:p>
        </p:txBody>
      </p:sp>
    </p:spTree>
    <p:extLst>
      <p:ext uri="{BB962C8B-B14F-4D97-AF65-F5344CB8AC3E}">
        <p14:creationId xmlns:p14="http://schemas.microsoft.com/office/powerpoint/2010/main" val="2449484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2C95-CF4A-A141-B853-45156D4718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EF073A-3FB3-EF4B-8390-28F15ABBA7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B97317-259C-3E47-A90E-4E35BCFE5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60EB9E-4A24-D544-A9C2-5B553B7E231A}"/>
              </a:ext>
            </a:extLst>
          </p:cNvPr>
          <p:cNvSpPr>
            <a:spLocks noGrp="1"/>
          </p:cNvSpPr>
          <p:nvPr>
            <p:ph type="dt" sz="half" idx="10"/>
          </p:nvPr>
        </p:nvSpPr>
        <p:spPr/>
        <p:txBody>
          <a:bodyPr/>
          <a:lstStyle/>
          <a:p>
            <a:fld id="{75B79E6B-16EC-FB4F-A0DB-BC89849A78DB}" type="datetimeFigureOut">
              <a:rPr lang="en-GB" smtClean="0"/>
              <a:t>26/04/2018</a:t>
            </a:fld>
            <a:endParaRPr lang="en-GB"/>
          </a:p>
        </p:txBody>
      </p:sp>
      <p:sp>
        <p:nvSpPr>
          <p:cNvPr id="6" name="Footer Placeholder 5">
            <a:extLst>
              <a:ext uri="{FF2B5EF4-FFF2-40B4-BE49-F238E27FC236}">
                <a16:creationId xmlns:a16="http://schemas.microsoft.com/office/drawing/2014/main" id="{B8C02145-2895-AD4F-BCD1-36095F0BFE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754541-401B-8E41-BA52-4A6C978BA3E3}"/>
              </a:ext>
            </a:extLst>
          </p:cNvPr>
          <p:cNvSpPr>
            <a:spLocks noGrp="1"/>
          </p:cNvSpPr>
          <p:nvPr>
            <p:ph type="sldNum" sz="quarter" idx="12"/>
          </p:nvPr>
        </p:nvSpPr>
        <p:spPr/>
        <p:txBody>
          <a:bodyPr/>
          <a:lstStyle/>
          <a:p>
            <a:fld id="{2D5B0160-76B2-1241-A352-B36FE2F20CFD}" type="slidenum">
              <a:rPr lang="en-GB" smtClean="0"/>
              <a:t>‹#›</a:t>
            </a:fld>
            <a:endParaRPr lang="en-GB"/>
          </a:p>
        </p:txBody>
      </p:sp>
    </p:spTree>
    <p:extLst>
      <p:ext uri="{BB962C8B-B14F-4D97-AF65-F5344CB8AC3E}">
        <p14:creationId xmlns:p14="http://schemas.microsoft.com/office/powerpoint/2010/main" val="184236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068B-E2E2-E94B-85DA-94F8A160A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A1991C-A295-2541-94B6-48E11E23AA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8B8F2A-73BB-A34D-8AF7-B970F9710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F1E821-CC92-3B4A-8E16-46DC0679DBD2}"/>
              </a:ext>
            </a:extLst>
          </p:cNvPr>
          <p:cNvSpPr>
            <a:spLocks noGrp="1"/>
          </p:cNvSpPr>
          <p:nvPr>
            <p:ph type="dt" sz="half" idx="10"/>
          </p:nvPr>
        </p:nvSpPr>
        <p:spPr/>
        <p:txBody>
          <a:bodyPr/>
          <a:lstStyle/>
          <a:p>
            <a:fld id="{75B79E6B-16EC-FB4F-A0DB-BC89849A78DB}" type="datetimeFigureOut">
              <a:rPr lang="en-GB" smtClean="0"/>
              <a:t>26/04/2018</a:t>
            </a:fld>
            <a:endParaRPr lang="en-GB"/>
          </a:p>
        </p:txBody>
      </p:sp>
      <p:sp>
        <p:nvSpPr>
          <p:cNvPr id="6" name="Footer Placeholder 5">
            <a:extLst>
              <a:ext uri="{FF2B5EF4-FFF2-40B4-BE49-F238E27FC236}">
                <a16:creationId xmlns:a16="http://schemas.microsoft.com/office/drawing/2014/main" id="{812BEF70-39FA-8F44-9064-11B883406C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A3A80B-0FCC-8B40-8132-131AD4E279DC}"/>
              </a:ext>
            </a:extLst>
          </p:cNvPr>
          <p:cNvSpPr>
            <a:spLocks noGrp="1"/>
          </p:cNvSpPr>
          <p:nvPr>
            <p:ph type="sldNum" sz="quarter" idx="12"/>
          </p:nvPr>
        </p:nvSpPr>
        <p:spPr/>
        <p:txBody>
          <a:bodyPr/>
          <a:lstStyle/>
          <a:p>
            <a:fld id="{2D5B0160-76B2-1241-A352-B36FE2F20CFD}" type="slidenum">
              <a:rPr lang="en-GB" smtClean="0"/>
              <a:t>‹#›</a:t>
            </a:fld>
            <a:endParaRPr lang="en-GB"/>
          </a:p>
        </p:txBody>
      </p:sp>
    </p:spTree>
    <p:extLst>
      <p:ext uri="{BB962C8B-B14F-4D97-AF65-F5344CB8AC3E}">
        <p14:creationId xmlns:p14="http://schemas.microsoft.com/office/powerpoint/2010/main" val="17469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018122-D283-6A47-A49A-F0062FE42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FDDC17-C584-A14A-8723-F0C8108D89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74D28B-D97E-5E47-9726-DA8672F63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79E6B-16EC-FB4F-A0DB-BC89849A78DB}" type="datetimeFigureOut">
              <a:rPr lang="en-GB" smtClean="0"/>
              <a:t>26/04/2018</a:t>
            </a:fld>
            <a:endParaRPr lang="en-GB"/>
          </a:p>
        </p:txBody>
      </p:sp>
      <p:sp>
        <p:nvSpPr>
          <p:cNvPr id="5" name="Footer Placeholder 4">
            <a:extLst>
              <a:ext uri="{FF2B5EF4-FFF2-40B4-BE49-F238E27FC236}">
                <a16:creationId xmlns:a16="http://schemas.microsoft.com/office/drawing/2014/main" id="{56BFB6E0-1918-7B46-B333-A00170DDB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BB902F-811E-7845-9486-6F47B01650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B0160-76B2-1241-A352-B36FE2F20CFD}" type="slidenum">
              <a:rPr lang="en-GB" smtClean="0"/>
              <a:t>‹#›</a:t>
            </a:fld>
            <a:endParaRPr lang="en-GB"/>
          </a:p>
        </p:txBody>
      </p:sp>
    </p:spTree>
    <p:extLst>
      <p:ext uri="{BB962C8B-B14F-4D97-AF65-F5344CB8AC3E}">
        <p14:creationId xmlns:p14="http://schemas.microsoft.com/office/powerpoint/2010/main" val="2628987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8379-E238-7148-8729-2363F95C7C54}"/>
              </a:ext>
            </a:extLst>
          </p:cNvPr>
          <p:cNvSpPr>
            <a:spLocks noGrp="1"/>
          </p:cNvSpPr>
          <p:nvPr>
            <p:ph type="ctrTitle"/>
          </p:nvPr>
        </p:nvSpPr>
        <p:spPr/>
        <p:txBody>
          <a:bodyPr/>
          <a:lstStyle/>
          <a:p>
            <a:r>
              <a:rPr lang="en-GB" dirty="0"/>
              <a:t>Legal considerations</a:t>
            </a:r>
          </a:p>
        </p:txBody>
      </p:sp>
      <p:sp>
        <p:nvSpPr>
          <p:cNvPr id="3" name="Subtitle 2">
            <a:extLst>
              <a:ext uri="{FF2B5EF4-FFF2-40B4-BE49-F238E27FC236}">
                <a16:creationId xmlns:a16="http://schemas.microsoft.com/office/drawing/2014/main" id="{71D40AD1-6F6C-0D4B-B347-5D347240BA33}"/>
              </a:ext>
            </a:extLst>
          </p:cNvPr>
          <p:cNvSpPr>
            <a:spLocks noGrp="1"/>
          </p:cNvSpPr>
          <p:nvPr>
            <p:ph type="subTitle" idx="1"/>
          </p:nvPr>
        </p:nvSpPr>
        <p:spPr/>
        <p:txBody>
          <a:bodyPr/>
          <a:lstStyle/>
          <a:p>
            <a:endParaRPr lang="en-GB" dirty="0"/>
          </a:p>
          <a:p>
            <a:r>
              <a:rPr lang="en-GB" dirty="0"/>
              <a:t>L.O. – What are the legal considerations for the comic/graphic novel you will be developing?</a:t>
            </a:r>
          </a:p>
        </p:txBody>
      </p:sp>
    </p:spTree>
    <p:extLst>
      <p:ext uri="{BB962C8B-B14F-4D97-AF65-F5344CB8AC3E}">
        <p14:creationId xmlns:p14="http://schemas.microsoft.com/office/powerpoint/2010/main" val="269715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A8DB-FB01-384B-AD10-223968A1792D}"/>
              </a:ext>
            </a:extLst>
          </p:cNvPr>
          <p:cNvSpPr>
            <a:spLocks noGrp="1"/>
          </p:cNvSpPr>
          <p:nvPr>
            <p:ph type="title"/>
          </p:nvPr>
        </p:nvSpPr>
        <p:spPr/>
        <p:txBody>
          <a:bodyPr/>
          <a:lstStyle/>
          <a:p>
            <a:r>
              <a:rPr lang="en-GB" dirty="0"/>
              <a:t>Health and safety</a:t>
            </a:r>
          </a:p>
        </p:txBody>
      </p:sp>
      <p:sp>
        <p:nvSpPr>
          <p:cNvPr id="3" name="Content Placeholder 2">
            <a:extLst>
              <a:ext uri="{FF2B5EF4-FFF2-40B4-BE49-F238E27FC236}">
                <a16:creationId xmlns:a16="http://schemas.microsoft.com/office/drawing/2014/main" id="{9E79B0FF-19C7-8D47-9AA4-D7FF19FBA949}"/>
              </a:ext>
            </a:extLst>
          </p:cNvPr>
          <p:cNvSpPr>
            <a:spLocks noGrp="1"/>
          </p:cNvSpPr>
          <p:nvPr>
            <p:ph idx="1"/>
          </p:nvPr>
        </p:nvSpPr>
        <p:spPr/>
        <p:txBody>
          <a:bodyPr/>
          <a:lstStyle/>
          <a:p>
            <a:r>
              <a:rPr lang="en-GB" dirty="0"/>
              <a:t>Ensuring your safety and the safety of others. What might be taken into consideration?</a:t>
            </a:r>
          </a:p>
          <a:p>
            <a:endParaRPr lang="en-GB" dirty="0"/>
          </a:p>
          <a:p>
            <a:r>
              <a:rPr lang="en-GB" dirty="0"/>
              <a:t>How might this affect your ideas?</a:t>
            </a:r>
          </a:p>
          <a:p>
            <a:endParaRPr lang="en-GB" dirty="0"/>
          </a:p>
        </p:txBody>
      </p:sp>
    </p:spTree>
    <p:extLst>
      <p:ext uri="{BB962C8B-B14F-4D97-AF65-F5344CB8AC3E}">
        <p14:creationId xmlns:p14="http://schemas.microsoft.com/office/powerpoint/2010/main" val="35373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D722-FDBF-DA46-B457-1A80708AEED0}"/>
              </a:ext>
            </a:extLst>
          </p:cNvPr>
          <p:cNvSpPr>
            <a:spLocks noGrp="1"/>
          </p:cNvSpPr>
          <p:nvPr>
            <p:ph type="title"/>
          </p:nvPr>
        </p:nvSpPr>
        <p:spPr/>
        <p:txBody>
          <a:bodyPr/>
          <a:lstStyle/>
          <a:p>
            <a:r>
              <a:rPr lang="en-GB" dirty="0"/>
              <a:t>Violence, offensive language/behaviour/ material</a:t>
            </a:r>
          </a:p>
        </p:txBody>
      </p:sp>
      <p:sp>
        <p:nvSpPr>
          <p:cNvPr id="3" name="Content Placeholder 2">
            <a:extLst>
              <a:ext uri="{FF2B5EF4-FFF2-40B4-BE49-F238E27FC236}">
                <a16:creationId xmlns:a16="http://schemas.microsoft.com/office/drawing/2014/main" id="{14B9D8F3-0570-0044-A3B2-2091EC65D99D}"/>
              </a:ext>
            </a:extLst>
          </p:cNvPr>
          <p:cNvSpPr>
            <a:spLocks noGrp="1"/>
          </p:cNvSpPr>
          <p:nvPr>
            <p:ph idx="1"/>
          </p:nvPr>
        </p:nvSpPr>
        <p:spPr/>
        <p:txBody>
          <a:bodyPr/>
          <a:lstStyle/>
          <a:p>
            <a:r>
              <a:rPr lang="en-GB" dirty="0"/>
              <a:t>You need to ensure that you are conforming to the laws within the country the comic is being produced and any countries that you might decide to sell your comic in</a:t>
            </a:r>
          </a:p>
          <a:p>
            <a:endParaRPr lang="en-GB" dirty="0"/>
          </a:p>
          <a:p>
            <a:r>
              <a:rPr lang="en-GB" dirty="0"/>
              <a:t>Are you focusing on things that could be considered offensive? If so, then what? Link to your influences and target audience needs. If not, why not?</a:t>
            </a:r>
          </a:p>
        </p:txBody>
      </p:sp>
    </p:spTree>
    <p:extLst>
      <p:ext uri="{BB962C8B-B14F-4D97-AF65-F5344CB8AC3E}">
        <p14:creationId xmlns:p14="http://schemas.microsoft.com/office/powerpoint/2010/main" val="40132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913E-3E4D-4247-90F5-0951ED68D8F5}"/>
              </a:ext>
            </a:extLst>
          </p:cNvPr>
          <p:cNvSpPr>
            <a:spLocks noGrp="1"/>
          </p:cNvSpPr>
          <p:nvPr>
            <p:ph type="title"/>
          </p:nvPr>
        </p:nvSpPr>
        <p:spPr/>
        <p:txBody>
          <a:bodyPr/>
          <a:lstStyle/>
          <a:p>
            <a:r>
              <a:rPr lang="en-GB" dirty="0"/>
              <a:t>Regulation</a:t>
            </a:r>
          </a:p>
        </p:txBody>
      </p:sp>
      <p:sp>
        <p:nvSpPr>
          <p:cNvPr id="3" name="Content Placeholder 2">
            <a:extLst>
              <a:ext uri="{FF2B5EF4-FFF2-40B4-BE49-F238E27FC236}">
                <a16:creationId xmlns:a16="http://schemas.microsoft.com/office/drawing/2014/main" id="{34D2FF65-7FA7-B44F-AC05-FDBBD2642EA9}"/>
              </a:ext>
            </a:extLst>
          </p:cNvPr>
          <p:cNvSpPr>
            <a:spLocks noGrp="1"/>
          </p:cNvSpPr>
          <p:nvPr>
            <p:ph idx="1"/>
          </p:nvPr>
        </p:nvSpPr>
        <p:spPr/>
        <p:txBody>
          <a:bodyPr>
            <a:normAutofit fontScale="92500"/>
          </a:bodyPr>
          <a:lstStyle/>
          <a:p>
            <a:r>
              <a:rPr lang="en-GB" dirty="0"/>
              <a:t>Comics in America used to be regulated by the CCA (Comics Code Authority). Most comics read were American, so this affected readers in the UK by proxy. The code ensured that children would not be corrupted by violence, bad language and sexual content</a:t>
            </a:r>
          </a:p>
          <a:p>
            <a:endParaRPr lang="en-GB" dirty="0"/>
          </a:p>
          <a:p>
            <a:r>
              <a:rPr lang="en-GB" dirty="0"/>
              <a:t>Comics used to be submitted to the CCA to ensure that they were suitable for audiences and would have their seal on the cover</a:t>
            </a:r>
          </a:p>
          <a:p>
            <a:endParaRPr lang="en-GB" dirty="0"/>
          </a:p>
          <a:p>
            <a:r>
              <a:rPr lang="en-GB" dirty="0"/>
              <a:t>Some of the bigger comic publishers started to use their own code and the CCA became defunct in 2011. </a:t>
            </a:r>
            <a:r>
              <a:rPr lang="en-GB" b="1" dirty="0"/>
              <a:t>Why do you think this happened?</a:t>
            </a:r>
          </a:p>
        </p:txBody>
      </p:sp>
      <p:pic>
        <p:nvPicPr>
          <p:cNvPr id="6" name="Picture 5">
            <a:extLst>
              <a:ext uri="{FF2B5EF4-FFF2-40B4-BE49-F238E27FC236}">
                <a16:creationId xmlns:a16="http://schemas.microsoft.com/office/drawing/2014/main" id="{57946143-0128-DC4E-A8C5-5013738D39DA}"/>
              </a:ext>
            </a:extLst>
          </p:cNvPr>
          <p:cNvPicPr>
            <a:picLocks noChangeAspect="1"/>
          </p:cNvPicPr>
          <p:nvPr/>
        </p:nvPicPr>
        <p:blipFill>
          <a:blip r:embed="rId2"/>
          <a:stretch>
            <a:fillRect/>
          </a:stretch>
        </p:blipFill>
        <p:spPr>
          <a:xfrm>
            <a:off x="10610476" y="0"/>
            <a:ext cx="1486647" cy="1806449"/>
          </a:xfrm>
          <a:prstGeom prst="rect">
            <a:avLst/>
          </a:prstGeom>
        </p:spPr>
      </p:pic>
    </p:spTree>
    <p:extLst>
      <p:ext uri="{BB962C8B-B14F-4D97-AF65-F5344CB8AC3E}">
        <p14:creationId xmlns:p14="http://schemas.microsoft.com/office/powerpoint/2010/main" val="238349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DEFF7-EA43-7A48-B8D0-4733BC8A2DAD}"/>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50C8422-BCFC-9B49-AF12-8FA3C9C2F8A6}"/>
              </a:ext>
            </a:extLst>
          </p:cNvPr>
          <p:cNvPicPr>
            <a:picLocks noGrp="1" noChangeAspect="1"/>
          </p:cNvPicPr>
          <p:nvPr>
            <p:ph idx="1"/>
          </p:nvPr>
        </p:nvPicPr>
        <p:blipFill>
          <a:blip r:embed="rId2"/>
          <a:stretch>
            <a:fillRect/>
          </a:stretch>
        </p:blipFill>
        <p:spPr>
          <a:xfrm>
            <a:off x="3496235" y="-38695"/>
            <a:ext cx="4544333" cy="6896695"/>
          </a:xfrm>
        </p:spPr>
      </p:pic>
    </p:spTree>
    <p:extLst>
      <p:ext uri="{BB962C8B-B14F-4D97-AF65-F5344CB8AC3E}">
        <p14:creationId xmlns:p14="http://schemas.microsoft.com/office/powerpoint/2010/main" val="908825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6D486-FAC0-6A49-B84D-87D02370C9EE}"/>
              </a:ext>
            </a:extLst>
          </p:cNvPr>
          <p:cNvSpPr>
            <a:spLocks noGrp="1"/>
          </p:cNvSpPr>
          <p:nvPr>
            <p:ph type="title"/>
          </p:nvPr>
        </p:nvSpPr>
        <p:spPr/>
        <p:txBody>
          <a:bodyPr/>
          <a:lstStyle/>
          <a:p>
            <a:r>
              <a:rPr lang="en-GB" dirty="0"/>
              <a:t>How are comics regulated now?</a:t>
            </a:r>
          </a:p>
        </p:txBody>
      </p:sp>
      <p:sp>
        <p:nvSpPr>
          <p:cNvPr id="3" name="Content Placeholder 2">
            <a:extLst>
              <a:ext uri="{FF2B5EF4-FFF2-40B4-BE49-F238E27FC236}">
                <a16:creationId xmlns:a16="http://schemas.microsoft.com/office/drawing/2014/main" id="{6BB29337-3B89-BC4F-A069-3DB91BF35DAE}"/>
              </a:ext>
            </a:extLst>
          </p:cNvPr>
          <p:cNvSpPr>
            <a:spLocks noGrp="1"/>
          </p:cNvSpPr>
          <p:nvPr>
            <p:ph idx="1"/>
          </p:nvPr>
        </p:nvSpPr>
        <p:spPr/>
        <p:txBody>
          <a:bodyPr/>
          <a:lstStyle/>
          <a:p>
            <a:endParaRPr lang="en-GB" dirty="0"/>
          </a:p>
          <a:p>
            <a:r>
              <a:rPr lang="en-GB" dirty="0"/>
              <a:t>Today, comics tend to self-regulate and content tends to be suitable for the comic’s target audience</a:t>
            </a:r>
          </a:p>
          <a:p>
            <a:endParaRPr lang="en-GB" dirty="0"/>
          </a:p>
          <a:p>
            <a:r>
              <a:rPr lang="en-GB" dirty="0"/>
              <a:t>What could you say about regulation and your comic?</a:t>
            </a:r>
          </a:p>
        </p:txBody>
      </p:sp>
    </p:spTree>
    <p:extLst>
      <p:ext uri="{BB962C8B-B14F-4D97-AF65-F5344CB8AC3E}">
        <p14:creationId xmlns:p14="http://schemas.microsoft.com/office/powerpoint/2010/main" val="223856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180D33-791A-644B-A31C-577E8EB67A66}"/>
              </a:ext>
            </a:extLst>
          </p:cNvPr>
          <p:cNvSpPr>
            <a:spLocks noGrp="1"/>
          </p:cNvSpPr>
          <p:nvPr>
            <p:ph type="ctrTitle"/>
          </p:nvPr>
        </p:nvSpPr>
        <p:spPr>
          <a:xfrm>
            <a:off x="1496291" y="1052945"/>
            <a:ext cx="9144000" cy="4793672"/>
          </a:xfrm>
        </p:spPr>
        <p:txBody>
          <a:bodyPr>
            <a:normAutofit fontScale="90000"/>
          </a:bodyPr>
          <a:lstStyle/>
          <a:p>
            <a:r>
              <a:rPr lang="en-GB" b="1" dirty="0"/>
              <a:t>Task 2</a:t>
            </a:r>
            <a:r>
              <a:rPr lang="en-GB" dirty="0"/>
              <a:t>: Planning for an original graphic novel or comic idea</a:t>
            </a:r>
            <a:br>
              <a:rPr lang="en-GB" dirty="0"/>
            </a:br>
            <a:r>
              <a:rPr lang="en-GB" dirty="0"/>
              <a:t> </a:t>
            </a:r>
            <a:br>
              <a:rPr lang="en-GB" dirty="0"/>
            </a:br>
            <a:r>
              <a:rPr lang="en-GB" b="1" dirty="0"/>
              <a:t>Learning Outcome 2:</a:t>
            </a:r>
            <a:r>
              <a:rPr lang="en-GB" dirty="0"/>
              <a:t> Be able to plan the production of an original graphic novel or comic </a:t>
            </a:r>
          </a:p>
        </p:txBody>
      </p:sp>
    </p:spTree>
    <p:extLst>
      <p:ext uri="{BB962C8B-B14F-4D97-AF65-F5344CB8AC3E}">
        <p14:creationId xmlns:p14="http://schemas.microsoft.com/office/powerpoint/2010/main" val="107281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4642-AEB0-E440-AB9C-E8B7AC535E6D}"/>
              </a:ext>
            </a:extLst>
          </p:cNvPr>
          <p:cNvSpPr>
            <a:spLocks noGrp="1"/>
          </p:cNvSpPr>
          <p:nvPr>
            <p:ph type="title"/>
          </p:nvPr>
        </p:nvSpPr>
        <p:spPr/>
        <p:txBody>
          <a:bodyPr/>
          <a:lstStyle/>
          <a:p>
            <a:r>
              <a:rPr lang="en-GB" dirty="0"/>
              <a:t>The checklist highlights that you needs to focus on the following areas:</a:t>
            </a:r>
          </a:p>
        </p:txBody>
      </p:sp>
      <p:sp>
        <p:nvSpPr>
          <p:cNvPr id="3" name="Content Placeholder 2">
            <a:extLst>
              <a:ext uri="{FF2B5EF4-FFF2-40B4-BE49-F238E27FC236}">
                <a16:creationId xmlns:a16="http://schemas.microsoft.com/office/drawing/2014/main" id="{EECD4A24-37E3-1B49-8CAD-25289FD3F1F3}"/>
              </a:ext>
            </a:extLst>
          </p:cNvPr>
          <p:cNvSpPr>
            <a:spLocks noGrp="1"/>
          </p:cNvSpPr>
          <p:nvPr>
            <p:ph idx="1"/>
          </p:nvPr>
        </p:nvSpPr>
        <p:spPr/>
        <p:txBody>
          <a:bodyPr>
            <a:normAutofit lnSpcReduction="10000"/>
          </a:bodyPr>
          <a:lstStyle/>
          <a:p>
            <a:r>
              <a:rPr lang="en-GB" dirty="0"/>
              <a:t>Copyright</a:t>
            </a:r>
          </a:p>
          <a:p>
            <a:r>
              <a:rPr lang="en-GB" dirty="0"/>
              <a:t>Intellectual property rights</a:t>
            </a:r>
          </a:p>
          <a:p>
            <a:r>
              <a:rPr lang="en-GB" dirty="0"/>
              <a:t>Slander</a:t>
            </a:r>
          </a:p>
          <a:p>
            <a:r>
              <a:rPr lang="en-GB" dirty="0"/>
              <a:t>Libel</a:t>
            </a:r>
          </a:p>
          <a:p>
            <a:r>
              <a:rPr lang="en-GB" dirty="0"/>
              <a:t>Royalties</a:t>
            </a:r>
          </a:p>
          <a:p>
            <a:r>
              <a:rPr lang="en-GB" dirty="0"/>
              <a:t>Violence</a:t>
            </a:r>
          </a:p>
          <a:p>
            <a:r>
              <a:rPr lang="en-GB" dirty="0"/>
              <a:t>Offensive language/behaviour/ material</a:t>
            </a:r>
          </a:p>
          <a:p>
            <a:r>
              <a:rPr lang="en-GB" dirty="0"/>
              <a:t>Representation</a:t>
            </a:r>
          </a:p>
          <a:p>
            <a:r>
              <a:rPr lang="en-GB" dirty="0"/>
              <a:t>Health and safety</a:t>
            </a:r>
          </a:p>
          <a:p>
            <a:endParaRPr lang="en-GB" dirty="0"/>
          </a:p>
          <a:p>
            <a:endParaRPr lang="en-GB" dirty="0"/>
          </a:p>
        </p:txBody>
      </p:sp>
    </p:spTree>
    <p:extLst>
      <p:ext uri="{BB962C8B-B14F-4D97-AF65-F5344CB8AC3E}">
        <p14:creationId xmlns:p14="http://schemas.microsoft.com/office/powerpoint/2010/main" val="260891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6547D5-B757-B94D-AE2D-F68E7FA1A688}"/>
              </a:ext>
            </a:extLst>
          </p:cNvPr>
          <p:cNvSpPr>
            <a:spLocks noGrp="1"/>
          </p:cNvSpPr>
          <p:nvPr>
            <p:ph type="ctrTitle"/>
          </p:nvPr>
        </p:nvSpPr>
        <p:spPr/>
        <p:txBody>
          <a:bodyPr>
            <a:normAutofit fontScale="90000"/>
          </a:bodyPr>
          <a:lstStyle/>
          <a:p>
            <a:r>
              <a:rPr lang="en-GB" dirty="0"/>
              <a:t>What considerations, relating to comics and graphic novels, do we know about…?</a:t>
            </a:r>
          </a:p>
        </p:txBody>
      </p:sp>
      <p:sp>
        <p:nvSpPr>
          <p:cNvPr id="5" name="Subtitle 4">
            <a:extLst>
              <a:ext uri="{FF2B5EF4-FFF2-40B4-BE49-F238E27FC236}">
                <a16:creationId xmlns:a16="http://schemas.microsoft.com/office/drawing/2014/main" id="{61276B62-BD7B-454F-BF69-04CC6C1C8BC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7415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9552-FF1B-D043-B4A1-E2A0328AE299}"/>
              </a:ext>
            </a:extLst>
          </p:cNvPr>
          <p:cNvSpPr>
            <a:spLocks noGrp="1"/>
          </p:cNvSpPr>
          <p:nvPr>
            <p:ph type="title"/>
          </p:nvPr>
        </p:nvSpPr>
        <p:spPr/>
        <p:txBody>
          <a:bodyPr>
            <a:normAutofit/>
          </a:bodyPr>
          <a:lstStyle/>
          <a:p>
            <a:r>
              <a:rPr lang="en-GB" dirty="0"/>
              <a:t>Copyright</a:t>
            </a:r>
          </a:p>
        </p:txBody>
      </p:sp>
      <p:sp>
        <p:nvSpPr>
          <p:cNvPr id="3" name="Content Placeholder 2">
            <a:extLst>
              <a:ext uri="{FF2B5EF4-FFF2-40B4-BE49-F238E27FC236}">
                <a16:creationId xmlns:a16="http://schemas.microsoft.com/office/drawing/2014/main" id="{37DD06F6-27F4-144C-BCAE-2F48D3A2DD3D}"/>
              </a:ext>
            </a:extLst>
          </p:cNvPr>
          <p:cNvSpPr>
            <a:spLocks noGrp="1"/>
          </p:cNvSpPr>
          <p:nvPr>
            <p:ph idx="1"/>
          </p:nvPr>
        </p:nvSpPr>
        <p:spPr/>
        <p:txBody>
          <a:bodyPr/>
          <a:lstStyle/>
          <a:p>
            <a:r>
              <a:rPr lang="en-GB" dirty="0"/>
              <a:t>The legal right for the producer of a product to have exclusive right to use it.</a:t>
            </a:r>
          </a:p>
          <a:p>
            <a:endParaRPr lang="en-GB" dirty="0"/>
          </a:p>
          <a:p>
            <a:r>
              <a:rPr lang="en-GB" dirty="0"/>
              <a:t>How might this affect your ideas?</a:t>
            </a:r>
          </a:p>
        </p:txBody>
      </p:sp>
    </p:spTree>
    <p:extLst>
      <p:ext uri="{BB962C8B-B14F-4D97-AF65-F5344CB8AC3E}">
        <p14:creationId xmlns:p14="http://schemas.microsoft.com/office/powerpoint/2010/main" val="341558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DB95-6357-5F4F-BB82-5410EB9D5B8D}"/>
              </a:ext>
            </a:extLst>
          </p:cNvPr>
          <p:cNvSpPr>
            <a:spLocks noGrp="1"/>
          </p:cNvSpPr>
          <p:nvPr>
            <p:ph type="title"/>
          </p:nvPr>
        </p:nvSpPr>
        <p:spPr/>
        <p:txBody>
          <a:bodyPr>
            <a:normAutofit/>
          </a:bodyPr>
          <a:lstStyle/>
          <a:p>
            <a:r>
              <a:rPr lang="en-GB" dirty="0"/>
              <a:t>Intellectual property rights</a:t>
            </a:r>
          </a:p>
        </p:txBody>
      </p:sp>
      <p:sp>
        <p:nvSpPr>
          <p:cNvPr id="3" name="Content Placeholder 2">
            <a:extLst>
              <a:ext uri="{FF2B5EF4-FFF2-40B4-BE49-F238E27FC236}">
                <a16:creationId xmlns:a16="http://schemas.microsoft.com/office/drawing/2014/main" id="{DCF8933D-7E4D-1949-8C21-0473FFAB1071}"/>
              </a:ext>
            </a:extLst>
          </p:cNvPr>
          <p:cNvSpPr>
            <a:spLocks noGrp="1"/>
          </p:cNvSpPr>
          <p:nvPr>
            <p:ph idx="1"/>
          </p:nvPr>
        </p:nvSpPr>
        <p:spPr/>
        <p:txBody>
          <a:bodyPr/>
          <a:lstStyle/>
          <a:p>
            <a:r>
              <a:rPr lang="en-GB" dirty="0"/>
              <a:t>Legal rights that grant the owner of ideas, designs, trademarks, products, and so on, the exclusive use of the property</a:t>
            </a:r>
          </a:p>
          <a:p>
            <a:endParaRPr lang="en-GB" dirty="0"/>
          </a:p>
          <a:p>
            <a:r>
              <a:rPr lang="en-GB" dirty="0"/>
              <a:t>How might this affect your ideas?</a:t>
            </a:r>
          </a:p>
          <a:p>
            <a:endParaRPr lang="en-GB" dirty="0"/>
          </a:p>
        </p:txBody>
      </p:sp>
    </p:spTree>
    <p:extLst>
      <p:ext uri="{BB962C8B-B14F-4D97-AF65-F5344CB8AC3E}">
        <p14:creationId xmlns:p14="http://schemas.microsoft.com/office/powerpoint/2010/main" val="1138707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D424-C1E9-3B41-9AAE-1F581AD3A3FC}"/>
              </a:ext>
            </a:extLst>
          </p:cNvPr>
          <p:cNvSpPr>
            <a:spLocks noGrp="1"/>
          </p:cNvSpPr>
          <p:nvPr>
            <p:ph type="title"/>
          </p:nvPr>
        </p:nvSpPr>
        <p:spPr/>
        <p:txBody>
          <a:bodyPr>
            <a:normAutofit/>
          </a:bodyPr>
          <a:lstStyle/>
          <a:p>
            <a:r>
              <a:rPr lang="en-GB" dirty="0"/>
              <a:t>Slander and libel</a:t>
            </a:r>
          </a:p>
        </p:txBody>
      </p:sp>
      <p:sp>
        <p:nvSpPr>
          <p:cNvPr id="3" name="Content Placeholder 2">
            <a:extLst>
              <a:ext uri="{FF2B5EF4-FFF2-40B4-BE49-F238E27FC236}">
                <a16:creationId xmlns:a16="http://schemas.microsoft.com/office/drawing/2014/main" id="{796E940F-938E-2146-B051-1F5B6EC876A6}"/>
              </a:ext>
            </a:extLst>
          </p:cNvPr>
          <p:cNvSpPr>
            <a:spLocks noGrp="1"/>
          </p:cNvSpPr>
          <p:nvPr>
            <p:ph idx="1"/>
          </p:nvPr>
        </p:nvSpPr>
        <p:spPr/>
        <p:txBody>
          <a:bodyPr>
            <a:normAutofit/>
          </a:bodyPr>
          <a:lstStyle/>
          <a:p>
            <a:r>
              <a:rPr lang="en-GB" dirty="0"/>
              <a:t>Slander – you could face a lawsuit if the media product is published containing information about someone that is untrue and damaging to their reputation. </a:t>
            </a:r>
            <a:r>
              <a:rPr lang="en-GB"/>
              <a:t>Slander involves </a:t>
            </a:r>
            <a:r>
              <a:rPr lang="en-GB" dirty="0"/>
              <a:t>making a false statement in the spoken word</a:t>
            </a:r>
          </a:p>
          <a:p>
            <a:pPr marL="0" indent="0">
              <a:buNone/>
            </a:pPr>
            <a:endParaRPr lang="en-GB" dirty="0"/>
          </a:p>
          <a:p>
            <a:r>
              <a:rPr lang="en-GB" dirty="0"/>
              <a:t>Libel – carries the same legal implications as slander, and is in written form, through the use of imagery or radio broadcast</a:t>
            </a:r>
          </a:p>
          <a:p>
            <a:endParaRPr lang="en-GB" dirty="0"/>
          </a:p>
          <a:p>
            <a:r>
              <a:rPr lang="en-GB" dirty="0"/>
              <a:t>How might this affect your ideas?</a:t>
            </a:r>
          </a:p>
          <a:p>
            <a:endParaRPr lang="en-GB" dirty="0"/>
          </a:p>
        </p:txBody>
      </p:sp>
    </p:spTree>
    <p:extLst>
      <p:ext uri="{BB962C8B-B14F-4D97-AF65-F5344CB8AC3E}">
        <p14:creationId xmlns:p14="http://schemas.microsoft.com/office/powerpoint/2010/main" val="331524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47C1-9F1E-7141-8BAC-5053FC3779E2}"/>
              </a:ext>
            </a:extLst>
          </p:cNvPr>
          <p:cNvSpPr>
            <a:spLocks noGrp="1"/>
          </p:cNvSpPr>
          <p:nvPr>
            <p:ph type="title"/>
          </p:nvPr>
        </p:nvSpPr>
        <p:spPr/>
        <p:txBody>
          <a:bodyPr>
            <a:normAutofit/>
          </a:bodyPr>
          <a:lstStyle/>
          <a:p>
            <a:r>
              <a:rPr lang="en-GB" dirty="0"/>
              <a:t>Royalties</a:t>
            </a:r>
          </a:p>
        </p:txBody>
      </p:sp>
      <p:sp>
        <p:nvSpPr>
          <p:cNvPr id="3" name="Content Placeholder 2">
            <a:extLst>
              <a:ext uri="{FF2B5EF4-FFF2-40B4-BE49-F238E27FC236}">
                <a16:creationId xmlns:a16="http://schemas.microsoft.com/office/drawing/2014/main" id="{7A1C2C04-99DA-F245-8975-CA587E8B3EC9}"/>
              </a:ext>
            </a:extLst>
          </p:cNvPr>
          <p:cNvSpPr>
            <a:spLocks noGrp="1"/>
          </p:cNvSpPr>
          <p:nvPr>
            <p:ph idx="1"/>
          </p:nvPr>
        </p:nvSpPr>
        <p:spPr/>
        <p:txBody>
          <a:bodyPr/>
          <a:lstStyle/>
          <a:p>
            <a:r>
              <a:rPr lang="en-GB" dirty="0"/>
              <a:t>A payment made to someone who owns a particular asset for the right to use it</a:t>
            </a:r>
          </a:p>
          <a:p>
            <a:endParaRPr lang="en-GB" dirty="0"/>
          </a:p>
          <a:p>
            <a:r>
              <a:rPr lang="en-GB" dirty="0"/>
              <a:t>How might this affect your ideas?</a:t>
            </a:r>
          </a:p>
          <a:p>
            <a:endParaRPr lang="en-GB" dirty="0"/>
          </a:p>
        </p:txBody>
      </p:sp>
    </p:spTree>
    <p:extLst>
      <p:ext uri="{BB962C8B-B14F-4D97-AF65-F5344CB8AC3E}">
        <p14:creationId xmlns:p14="http://schemas.microsoft.com/office/powerpoint/2010/main" val="3802755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C6881-33ED-F44D-AB51-6134F4E32186}"/>
              </a:ext>
            </a:extLst>
          </p:cNvPr>
          <p:cNvSpPr>
            <a:spLocks noGrp="1"/>
          </p:cNvSpPr>
          <p:nvPr>
            <p:ph type="title"/>
          </p:nvPr>
        </p:nvSpPr>
        <p:spPr/>
        <p:txBody>
          <a:bodyPr/>
          <a:lstStyle/>
          <a:p>
            <a:r>
              <a:rPr lang="en-GB" dirty="0"/>
              <a:t>Representation</a:t>
            </a:r>
          </a:p>
        </p:txBody>
      </p:sp>
      <p:sp>
        <p:nvSpPr>
          <p:cNvPr id="3" name="Content Placeholder 2">
            <a:extLst>
              <a:ext uri="{FF2B5EF4-FFF2-40B4-BE49-F238E27FC236}">
                <a16:creationId xmlns:a16="http://schemas.microsoft.com/office/drawing/2014/main" id="{F7598DB9-0F10-C440-8F28-3E8C8198B8D3}"/>
              </a:ext>
            </a:extLst>
          </p:cNvPr>
          <p:cNvSpPr>
            <a:spLocks noGrp="1"/>
          </p:cNvSpPr>
          <p:nvPr>
            <p:ph idx="1"/>
          </p:nvPr>
        </p:nvSpPr>
        <p:spPr/>
        <p:txBody>
          <a:bodyPr/>
          <a:lstStyle/>
          <a:p>
            <a:r>
              <a:rPr lang="en-GB" dirty="0"/>
              <a:t>How are you representing men, women, age, sexuality, race etc.</a:t>
            </a:r>
          </a:p>
          <a:p>
            <a:endParaRPr lang="en-GB" dirty="0"/>
          </a:p>
          <a:p>
            <a:r>
              <a:rPr lang="en-GB" dirty="0"/>
              <a:t>You must think about how these representations will be suitable for your comic/graphic novel and the target audience</a:t>
            </a:r>
          </a:p>
          <a:p>
            <a:endParaRPr lang="en-GB" dirty="0"/>
          </a:p>
          <a:p>
            <a:r>
              <a:rPr lang="en-GB" dirty="0"/>
              <a:t>How might this affect your ideas?</a:t>
            </a:r>
          </a:p>
          <a:p>
            <a:endParaRPr lang="en-GB" dirty="0"/>
          </a:p>
        </p:txBody>
      </p:sp>
    </p:spTree>
    <p:extLst>
      <p:ext uri="{BB962C8B-B14F-4D97-AF65-F5344CB8AC3E}">
        <p14:creationId xmlns:p14="http://schemas.microsoft.com/office/powerpoint/2010/main" val="3025266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508</Words>
  <Application>Microsoft Macintosh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Legal considerations</vt:lpstr>
      <vt:lpstr>Task 2: Planning for an original graphic novel or comic idea   Learning Outcome 2: Be able to plan the production of an original graphic novel or comic </vt:lpstr>
      <vt:lpstr>The checklist highlights that you needs to focus on the following areas:</vt:lpstr>
      <vt:lpstr>What considerations, relating to comics and graphic novels, do we know about…?</vt:lpstr>
      <vt:lpstr>Copyright</vt:lpstr>
      <vt:lpstr>Intellectual property rights</vt:lpstr>
      <vt:lpstr>Slander and libel</vt:lpstr>
      <vt:lpstr>Royalties</vt:lpstr>
      <vt:lpstr>Representation</vt:lpstr>
      <vt:lpstr>Health and safety</vt:lpstr>
      <vt:lpstr>Violence, offensive language/behaviour/ material</vt:lpstr>
      <vt:lpstr>Regulation</vt:lpstr>
      <vt:lpstr>PowerPoint Presentation</vt:lpstr>
      <vt:lpstr>How are comics regulated now?</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cp:revision>
  <dcterms:created xsi:type="dcterms:W3CDTF">2018-04-26T10:54:09Z</dcterms:created>
  <dcterms:modified xsi:type="dcterms:W3CDTF">2018-04-26T12:29:45Z</dcterms:modified>
</cp:coreProperties>
</file>