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8" r:id="rId5"/>
    <p:sldId id="269" r:id="rId6"/>
    <p:sldId id="270" r:id="rId7"/>
    <p:sldId id="271" r:id="rId8"/>
    <p:sldId id="272" r:id="rId9"/>
    <p:sldId id="273" r:id="rId10"/>
    <p:sldId id="274" r:id="rId11"/>
    <p:sldId id="275" r:id="rId12"/>
    <p:sldId id="276" r:id="rId13"/>
    <p:sldId id="277"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8"/>
    <p:restoredTop sz="93077"/>
  </p:normalViewPr>
  <p:slideViewPr>
    <p:cSldViewPr snapToGrid="0" snapToObjects="1">
      <p:cViewPr varScale="1">
        <p:scale>
          <a:sx n="49" d="100"/>
          <a:sy n="49" d="100"/>
        </p:scale>
        <p:origin x="176"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67B9-5585-B24A-8CA6-4A21942D6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1E002B-1C16-224A-9CFC-3B3AEF9A8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DACD5A-D6BA-7641-96FC-AD214FF189E6}"/>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5" name="Footer Placeholder 4">
            <a:extLst>
              <a:ext uri="{FF2B5EF4-FFF2-40B4-BE49-F238E27FC236}">
                <a16:creationId xmlns:a16="http://schemas.microsoft.com/office/drawing/2014/main" id="{85FBC6CC-90BA-3A40-9A14-F49E219EC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1BCC8A-8132-CE4A-B393-AF88097E4AD7}"/>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29839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1838-92C9-B844-B3EE-C5B666038B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90FFE9-05AA-1641-94CC-29B5DE25CB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97ACD0-EBF9-1843-9096-80551F906284}"/>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5" name="Footer Placeholder 4">
            <a:extLst>
              <a:ext uri="{FF2B5EF4-FFF2-40B4-BE49-F238E27FC236}">
                <a16:creationId xmlns:a16="http://schemas.microsoft.com/office/drawing/2014/main" id="{08530391-891A-2547-A243-65B1DE6375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7A594E-AE1F-FF4C-9556-46D4DFEA392C}"/>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377059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BEEEEF-4B1B-3B4C-A18D-785BEB980F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36CC70-8560-364D-B210-C27A4650C8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744A85-B38B-1940-8EB7-4B95AA9348C8}"/>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5" name="Footer Placeholder 4">
            <a:extLst>
              <a:ext uri="{FF2B5EF4-FFF2-40B4-BE49-F238E27FC236}">
                <a16:creationId xmlns:a16="http://schemas.microsoft.com/office/drawing/2014/main" id="{451A3CCA-1BD4-174F-A950-5E3F9EBB5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E4C2D-276A-3C44-A26F-9878E2A00BF0}"/>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86563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9E317-2BFF-DF4D-A472-88DB48A38A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20DCA9-B992-844F-A7CB-E0BCCBA4EB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3928A7-6096-8646-9E66-C1A87836116F}"/>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5" name="Footer Placeholder 4">
            <a:extLst>
              <a:ext uri="{FF2B5EF4-FFF2-40B4-BE49-F238E27FC236}">
                <a16:creationId xmlns:a16="http://schemas.microsoft.com/office/drawing/2014/main" id="{B9F805DC-D781-8942-A555-71459DD153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5AE18-ECD5-1743-B30E-3F29080488DE}"/>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334294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5B6AF-50B8-5147-8291-3BF5227199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30DD34-DCD1-384C-AF81-F48847FE90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DAD5A6-62E4-F040-90F1-3D91FB86AC6F}"/>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5" name="Footer Placeholder 4">
            <a:extLst>
              <a:ext uri="{FF2B5EF4-FFF2-40B4-BE49-F238E27FC236}">
                <a16:creationId xmlns:a16="http://schemas.microsoft.com/office/drawing/2014/main" id="{252F40DC-D90E-7948-9982-9E0A2AEA96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2E1AA4-FE96-E04B-B591-F68FF3C98AC0}"/>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28320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41D1-4916-BC48-A14B-F3ECBBE20E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CE422E-E247-6248-8A7E-B59B095C45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786FE6-7AAC-C54D-BB4C-98943591A1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A08FD7-D7BC-7F43-AC5D-F14FF5225FD7}"/>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6" name="Footer Placeholder 5">
            <a:extLst>
              <a:ext uri="{FF2B5EF4-FFF2-40B4-BE49-F238E27FC236}">
                <a16:creationId xmlns:a16="http://schemas.microsoft.com/office/drawing/2014/main" id="{E52F7E87-AB9B-284D-A22F-19027CFBD5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727005-82BA-7946-AA5B-A9A9E2E1562C}"/>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335276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D266-B79A-8541-BA49-48496A1791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D233E5-5F53-D440-8D11-47563AF5A0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4478D1-F37F-C343-9801-57E710CE0A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50AD7D-0367-4249-A3F0-BA954F211C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2CE7B7F-994B-5C42-8689-4D21EEEB9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7A9B46-FA88-5143-A6B3-1906CBDE3988}"/>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8" name="Footer Placeholder 7">
            <a:extLst>
              <a:ext uri="{FF2B5EF4-FFF2-40B4-BE49-F238E27FC236}">
                <a16:creationId xmlns:a16="http://schemas.microsoft.com/office/drawing/2014/main" id="{FAEEBA89-58CC-F648-AEC9-702DDAACFC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0A7DCC-F546-8141-A53A-8990D73259B9}"/>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206673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3FE3F-4261-A44C-8762-2E5E79E54B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201604-08E3-F544-AE46-61E17404DCB1}"/>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4" name="Footer Placeholder 3">
            <a:extLst>
              <a:ext uri="{FF2B5EF4-FFF2-40B4-BE49-F238E27FC236}">
                <a16:creationId xmlns:a16="http://schemas.microsoft.com/office/drawing/2014/main" id="{9895B66B-D904-B64D-897A-4B89C90B43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90DD9D-C973-9B4D-8489-C30AA78C20BF}"/>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411634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E1893C-D31C-914B-A74D-7EA786983E5B}"/>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3" name="Footer Placeholder 2">
            <a:extLst>
              <a:ext uri="{FF2B5EF4-FFF2-40B4-BE49-F238E27FC236}">
                <a16:creationId xmlns:a16="http://schemas.microsoft.com/office/drawing/2014/main" id="{97A86A3A-6CCE-EA4F-BBBE-74841B894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1C04F-8767-9648-96A6-9E36963F0127}"/>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134081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889C-CD8E-7C46-979B-5EDF9B131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A99538-2163-E045-8D8C-A9AACCC940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C98A73-F95B-E84B-A1EC-803318CD2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646BD4-C574-AC48-B1D1-3DDBE44FDC20}"/>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6" name="Footer Placeholder 5">
            <a:extLst>
              <a:ext uri="{FF2B5EF4-FFF2-40B4-BE49-F238E27FC236}">
                <a16:creationId xmlns:a16="http://schemas.microsoft.com/office/drawing/2014/main" id="{BDAC346C-D3CD-C442-B245-54BC54B27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E7C873-26A9-324C-9303-985691EA33DA}"/>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213892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81DB-8A66-034E-BB68-DAFCF82E9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AFCBEA-C441-1E4F-8BB4-2363BBB49B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8B4E9F-6E84-B647-8C84-6064F4613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12C8A8-893C-7341-90B1-78E09FC7DE78}"/>
              </a:ext>
            </a:extLst>
          </p:cNvPr>
          <p:cNvSpPr>
            <a:spLocks noGrp="1"/>
          </p:cNvSpPr>
          <p:nvPr>
            <p:ph type="dt" sz="half" idx="10"/>
          </p:nvPr>
        </p:nvSpPr>
        <p:spPr/>
        <p:txBody>
          <a:bodyPr/>
          <a:lstStyle/>
          <a:p>
            <a:fld id="{5AEBAA8A-D5D2-CA42-A970-75910A7EE8D0}" type="datetimeFigureOut">
              <a:rPr lang="en-GB" smtClean="0"/>
              <a:t>08/05/2018</a:t>
            </a:fld>
            <a:endParaRPr lang="en-GB"/>
          </a:p>
        </p:txBody>
      </p:sp>
      <p:sp>
        <p:nvSpPr>
          <p:cNvPr id="6" name="Footer Placeholder 5">
            <a:extLst>
              <a:ext uri="{FF2B5EF4-FFF2-40B4-BE49-F238E27FC236}">
                <a16:creationId xmlns:a16="http://schemas.microsoft.com/office/drawing/2014/main" id="{781649C9-BB76-4946-BCA6-911941F3E4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AE0025-9E89-514B-AA0A-C64C01515FBA}"/>
              </a:ext>
            </a:extLst>
          </p:cNvPr>
          <p:cNvSpPr>
            <a:spLocks noGrp="1"/>
          </p:cNvSpPr>
          <p:nvPr>
            <p:ph type="sldNum" sz="quarter" idx="12"/>
          </p:nvPr>
        </p:nvSpPr>
        <p:spPr/>
        <p:txBody>
          <a:bodyPr/>
          <a:lstStyle/>
          <a:p>
            <a:fld id="{F01789DD-2484-F645-BFC1-E7FADBE068ED}" type="slidenum">
              <a:rPr lang="en-GB" smtClean="0"/>
              <a:t>‹#›</a:t>
            </a:fld>
            <a:endParaRPr lang="en-GB"/>
          </a:p>
        </p:txBody>
      </p:sp>
    </p:spTree>
    <p:extLst>
      <p:ext uri="{BB962C8B-B14F-4D97-AF65-F5344CB8AC3E}">
        <p14:creationId xmlns:p14="http://schemas.microsoft.com/office/powerpoint/2010/main" val="23157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8DB952-FAA5-5448-9D1D-0A978D43FF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EAD584-439C-7149-A0E2-741514BAD9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BA4D0-4898-514F-8234-62CFA08EC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BAA8A-D5D2-CA42-A970-75910A7EE8D0}" type="datetimeFigureOut">
              <a:rPr lang="en-GB" smtClean="0"/>
              <a:t>08/05/2018</a:t>
            </a:fld>
            <a:endParaRPr lang="en-GB"/>
          </a:p>
        </p:txBody>
      </p:sp>
      <p:sp>
        <p:nvSpPr>
          <p:cNvPr id="5" name="Footer Placeholder 4">
            <a:extLst>
              <a:ext uri="{FF2B5EF4-FFF2-40B4-BE49-F238E27FC236}">
                <a16:creationId xmlns:a16="http://schemas.microsoft.com/office/drawing/2014/main" id="{073537B1-0EFC-6142-8EB3-9DF0D6C5D9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0DE3C8-6C4C-3148-B688-971B1DDE6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789DD-2484-F645-BFC1-E7FADBE068ED}" type="slidenum">
              <a:rPr lang="en-GB" smtClean="0"/>
              <a:t>‹#›</a:t>
            </a:fld>
            <a:endParaRPr lang="en-GB"/>
          </a:p>
        </p:txBody>
      </p:sp>
    </p:spTree>
    <p:extLst>
      <p:ext uri="{BB962C8B-B14F-4D97-AF65-F5344CB8AC3E}">
        <p14:creationId xmlns:p14="http://schemas.microsoft.com/office/powerpoint/2010/main" val="3928259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E8379-E238-7148-8729-2363F95C7C54}"/>
              </a:ext>
            </a:extLst>
          </p:cNvPr>
          <p:cNvSpPr>
            <a:spLocks noGrp="1"/>
          </p:cNvSpPr>
          <p:nvPr>
            <p:ph type="ctrTitle"/>
          </p:nvPr>
        </p:nvSpPr>
        <p:spPr/>
        <p:txBody>
          <a:bodyPr/>
          <a:lstStyle/>
          <a:p>
            <a:r>
              <a:rPr lang="en-GB" dirty="0"/>
              <a:t>Comic Panelling</a:t>
            </a:r>
          </a:p>
        </p:txBody>
      </p:sp>
      <p:sp>
        <p:nvSpPr>
          <p:cNvPr id="3" name="Subtitle 2">
            <a:extLst>
              <a:ext uri="{FF2B5EF4-FFF2-40B4-BE49-F238E27FC236}">
                <a16:creationId xmlns:a16="http://schemas.microsoft.com/office/drawing/2014/main" id="{71D40AD1-6F6C-0D4B-B347-5D347240BA33}"/>
              </a:ext>
            </a:extLst>
          </p:cNvPr>
          <p:cNvSpPr>
            <a:spLocks noGrp="1"/>
          </p:cNvSpPr>
          <p:nvPr>
            <p:ph type="subTitle" idx="1"/>
          </p:nvPr>
        </p:nvSpPr>
        <p:spPr/>
        <p:txBody>
          <a:bodyPr/>
          <a:lstStyle/>
          <a:p>
            <a:endParaRPr lang="en-GB" dirty="0"/>
          </a:p>
          <a:p>
            <a:r>
              <a:rPr lang="en-GB" dirty="0"/>
              <a:t>L.O. – How can we structure our comic pages?</a:t>
            </a:r>
          </a:p>
        </p:txBody>
      </p:sp>
    </p:spTree>
    <p:extLst>
      <p:ext uri="{BB962C8B-B14F-4D97-AF65-F5344CB8AC3E}">
        <p14:creationId xmlns:p14="http://schemas.microsoft.com/office/powerpoint/2010/main" val="4281072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C00552-BFF3-084B-AC10-E8A896B8A437}"/>
              </a:ext>
            </a:extLst>
          </p:cNvPr>
          <p:cNvSpPr>
            <a:spLocks noGrp="1"/>
          </p:cNvSpPr>
          <p:nvPr>
            <p:ph type="ctrTitle"/>
          </p:nvPr>
        </p:nvSpPr>
        <p:spPr/>
        <p:txBody>
          <a:bodyPr/>
          <a:lstStyle/>
          <a:p>
            <a:r>
              <a:rPr lang="en-GB" dirty="0"/>
              <a:t>Dialogue, sound effects, captions etc.</a:t>
            </a:r>
          </a:p>
        </p:txBody>
      </p:sp>
      <p:sp>
        <p:nvSpPr>
          <p:cNvPr id="5" name="Subtitle 4">
            <a:extLst>
              <a:ext uri="{FF2B5EF4-FFF2-40B4-BE49-F238E27FC236}">
                <a16:creationId xmlns:a16="http://schemas.microsoft.com/office/drawing/2014/main" id="{262C7E2B-FF5A-4F40-BC61-D75EEFFBA6D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5138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F1754-09C3-D34E-8DE2-38AB8D075523}"/>
              </a:ext>
            </a:extLst>
          </p:cNvPr>
          <p:cNvSpPr>
            <a:spLocks noGrp="1"/>
          </p:cNvSpPr>
          <p:nvPr>
            <p:ph type="ctrTitle"/>
          </p:nvPr>
        </p:nvSpPr>
        <p:spPr>
          <a:xfrm>
            <a:off x="1524000" y="1122363"/>
            <a:ext cx="9144000" cy="5539694"/>
          </a:xfrm>
        </p:spPr>
        <p:txBody>
          <a:bodyPr>
            <a:noAutofit/>
          </a:bodyPr>
          <a:lstStyle/>
          <a:p>
            <a:r>
              <a:rPr lang="en-GB" sz="4000" dirty="0"/>
              <a:t>You are to give examples of the way you will show text in your comic, offering reasons why you have made those choices.</a:t>
            </a:r>
            <a:br>
              <a:rPr lang="en-GB" sz="4000" dirty="0"/>
            </a:br>
            <a:br>
              <a:rPr lang="en-GB" sz="4000" dirty="0"/>
            </a:br>
            <a:r>
              <a:rPr lang="en-GB" sz="4000" dirty="0"/>
              <a:t>This needs to be linked to your comic research and learning from previous lessons.</a:t>
            </a:r>
            <a:br>
              <a:rPr lang="en-GB" sz="4000" dirty="0"/>
            </a:br>
            <a:br>
              <a:rPr lang="en-GB" sz="4000" dirty="0"/>
            </a:br>
            <a:r>
              <a:rPr lang="en-GB" sz="4000" dirty="0"/>
              <a:t>You must link your choices to your comic genre, audience expectations and the intended effect (connotations) your choices might have on the reader.</a:t>
            </a:r>
          </a:p>
        </p:txBody>
      </p:sp>
    </p:spTree>
    <p:extLst>
      <p:ext uri="{BB962C8B-B14F-4D97-AF65-F5344CB8AC3E}">
        <p14:creationId xmlns:p14="http://schemas.microsoft.com/office/powerpoint/2010/main" val="143327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7E0D54-3CC8-9444-AFFF-5D2128761E37}"/>
              </a:ext>
            </a:extLst>
          </p:cNvPr>
          <p:cNvSpPr>
            <a:spLocks noGrp="1"/>
          </p:cNvSpPr>
          <p:nvPr>
            <p:ph type="ctrTitle"/>
          </p:nvPr>
        </p:nvSpPr>
        <p:spPr/>
        <p:txBody>
          <a:bodyPr/>
          <a:lstStyle/>
          <a:p>
            <a:r>
              <a:rPr lang="en-GB" dirty="0"/>
              <a:t>Let’s look at some examples</a:t>
            </a:r>
          </a:p>
        </p:txBody>
      </p:sp>
      <p:sp>
        <p:nvSpPr>
          <p:cNvPr id="5" name="Subtitle 4">
            <a:extLst>
              <a:ext uri="{FF2B5EF4-FFF2-40B4-BE49-F238E27FC236}">
                <a16:creationId xmlns:a16="http://schemas.microsoft.com/office/drawing/2014/main" id="{CC844C82-E70A-3A47-AE6D-11768D868854}"/>
              </a:ext>
            </a:extLst>
          </p:cNvPr>
          <p:cNvSpPr>
            <a:spLocks noGrp="1"/>
          </p:cNvSpPr>
          <p:nvPr>
            <p:ph type="subTitle" idx="1"/>
          </p:nvPr>
        </p:nvSpPr>
        <p:spPr/>
        <p:txBody>
          <a:bodyPr/>
          <a:lstStyle/>
          <a:p>
            <a:r>
              <a:rPr lang="en-GB" dirty="0"/>
              <a:t>What have they done that has made this section effective?</a:t>
            </a:r>
          </a:p>
          <a:p>
            <a:r>
              <a:rPr lang="en-GB" dirty="0"/>
              <a:t>How could it be improved?</a:t>
            </a:r>
          </a:p>
        </p:txBody>
      </p:sp>
    </p:spTree>
    <p:extLst>
      <p:ext uri="{BB962C8B-B14F-4D97-AF65-F5344CB8AC3E}">
        <p14:creationId xmlns:p14="http://schemas.microsoft.com/office/powerpoint/2010/main" val="146818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486C4-979E-F447-A1AF-D2A23C1C6152}"/>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D10319F7-E88D-2C4F-B40E-137563BF1EE0}"/>
              </a:ext>
            </a:extLst>
          </p:cNvPr>
          <p:cNvPicPr>
            <a:picLocks noGrp="1" noChangeAspect="1"/>
          </p:cNvPicPr>
          <p:nvPr>
            <p:ph idx="1"/>
          </p:nvPr>
        </p:nvPicPr>
        <p:blipFill>
          <a:blip r:embed="rId2"/>
          <a:stretch>
            <a:fillRect/>
          </a:stretch>
        </p:blipFill>
        <p:spPr>
          <a:xfrm>
            <a:off x="1381397" y="0"/>
            <a:ext cx="9429206" cy="6710355"/>
          </a:xfrm>
        </p:spPr>
      </p:pic>
    </p:spTree>
    <p:extLst>
      <p:ext uri="{BB962C8B-B14F-4D97-AF65-F5344CB8AC3E}">
        <p14:creationId xmlns:p14="http://schemas.microsoft.com/office/powerpoint/2010/main" val="285800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C65DC-F166-144D-8D85-557225126061}"/>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F68E7673-EAD3-2D4E-A671-7CA8F50D5C1A}"/>
              </a:ext>
            </a:extLst>
          </p:cNvPr>
          <p:cNvPicPr>
            <a:picLocks noGrp="1" noChangeAspect="1"/>
          </p:cNvPicPr>
          <p:nvPr>
            <p:ph idx="1"/>
          </p:nvPr>
        </p:nvPicPr>
        <p:blipFill>
          <a:blip r:embed="rId2"/>
          <a:stretch>
            <a:fillRect/>
          </a:stretch>
        </p:blipFill>
        <p:spPr>
          <a:xfrm>
            <a:off x="206121" y="365125"/>
            <a:ext cx="11780586" cy="6191794"/>
          </a:xfrm>
        </p:spPr>
      </p:pic>
    </p:spTree>
    <p:extLst>
      <p:ext uri="{BB962C8B-B14F-4D97-AF65-F5344CB8AC3E}">
        <p14:creationId xmlns:p14="http://schemas.microsoft.com/office/powerpoint/2010/main" val="379297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180D33-791A-644B-A31C-577E8EB67A66}"/>
              </a:ext>
            </a:extLst>
          </p:cNvPr>
          <p:cNvSpPr>
            <a:spLocks noGrp="1"/>
          </p:cNvSpPr>
          <p:nvPr>
            <p:ph type="ctrTitle"/>
          </p:nvPr>
        </p:nvSpPr>
        <p:spPr>
          <a:xfrm>
            <a:off x="1496291" y="1052945"/>
            <a:ext cx="9144000" cy="4793672"/>
          </a:xfrm>
        </p:spPr>
        <p:txBody>
          <a:bodyPr>
            <a:normAutofit fontScale="90000"/>
          </a:bodyPr>
          <a:lstStyle/>
          <a:p>
            <a:r>
              <a:rPr lang="en-GB" b="1" dirty="0"/>
              <a:t>Task 2</a:t>
            </a:r>
            <a:r>
              <a:rPr lang="en-GB" dirty="0"/>
              <a:t>: Planning for an original graphic novel or comic idea</a:t>
            </a:r>
            <a:br>
              <a:rPr lang="en-GB" dirty="0"/>
            </a:br>
            <a:r>
              <a:rPr lang="en-GB" dirty="0"/>
              <a:t> </a:t>
            </a:r>
            <a:br>
              <a:rPr lang="en-GB" dirty="0"/>
            </a:br>
            <a:r>
              <a:rPr lang="en-GB" b="1" dirty="0"/>
              <a:t>Learning Outcome 2:</a:t>
            </a:r>
            <a:r>
              <a:rPr lang="en-GB" dirty="0"/>
              <a:t> Be able to plan the production of an original graphic novel or comic </a:t>
            </a:r>
          </a:p>
        </p:txBody>
      </p:sp>
    </p:spTree>
    <p:extLst>
      <p:ext uri="{BB962C8B-B14F-4D97-AF65-F5344CB8AC3E}">
        <p14:creationId xmlns:p14="http://schemas.microsoft.com/office/powerpoint/2010/main" val="3948790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D92B-0016-4444-BE52-D55304490561}"/>
              </a:ext>
            </a:extLst>
          </p:cNvPr>
          <p:cNvSpPr>
            <a:spLocks noGrp="1"/>
          </p:cNvSpPr>
          <p:nvPr>
            <p:ph type="title"/>
          </p:nvPr>
        </p:nvSpPr>
        <p:spPr/>
        <p:txBody>
          <a:bodyPr/>
          <a:lstStyle/>
          <a:p>
            <a:r>
              <a:rPr lang="en-GB" dirty="0"/>
              <a:t>P5: Plan the structure and panel layout for the proposed original graphic novel or comic </a:t>
            </a:r>
          </a:p>
        </p:txBody>
      </p:sp>
      <p:sp>
        <p:nvSpPr>
          <p:cNvPr id="3" name="Content Placeholder 2">
            <a:extLst>
              <a:ext uri="{FF2B5EF4-FFF2-40B4-BE49-F238E27FC236}">
                <a16:creationId xmlns:a16="http://schemas.microsoft.com/office/drawing/2014/main" id="{1E84203B-2D80-5D48-A459-53B0F4829348}"/>
              </a:ext>
            </a:extLst>
          </p:cNvPr>
          <p:cNvSpPr>
            <a:spLocks noGrp="1"/>
          </p:cNvSpPr>
          <p:nvPr>
            <p:ph idx="1"/>
          </p:nvPr>
        </p:nvSpPr>
        <p:spPr/>
        <p:txBody>
          <a:bodyPr/>
          <a:lstStyle/>
          <a:p>
            <a:endParaRPr lang="en-GB" dirty="0"/>
          </a:p>
          <a:p>
            <a:r>
              <a:rPr lang="en-GB" dirty="0"/>
              <a:t>You should plan the structure and scripted panel layouts including the script and panel layout </a:t>
            </a:r>
          </a:p>
          <a:p>
            <a:endParaRPr lang="en-GB" dirty="0"/>
          </a:p>
          <a:p>
            <a:r>
              <a:rPr lang="en-GB" dirty="0"/>
              <a:t>You should evidence this using rough designs for the page layouts and a script proposal. </a:t>
            </a:r>
          </a:p>
          <a:p>
            <a:endParaRPr lang="en-GB" dirty="0"/>
          </a:p>
        </p:txBody>
      </p:sp>
    </p:spTree>
    <p:extLst>
      <p:ext uri="{BB962C8B-B14F-4D97-AF65-F5344CB8AC3E}">
        <p14:creationId xmlns:p14="http://schemas.microsoft.com/office/powerpoint/2010/main" val="39980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40511-52B3-C548-BDAD-0786F2020911}"/>
              </a:ext>
            </a:extLst>
          </p:cNvPr>
          <p:cNvSpPr>
            <a:spLocks noGrp="1"/>
          </p:cNvSpPr>
          <p:nvPr>
            <p:ph type="title"/>
          </p:nvPr>
        </p:nvSpPr>
        <p:spPr/>
        <p:txBody>
          <a:bodyPr/>
          <a:lstStyle/>
          <a:p>
            <a:r>
              <a:rPr lang="en-GB" dirty="0"/>
              <a:t>To do this you must focus on the following:</a:t>
            </a:r>
          </a:p>
        </p:txBody>
      </p:sp>
      <p:sp>
        <p:nvSpPr>
          <p:cNvPr id="3" name="Content Placeholder 2">
            <a:extLst>
              <a:ext uri="{FF2B5EF4-FFF2-40B4-BE49-F238E27FC236}">
                <a16:creationId xmlns:a16="http://schemas.microsoft.com/office/drawing/2014/main" id="{6200C1BD-BEC9-EE44-B07D-AE252E7E04BA}"/>
              </a:ext>
            </a:extLst>
          </p:cNvPr>
          <p:cNvSpPr>
            <a:spLocks noGrp="1"/>
          </p:cNvSpPr>
          <p:nvPr>
            <p:ph idx="1"/>
          </p:nvPr>
        </p:nvSpPr>
        <p:spPr/>
        <p:txBody>
          <a:bodyPr>
            <a:normAutofit fontScale="92500" lnSpcReduction="10000"/>
          </a:bodyPr>
          <a:lstStyle/>
          <a:p>
            <a:pPr marL="0" indent="0">
              <a:buNone/>
            </a:pPr>
            <a:r>
              <a:rPr lang="en-GB" dirty="0"/>
              <a:t>Discuss:</a:t>
            </a:r>
          </a:p>
          <a:p>
            <a:pPr lvl="0"/>
            <a:r>
              <a:rPr lang="en-GB" dirty="0"/>
              <a:t>Break writing plot into page breaks/panel breaks</a:t>
            </a:r>
          </a:p>
          <a:p>
            <a:pPr lvl="0"/>
            <a:r>
              <a:rPr lang="en-GB" dirty="0"/>
              <a:t>Develop a script for the character</a:t>
            </a:r>
          </a:p>
          <a:p>
            <a:pPr lvl="0"/>
            <a:r>
              <a:rPr lang="en-GB" dirty="0"/>
              <a:t>Break each page into panels, plan panels on each page to fit narrative</a:t>
            </a:r>
          </a:p>
          <a:p>
            <a:pPr lvl="0"/>
            <a:r>
              <a:rPr lang="en-GB" dirty="0"/>
              <a:t>Include dialogue bubbles/thought bubbles/captions; sound effects should be considered for panels</a:t>
            </a:r>
          </a:p>
          <a:p>
            <a:pPr lvl="0"/>
            <a:r>
              <a:rPr lang="en-GB" dirty="0"/>
              <a:t>Consider camera angles/shots (e.g. bird’s eye view, close-up) </a:t>
            </a:r>
          </a:p>
          <a:p>
            <a:pPr lvl="0"/>
            <a:endParaRPr lang="en-GB" dirty="0"/>
          </a:p>
          <a:p>
            <a:pPr marL="0" lvl="0" indent="0">
              <a:buNone/>
            </a:pPr>
            <a:r>
              <a:rPr lang="en-GB" dirty="0"/>
              <a:t>You need to state why you are making these choices and link it to comic conventions and the intended effect on the audience</a:t>
            </a:r>
          </a:p>
          <a:p>
            <a:pPr marL="0" indent="0">
              <a:buNone/>
            </a:pPr>
            <a:endParaRPr lang="en-GB" dirty="0"/>
          </a:p>
        </p:txBody>
      </p:sp>
    </p:spTree>
    <p:extLst>
      <p:ext uri="{BB962C8B-B14F-4D97-AF65-F5344CB8AC3E}">
        <p14:creationId xmlns:p14="http://schemas.microsoft.com/office/powerpoint/2010/main" val="93857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6C8E-CD34-0842-A4DD-B6861DDFE10E}"/>
              </a:ext>
            </a:extLst>
          </p:cNvPr>
          <p:cNvSpPr>
            <a:spLocks noGrp="1"/>
          </p:cNvSpPr>
          <p:nvPr>
            <p:ph type="title"/>
          </p:nvPr>
        </p:nvSpPr>
        <p:spPr/>
        <p:txBody>
          <a:bodyPr>
            <a:normAutofit/>
          </a:bodyPr>
          <a:lstStyle/>
          <a:p>
            <a:r>
              <a:rPr lang="en-GB" dirty="0"/>
              <a:t>Additionally, you should discuss ideas for creation of the comic world such as: </a:t>
            </a:r>
          </a:p>
        </p:txBody>
      </p:sp>
      <p:sp>
        <p:nvSpPr>
          <p:cNvPr id="3" name="Content Placeholder 2">
            <a:extLst>
              <a:ext uri="{FF2B5EF4-FFF2-40B4-BE49-F238E27FC236}">
                <a16:creationId xmlns:a16="http://schemas.microsoft.com/office/drawing/2014/main" id="{19972441-A6A9-0E47-89CA-9F9AA18EC19A}"/>
              </a:ext>
            </a:extLst>
          </p:cNvPr>
          <p:cNvSpPr>
            <a:spLocks noGrp="1"/>
          </p:cNvSpPr>
          <p:nvPr>
            <p:ph idx="1"/>
          </p:nvPr>
        </p:nvSpPr>
        <p:spPr/>
        <p:txBody>
          <a:bodyPr/>
          <a:lstStyle/>
          <a:p>
            <a:pPr lvl="0"/>
            <a:endParaRPr lang="en-GB" dirty="0"/>
          </a:p>
          <a:p>
            <a:pPr lvl="0"/>
            <a:r>
              <a:rPr lang="en-GB" dirty="0"/>
              <a:t>Props that could be used within the comic (e.g. vehicles, guns etc.) </a:t>
            </a:r>
          </a:p>
          <a:p>
            <a:pPr lvl="0"/>
            <a:r>
              <a:rPr lang="en-GB" dirty="0"/>
              <a:t>Terrain </a:t>
            </a:r>
          </a:p>
          <a:p>
            <a:pPr lvl="0"/>
            <a:r>
              <a:rPr lang="en-GB" dirty="0"/>
              <a:t>Objects in the environment </a:t>
            </a:r>
          </a:p>
          <a:p>
            <a:pPr lvl="0"/>
            <a:r>
              <a:rPr lang="en-GB" dirty="0"/>
              <a:t>Colouring of the environment</a:t>
            </a:r>
          </a:p>
          <a:p>
            <a:endParaRPr lang="en-GB" dirty="0"/>
          </a:p>
          <a:p>
            <a:pPr marL="0" indent="0">
              <a:buNone/>
            </a:pPr>
            <a:r>
              <a:rPr lang="en-GB" dirty="0"/>
              <a:t>Again, you need to state why you are making these choices and link it to comic conventions and the intended effect on the audience</a:t>
            </a:r>
          </a:p>
          <a:p>
            <a:pPr marL="0" indent="0">
              <a:buNone/>
            </a:pPr>
            <a:endParaRPr lang="en-GB" dirty="0"/>
          </a:p>
        </p:txBody>
      </p:sp>
    </p:spTree>
    <p:extLst>
      <p:ext uri="{BB962C8B-B14F-4D97-AF65-F5344CB8AC3E}">
        <p14:creationId xmlns:p14="http://schemas.microsoft.com/office/powerpoint/2010/main" val="332144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C85FE7-0A6A-DC40-9BA4-9045055AB991}"/>
              </a:ext>
            </a:extLst>
          </p:cNvPr>
          <p:cNvSpPr>
            <a:spLocks noGrp="1"/>
          </p:cNvSpPr>
          <p:nvPr>
            <p:ph type="ctrTitle"/>
          </p:nvPr>
        </p:nvSpPr>
        <p:spPr/>
        <p:txBody>
          <a:bodyPr/>
          <a:lstStyle/>
          <a:p>
            <a:r>
              <a:rPr lang="en-GB" dirty="0"/>
              <a:t>Examples</a:t>
            </a:r>
          </a:p>
        </p:txBody>
      </p:sp>
      <p:sp>
        <p:nvSpPr>
          <p:cNvPr id="5" name="Subtitle 4">
            <a:extLst>
              <a:ext uri="{FF2B5EF4-FFF2-40B4-BE49-F238E27FC236}">
                <a16:creationId xmlns:a16="http://schemas.microsoft.com/office/drawing/2014/main" id="{3662407B-860B-8846-9672-97247B37DEF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1812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9DD48-7FD3-4747-9C0F-54B2870D218C}"/>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DBFF3601-AB13-5344-AB65-18E5A8304238}"/>
              </a:ext>
            </a:extLst>
          </p:cNvPr>
          <p:cNvPicPr>
            <a:picLocks noGrp="1" noChangeAspect="1"/>
          </p:cNvPicPr>
          <p:nvPr>
            <p:ph idx="1"/>
          </p:nvPr>
        </p:nvPicPr>
        <p:blipFill>
          <a:blip r:embed="rId2"/>
          <a:stretch>
            <a:fillRect/>
          </a:stretch>
        </p:blipFill>
        <p:spPr>
          <a:xfrm>
            <a:off x="1284053" y="0"/>
            <a:ext cx="9156224" cy="6858000"/>
          </a:xfrm>
        </p:spPr>
      </p:pic>
    </p:spTree>
    <p:extLst>
      <p:ext uri="{BB962C8B-B14F-4D97-AF65-F5344CB8AC3E}">
        <p14:creationId xmlns:p14="http://schemas.microsoft.com/office/powerpoint/2010/main" val="864742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F842-BE4C-7A4D-9CC1-F8D3BE69E1EF}"/>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33A652A6-EA34-3D43-B100-E215A42E46A9}"/>
              </a:ext>
            </a:extLst>
          </p:cNvPr>
          <p:cNvPicPr>
            <a:picLocks noGrp="1" noChangeAspect="1"/>
          </p:cNvPicPr>
          <p:nvPr>
            <p:ph idx="1"/>
          </p:nvPr>
        </p:nvPicPr>
        <p:blipFill>
          <a:blip r:embed="rId2"/>
          <a:stretch>
            <a:fillRect/>
          </a:stretch>
        </p:blipFill>
        <p:spPr>
          <a:xfrm>
            <a:off x="1391862" y="0"/>
            <a:ext cx="9408276" cy="6858000"/>
          </a:xfrm>
        </p:spPr>
      </p:pic>
    </p:spTree>
    <p:extLst>
      <p:ext uri="{BB962C8B-B14F-4D97-AF65-F5344CB8AC3E}">
        <p14:creationId xmlns:p14="http://schemas.microsoft.com/office/powerpoint/2010/main" val="4243979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9AF0E-0943-CC4F-9E9C-DE8D697BA97B}"/>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C53D99E4-2921-6744-AB1E-A41012A95294}"/>
              </a:ext>
            </a:extLst>
          </p:cNvPr>
          <p:cNvPicPr>
            <a:picLocks noGrp="1" noChangeAspect="1"/>
          </p:cNvPicPr>
          <p:nvPr>
            <p:ph idx="1"/>
          </p:nvPr>
        </p:nvPicPr>
        <p:blipFill>
          <a:blip r:embed="rId2"/>
          <a:stretch>
            <a:fillRect/>
          </a:stretch>
        </p:blipFill>
        <p:spPr>
          <a:xfrm>
            <a:off x="1902870" y="0"/>
            <a:ext cx="8358553" cy="6858000"/>
          </a:xfrm>
        </p:spPr>
      </p:pic>
    </p:spTree>
    <p:extLst>
      <p:ext uri="{BB962C8B-B14F-4D97-AF65-F5344CB8AC3E}">
        <p14:creationId xmlns:p14="http://schemas.microsoft.com/office/powerpoint/2010/main" val="397928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293</Words>
  <Application>Microsoft Macintosh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Comic Panelling</vt:lpstr>
      <vt:lpstr>Task 2: Planning for an original graphic novel or comic idea   Learning Outcome 2: Be able to plan the production of an original graphic novel or comic </vt:lpstr>
      <vt:lpstr>P5: Plan the structure and panel layout for the proposed original graphic novel or comic </vt:lpstr>
      <vt:lpstr>To do this you must focus on the following:</vt:lpstr>
      <vt:lpstr>Additionally, you should discuss ideas for creation of the comic world such as: </vt:lpstr>
      <vt:lpstr>Examples</vt:lpstr>
      <vt:lpstr>PowerPoint Presentation</vt:lpstr>
      <vt:lpstr>PowerPoint Presentation</vt:lpstr>
      <vt:lpstr>PowerPoint Presentation</vt:lpstr>
      <vt:lpstr>Dialogue, sound effects, captions etc.</vt:lpstr>
      <vt:lpstr>You are to give examples of the way you will show text in your comic, offering reasons why you have made those choices.  This needs to be linked to your comic research and learning from previous lessons.  You must link your choices to your comic genre, audience expectations and the intended effect (connotations) your choices might have on the reader.</vt:lpstr>
      <vt:lpstr>Let’s look at some examples</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10</cp:revision>
  <dcterms:created xsi:type="dcterms:W3CDTF">2018-04-27T13:41:27Z</dcterms:created>
  <dcterms:modified xsi:type="dcterms:W3CDTF">2018-05-08T08:42:23Z</dcterms:modified>
</cp:coreProperties>
</file>