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62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86"/>
    <p:restoredTop sz="94638"/>
  </p:normalViewPr>
  <p:slideViewPr>
    <p:cSldViewPr snapToGrid="0" snapToObjects="1">
      <p:cViewPr>
        <p:scale>
          <a:sx n="98" d="100"/>
          <a:sy n="98" d="100"/>
        </p:scale>
        <p:origin x="392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F4220-2D49-894A-9B9A-C83F05608D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25DBD-24EB-8E48-B2CD-F1D60DCA2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2BF63-6C82-3647-A222-21A8967FE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2/7/18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D385F-40E0-7640-B954-47E9890CD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69FD3-6569-8F46-AF94-DAA95C5FA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7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A857B-CB32-1841-BCA6-F4893912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DC748-BA2A-DE4C-9930-A112C044F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07E6A-2886-9D45-A085-F715F43DD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2/7/18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AB284-3DB5-1C49-B34F-84190C501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DC709-F7F0-9744-A078-5ABE082A4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25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BD2C1B-5A55-8048-B171-80AA6E6AB8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9B79F2-90EB-B542-ACE7-0217AC7002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77033-3FC1-D043-8F1A-AFEA3816B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2/7/18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39193-DD2B-914F-BE49-26353ACA8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8551B-0DA7-1048-8643-FCBB4D875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0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D08E0-15E0-004C-92ED-D1B3DC61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E34A1-83B0-D942-A761-7243530B8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024C9-9A72-9345-831E-0321B54CA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2/7/18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73A95-D3A3-5342-A9E2-B9B34DFE5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EE2B4-62FE-D44F-9956-A6ED76C21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71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C649C-7E64-0340-AF8F-D3F3A60CE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90564-717A-CC46-A759-349B356B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5A547-2460-7446-93B3-0AEF767FC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2/7/18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F2F03-B13B-DC4D-8540-D5CD3546D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2B405-82C1-E04A-AE93-37C9A22B8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07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92531-A759-F84E-827B-32FD3FC98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FEC5A-DEE9-7240-A818-18CF7C1F5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294A9-9B43-A54D-9E15-DC61FD8C0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BEACE-52D9-9842-8092-1EED1408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2/7/18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E367B-89F0-8A49-82EB-1B34C0438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185DC-66F5-014E-B918-E213BC14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E604F-4B61-8C40-B9E0-BBE4F480E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6027D6-3640-C240-ADE2-9F3A408A6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37D03B-825D-CE46-B769-646B60DAD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86730-CA04-1B41-9E1E-B11EEEE490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F2B40-7FB4-A74B-B20E-D3984256FA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AB4B32-F8F4-BF43-88AB-EE242F9F9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2/7/18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C215A-AD02-F842-B73B-04D0DB7B5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A9196-F3D9-8A42-A102-86ADA3137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3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89EC0-1E6A-5946-B46C-C64CEE3E2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59AEBD-84A3-DF4E-AC1D-D9D5E683A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2/7/18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C7E639-66E4-E447-B688-F60FC14B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21987-FCD9-7748-B187-519A6C4E0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4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7AF03C-667B-0C44-9C0F-493C74979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2/7/18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EEA690-7585-6B40-A5B3-9FA28EAB8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A028E-41CE-AE43-A9F7-2E88FB10A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3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AFDD-839F-BC49-8793-FCE95BC55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BF16B-B0D1-BC4E-A14C-C218F2EFF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D9FC6-4557-A844-AAC9-9FADBAD97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559A81-BFCC-F94F-BBB8-8BF57C5F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2/7/18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F3142-56CB-2246-A7BF-E4250283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63D636-2A0D-8D45-9A4E-FD545F4B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75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3B0BF-6354-AE4F-BDBC-9F16ACC2B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51BE63-CF79-4A43-9539-D65F6B5AF6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B31ED-841A-EF4D-BF91-BAC7B8E7D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0F780-37E6-2D42-8CE7-E94545410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2/7/18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38E595-B03D-E341-904F-158966894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506FA-3B76-F84C-AF71-1BE0D05FF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88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4A20F9-73B7-4B4F-8662-D07237E7E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7ADDF-530C-DB49-8A63-1E02F68A7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0D6B2-46C4-5542-81DD-BFCB25235B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B6235-6F1D-7842-A66C-43D2DC0F6052}" type="datetimeFigureOut">
              <a:rPr lang="en-US" smtClean="0"/>
              <a:t>2/7/18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2F2B6-B4C4-3841-8A92-2170594A4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AC92A-52B0-5942-9CEA-8A544CE9C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2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CE2CE-C1F8-1543-9099-5F0FBA7E3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4421" y="1534204"/>
            <a:ext cx="10657158" cy="1738309"/>
          </a:xfrm>
        </p:spPr>
        <p:txBody>
          <a:bodyPr/>
          <a:lstStyle/>
          <a:p>
            <a:r>
              <a:rPr lang="en-GB" b="1" dirty="0">
                <a:ln w="28575">
                  <a:solidFill>
                    <a:schemeClr val="tx1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Unit 15: Audio-Visual Promo</a:t>
            </a:r>
            <a:endParaRPr lang="en-US" b="1" dirty="0">
              <a:ln w="28575">
                <a:solidFill>
                  <a:schemeClr val="tx1"/>
                </a:solidFill>
              </a:ln>
              <a:solidFill>
                <a:srgbClr val="22FF00"/>
              </a:solidFill>
              <a:latin typeface="Chalkboard" panose="03050602040202020205" pitchFamily="66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83417-090D-6F48-A45A-151E27120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75000" cy="185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94E020-5A8E-1C41-B38A-E352CBDFE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0" y="0"/>
            <a:ext cx="3048000" cy="185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96147F-BAFF-7B4B-8723-40CF171AD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0"/>
            <a:ext cx="3352800" cy="1849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72379E-E7BB-1B4C-837D-98F79EC9CB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50" y="0"/>
            <a:ext cx="3162300" cy="18494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15F9F0-78C1-8840-81AB-F8045EAF7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0" y="5003800"/>
            <a:ext cx="3175000" cy="1854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705C3A-9AA2-0B4D-84F8-14CBD8993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907" y="5003799"/>
            <a:ext cx="3352800" cy="1849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BFAE52-76B2-0E43-B5BD-8A1A8BF65C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07" y="4999035"/>
            <a:ext cx="3162300" cy="18494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849372-B6E5-5042-8C58-495474543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4271"/>
            <a:ext cx="3048000" cy="1854200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9426F237-1568-7A4B-AC45-BCF818434727}"/>
              </a:ext>
            </a:extLst>
          </p:cNvPr>
          <p:cNvSpPr txBox="1">
            <a:spLocks/>
          </p:cNvSpPr>
          <p:nvPr/>
        </p:nvSpPr>
        <p:spPr>
          <a:xfrm>
            <a:off x="0" y="3616522"/>
            <a:ext cx="12192000" cy="1387277"/>
          </a:xfrm>
          <a:prstGeom prst="rect">
            <a:avLst/>
          </a:prstGeom>
          <a:solidFill>
            <a:schemeClr val="tx1">
              <a:alpha val="89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60000"/>
              </a:lnSpc>
              <a:buNone/>
            </a:pPr>
            <a:r>
              <a:rPr lang="en-GB" sz="2400" b="1" dirty="0">
                <a:ln w="19050">
                  <a:solidFill>
                    <a:schemeClr val="tx1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Learning Objective: To identify and discuss key ethical, moral and legal issues to consider for your Audio-Visual promo.</a:t>
            </a:r>
            <a:endParaRPr lang="en-US" sz="2400" b="1" dirty="0">
              <a:ln w="19050">
                <a:solidFill>
                  <a:schemeClr val="tx1"/>
                </a:solidFill>
              </a:ln>
              <a:solidFill>
                <a:srgbClr val="22FF00"/>
              </a:solidFill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4431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52D899-4D37-9E41-9698-5C1FAFD71D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8" y="0"/>
            <a:ext cx="6363730" cy="213495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8A31E8-CCFE-B14A-9995-D618BAB06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8" y="1507524"/>
            <a:ext cx="9922476" cy="553582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82B2424C-8771-D94A-933C-D8AA1A703120}"/>
              </a:ext>
            </a:extLst>
          </p:cNvPr>
          <p:cNvSpPr txBox="1">
            <a:spLocks/>
          </p:cNvSpPr>
          <p:nvPr/>
        </p:nvSpPr>
        <p:spPr>
          <a:xfrm>
            <a:off x="6844937" y="23512"/>
            <a:ext cx="5347063" cy="1387277"/>
          </a:xfrm>
          <a:prstGeom prst="rect">
            <a:avLst/>
          </a:prstGeom>
          <a:solidFill>
            <a:schemeClr val="tx1">
              <a:alpha val="89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60000"/>
              </a:lnSpc>
              <a:buNone/>
            </a:pPr>
            <a:r>
              <a:rPr lang="en-GB" sz="1800" b="1" dirty="0">
                <a:ln w="19050">
                  <a:solidFill>
                    <a:schemeClr val="tx1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Learning Objective: To identify and discuss key ethical, moral and legal issues to consider for your Audio-Visual promo.</a:t>
            </a:r>
            <a:endParaRPr lang="en-US" sz="1800" b="1" dirty="0">
              <a:ln w="19050">
                <a:solidFill>
                  <a:schemeClr val="tx1"/>
                </a:solidFill>
              </a:ln>
              <a:solidFill>
                <a:srgbClr val="22FF00"/>
              </a:solidFill>
              <a:latin typeface="Chalkboard" panose="03050602040202020205" pitchFamily="66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7879E8-C98B-5644-B067-15A39DC20CAF}"/>
              </a:ext>
            </a:extLst>
          </p:cNvPr>
          <p:cNvSpPr txBox="1"/>
          <p:nvPr/>
        </p:nvSpPr>
        <p:spPr>
          <a:xfrm>
            <a:off x="10123714" y="2416629"/>
            <a:ext cx="1828800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halkboard" panose="03050602040202020205" pitchFamily="66" charset="77"/>
              </a:rPr>
              <a:t>What do you think of this recent news story in relation to yesterday’s lesson?</a:t>
            </a:r>
            <a:endParaRPr lang="en-US" b="1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82955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B5D9-ABFC-764A-A5EB-161C95ABB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13849D-72FA-C040-99F8-EA4BFE643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5" y="0"/>
            <a:ext cx="12046989" cy="5573486"/>
          </a:xfrm>
        </p:spPr>
      </p:pic>
      <p:sp>
        <p:nvSpPr>
          <p:cNvPr id="7" name="Donut 6">
            <a:extLst>
              <a:ext uri="{FF2B5EF4-FFF2-40B4-BE49-F238E27FC236}">
                <a16:creationId xmlns:a16="http://schemas.microsoft.com/office/drawing/2014/main" id="{AA38668E-F11C-2142-BCAC-793E9A688259}"/>
              </a:ext>
            </a:extLst>
          </p:cNvPr>
          <p:cNvSpPr/>
          <p:nvPr/>
        </p:nvSpPr>
        <p:spPr>
          <a:xfrm>
            <a:off x="5558971" y="3112974"/>
            <a:ext cx="3672115" cy="1861344"/>
          </a:xfrm>
          <a:prstGeom prst="donut">
            <a:avLst>
              <a:gd name="adj" fmla="val 3619"/>
            </a:avLst>
          </a:prstGeom>
          <a:solidFill>
            <a:srgbClr val="22FF00"/>
          </a:solidFill>
          <a:ln>
            <a:solidFill>
              <a:srgbClr val="22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236AA7-1C5F-A942-8423-E8D522040C99}"/>
              </a:ext>
            </a:extLst>
          </p:cNvPr>
          <p:cNvSpPr txBox="1"/>
          <p:nvPr/>
        </p:nvSpPr>
        <p:spPr>
          <a:xfrm>
            <a:off x="682171" y="5704114"/>
            <a:ext cx="521062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To ensure you can film (P4) you will need to complete P2 and P3 by Friday after half term latest. (We’ll look at this more on Thursday)</a:t>
            </a:r>
            <a:endParaRPr lang="en-US" b="1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ABAF557-32E9-854C-ADF8-A8409793F717}"/>
              </a:ext>
            </a:extLst>
          </p:cNvPr>
          <p:cNvSpPr txBox="1">
            <a:spLocks/>
          </p:cNvSpPr>
          <p:nvPr/>
        </p:nvSpPr>
        <p:spPr>
          <a:xfrm>
            <a:off x="6772431" y="5472140"/>
            <a:ext cx="5347063" cy="1387277"/>
          </a:xfrm>
          <a:prstGeom prst="rect">
            <a:avLst/>
          </a:prstGeom>
          <a:solidFill>
            <a:schemeClr val="tx1">
              <a:alpha val="89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60000"/>
              </a:lnSpc>
              <a:buNone/>
            </a:pPr>
            <a:r>
              <a:rPr lang="en-GB" sz="1800" b="1" dirty="0">
                <a:ln w="19050">
                  <a:solidFill>
                    <a:schemeClr val="tx1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Learning Objective: To identify and discuss key ethical, moral and legal issues to consider for your Audio-Visual promo.</a:t>
            </a:r>
            <a:endParaRPr lang="en-US" sz="1800" b="1" dirty="0">
              <a:ln w="19050">
                <a:solidFill>
                  <a:schemeClr val="tx1"/>
                </a:solidFill>
              </a:ln>
              <a:solidFill>
                <a:srgbClr val="22FF00"/>
              </a:solidFill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3214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3616C-5583-6343-AED3-36BFE5A97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219" y="127454"/>
            <a:ext cx="11194026" cy="560966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GB" sz="2000" b="1" dirty="0">
                <a:latin typeface="Chalkboard" panose="03050602040202020205" pitchFamily="66" charset="77"/>
              </a:rPr>
              <a:t>M2: </a:t>
            </a:r>
            <a:r>
              <a:rPr lang="en-GB" sz="2000" dirty="0">
                <a:latin typeface="Chalkboard" panose="03050602040202020205" pitchFamily="66" charset="77"/>
              </a:rPr>
              <a:t>Learners must identify the legal ethical and moral issues they will need to consider when producing their audio-visual promo. </a:t>
            </a:r>
          </a:p>
          <a:p>
            <a:pPr algn="just">
              <a:lnSpc>
                <a:spcPct val="150000"/>
              </a:lnSpc>
            </a:pPr>
            <a:r>
              <a:rPr lang="en-GB" sz="2000" dirty="0">
                <a:latin typeface="Chalkboard" panose="03050602040202020205" pitchFamily="66" charset="77"/>
              </a:rPr>
              <a:t>Learners could then decide what rules they will need to abide by from the main regulatory bodies. </a:t>
            </a:r>
          </a:p>
          <a:p>
            <a:pPr algn="just">
              <a:lnSpc>
                <a:spcPct val="150000"/>
              </a:lnSpc>
            </a:pPr>
            <a:r>
              <a:rPr lang="en-GB" sz="2000" dirty="0">
                <a:latin typeface="Chalkboard" panose="03050602040202020205" pitchFamily="66" charset="77"/>
              </a:rPr>
              <a:t>Learners could justify their thoughts about how the rules will impact on the content of their promo. </a:t>
            </a:r>
          </a:p>
          <a:p>
            <a:pPr algn="just">
              <a:lnSpc>
                <a:spcPct val="150000"/>
              </a:lnSpc>
            </a:pPr>
            <a:r>
              <a:rPr lang="en-GB" sz="2000" dirty="0">
                <a:latin typeface="Chalkboard" panose="03050602040202020205" pitchFamily="66" charset="77"/>
              </a:rPr>
              <a:t>Learners could offer three alternative suggestions to ensure the content meets regulatory guidelines.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2000" dirty="0">
                <a:latin typeface="Chalkboard" panose="03050602040202020205" pitchFamily="66" charset="77"/>
              </a:rPr>
              <a:t>This can be evidenced using a formal written report or presentation with detailed speaker notes. This can be a continuation of the evidence produced for P3.</a:t>
            </a:r>
          </a:p>
          <a:p>
            <a:endParaRPr lang="en-US" sz="20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D82C33D-7C1D-AB4B-891F-8E2B461E896B}"/>
              </a:ext>
            </a:extLst>
          </p:cNvPr>
          <p:cNvSpPr txBox="1">
            <a:spLocks/>
          </p:cNvSpPr>
          <p:nvPr/>
        </p:nvSpPr>
        <p:spPr>
          <a:xfrm>
            <a:off x="1209367" y="5737122"/>
            <a:ext cx="10652435" cy="1120877"/>
          </a:xfrm>
          <a:prstGeom prst="rect">
            <a:avLst/>
          </a:prstGeom>
          <a:solidFill>
            <a:schemeClr val="tx1">
              <a:alpha val="89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60000"/>
              </a:lnSpc>
              <a:buNone/>
            </a:pPr>
            <a:r>
              <a:rPr lang="en-GB" sz="2000" b="1" dirty="0">
                <a:ln w="19050">
                  <a:solidFill>
                    <a:schemeClr val="tx1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Learning Objective: To identify key ethical and legal issues to consider for your Audio-Visual promo.</a:t>
            </a:r>
            <a:endParaRPr lang="en-US" sz="2000" b="1" dirty="0">
              <a:ln w="19050">
                <a:solidFill>
                  <a:schemeClr val="tx1"/>
                </a:solidFill>
              </a:ln>
              <a:solidFill>
                <a:srgbClr val="22FF00"/>
              </a:solidFill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146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552D0ED-BEE9-0C41-9BE0-9B84BF95A3E8}"/>
              </a:ext>
            </a:extLst>
          </p:cNvPr>
          <p:cNvSpPr txBox="1"/>
          <p:nvPr/>
        </p:nvSpPr>
        <p:spPr>
          <a:xfrm>
            <a:off x="0" y="0"/>
            <a:ext cx="3513909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Main </a:t>
            </a:r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Task</a:t>
            </a:r>
            <a:endParaRPr lang="en-US" sz="4800" b="1" dirty="0">
              <a:ln>
                <a:solidFill>
                  <a:sysClr val="windowText" lastClr="000000"/>
                </a:solidFill>
              </a:ln>
              <a:solidFill>
                <a:srgbClr val="22FF00"/>
              </a:solidFill>
              <a:latin typeface="Chalkboard" panose="03050602040202020205" pitchFamily="66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128ECA-EF24-E64D-986C-0A43E989A508}"/>
              </a:ext>
            </a:extLst>
          </p:cNvPr>
          <p:cNvSpPr txBox="1"/>
          <p:nvPr/>
        </p:nvSpPr>
        <p:spPr>
          <a:xfrm>
            <a:off x="0" y="1018929"/>
            <a:ext cx="10605588" cy="58169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Chalkboard" panose="03050602040202020205" pitchFamily="66" charset="77"/>
              </a:rPr>
              <a:t>Find the web link for your regulatory board/s and investigate their requirements. </a:t>
            </a:r>
          </a:p>
          <a:p>
            <a:pPr algn="ctr"/>
            <a:r>
              <a:rPr lang="en-GB" sz="2800" b="1" dirty="0">
                <a:latin typeface="Chalkboard" panose="03050602040202020205" pitchFamily="66" charset="77"/>
              </a:rPr>
              <a:t>Which parts effect you and your project?</a:t>
            </a:r>
          </a:p>
          <a:p>
            <a:endParaRPr lang="en-GB" sz="2800" b="1" dirty="0">
              <a:latin typeface="Chalkboard" panose="03050602040202020205" pitchFamily="66" charset="77"/>
            </a:endParaRPr>
          </a:p>
          <a:p>
            <a:r>
              <a:rPr lang="en-GB" sz="2800" b="1" dirty="0">
                <a:latin typeface="Chalkboard" panose="03050602040202020205" pitchFamily="66" charset="77"/>
              </a:rPr>
              <a:t>What legally do you need to think about with your production?</a:t>
            </a:r>
          </a:p>
          <a:p>
            <a:endParaRPr lang="en-GB" sz="2800" b="1" dirty="0">
              <a:latin typeface="Chalkboard" panose="03050602040202020205" pitchFamily="66" charset="77"/>
            </a:endParaRPr>
          </a:p>
          <a:p>
            <a:r>
              <a:rPr lang="en-GB" sz="2800" b="1" dirty="0">
                <a:latin typeface="Chalkboard" panose="03050602040202020205" pitchFamily="66" charset="77"/>
              </a:rPr>
              <a:t>What alternative suggestions or solutions can you suggest? </a:t>
            </a:r>
            <a:r>
              <a:rPr lang="en-GB" sz="2800" b="1" dirty="0" err="1">
                <a:latin typeface="Chalkboard" panose="03050602040202020205" pitchFamily="66" charset="77"/>
              </a:rPr>
              <a:t>E.g</a:t>
            </a:r>
            <a:r>
              <a:rPr lang="en-GB" sz="2800" b="1" dirty="0">
                <a:latin typeface="Chalkboard" panose="03050602040202020205" pitchFamily="66" charset="77"/>
              </a:rPr>
              <a:t> scheduling.</a:t>
            </a:r>
          </a:p>
          <a:p>
            <a:endParaRPr lang="en-GB" sz="2800" b="1" dirty="0">
              <a:latin typeface="Chalkboard" panose="03050602040202020205" pitchFamily="66" charset="77"/>
            </a:endParaRPr>
          </a:p>
          <a:p>
            <a:r>
              <a:rPr lang="en-GB" sz="2800" b="1" dirty="0">
                <a:latin typeface="Chalkboard" panose="03050602040202020205" pitchFamily="66" charset="77"/>
              </a:rPr>
              <a:t>What ethical issues may arise?</a:t>
            </a:r>
          </a:p>
          <a:p>
            <a:endParaRPr lang="en-GB" sz="2800" b="1" dirty="0">
              <a:latin typeface="Chalkboard" panose="03050602040202020205" pitchFamily="66" charset="77"/>
            </a:endParaRPr>
          </a:p>
          <a:p>
            <a:r>
              <a:rPr lang="en-GB" sz="2800" b="1" dirty="0">
                <a:latin typeface="Chalkboard" panose="03050602040202020205" pitchFamily="66" charset="77"/>
              </a:rPr>
              <a:t>What do you need to do to protect your audio-visual piece?</a:t>
            </a:r>
            <a:endParaRPr lang="en-US" sz="2800" b="1" dirty="0">
              <a:latin typeface="Chalkboard" panose="03050602040202020205" pitchFamily="66" charset="77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DCE4B7C-56A3-8745-A5DA-D1B69452EB3E}"/>
              </a:ext>
            </a:extLst>
          </p:cNvPr>
          <p:cNvSpPr txBox="1">
            <a:spLocks/>
          </p:cNvSpPr>
          <p:nvPr/>
        </p:nvSpPr>
        <p:spPr>
          <a:xfrm>
            <a:off x="4931889" y="0"/>
            <a:ext cx="7260111" cy="830997"/>
          </a:xfrm>
          <a:prstGeom prst="rect">
            <a:avLst/>
          </a:prstGeom>
          <a:solidFill>
            <a:schemeClr val="tx1">
              <a:alpha val="89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60000"/>
              </a:lnSpc>
              <a:buNone/>
            </a:pPr>
            <a:r>
              <a:rPr lang="en-GB" sz="1600" b="1" dirty="0">
                <a:ln w="19050">
                  <a:solidFill>
                    <a:schemeClr val="tx1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Learning Objective: To identify and discuss key ethical, moral and legal issues to consider for your Audio-Visual promo.</a:t>
            </a:r>
            <a:endParaRPr lang="en-US" sz="1600" b="1" dirty="0">
              <a:ln w="19050">
                <a:solidFill>
                  <a:schemeClr val="tx1"/>
                </a:solidFill>
              </a:ln>
              <a:solidFill>
                <a:srgbClr val="22FF00"/>
              </a:solidFill>
              <a:latin typeface="Chalkboard" panose="03050602040202020205" pitchFamily="66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8BC2EF-15E8-744A-901A-4BDD72416978}"/>
              </a:ext>
            </a:extLst>
          </p:cNvPr>
          <p:cNvSpPr txBox="1"/>
          <p:nvPr/>
        </p:nvSpPr>
        <p:spPr>
          <a:xfrm>
            <a:off x="9696994" y="1711234"/>
            <a:ext cx="2338252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Stretch and Challenge: </a:t>
            </a:r>
            <a:r>
              <a:rPr lang="en-GB" sz="1600" dirty="0"/>
              <a:t>Find some examples from similar media texts and look at how solutions have been made to protect the artistic licence.</a:t>
            </a:r>
          </a:p>
          <a:p>
            <a:pPr algn="ctr"/>
            <a:r>
              <a:rPr lang="en-GB" sz="1600" dirty="0"/>
              <a:t>Include videos or screen shots in your blog.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218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EB9B6-2EF5-BB4C-9696-3664BEA86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6485" y="-16328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Chalkboard" panose="03050602040202020205" pitchFamily="66" charset="77"/>
              </a:rPr>
              <a:t>EXAMPLE</a:t>
            </a:r>
            <a:endParaRPr lang="en-US" sz="3600" b="1" dirty="0">
              <a:latin typeface="Chalkboard" panose="03050602040202020205" pitchFamily="66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FD063-B962-7942-9FCB-B9CAB279E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9411" y="950414"/>
            <a:ext cx="8292737" cy="590758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/>
              <a:t>To ensure my advert is suitable for my audience and following guidelines, I will think about the framing and camera angles when in production. I also need to consider appropriate clothing for my protagonist because she needs to be considered as a positive role model and this can be conveyed through the </a:t>
            </a:r>
            <a:r>
              <a:rPr lang="en-GB" sz="2400" dirty="0" err="1"/>
              <a:t>Mise</a:t>
            </a:r>
            <a:r>
              <a:rPr lang="en-GB" sz="2400" dirty="0"/>
              <a:t>-</a:t>
            </a:r>
            <a:r>
              <a:rPr lang="en-GB" sz="2400" dirty="0" err="1"/>
              <a:t>En</a:t>
            </a:r>
            <a:r>
              <a:rPr lang="en-GB" sz="2400" dirty="0"/>
              <a:t>-Scene. Looking at guideline 1.67 from http://</a:t>
            </a:r>
            <a:r>
              <a:rPr lang="en-GB" sz="2400" dirty="0" err="1"/>
              <a:t>www.asa.thisisntthewebsite.com</a:t>
            </a:r>
            <a:r>
              <a:rPr lang="en-GB" sz="2400" dirty="0"/>
              <a:t> it states:</a:t>
            </a:r>
          </a:p>
          <a:p>
            <a:pPr marL="0" indent="0">
              <a:buNone/>
            </a:pPr>
            <a:endParaRPr lang="en-GB" sz="2400" dirty="0"/>
          </a:p>
          <a:p>
            <a:pPr marL="0" indent="0" algn="ctr">
              <a:buNone/>
            </a:pPr>
            <a:r>
              <a:rPr lang="en-GB" sz="2400" dirty="0"/>
              <a:t>“</a:t>
            </a:r>
            <a:r>
              <a:rPr lang="en-GB" sz="2400" i="1" dirty="0"/>
              <a:t>Advertising the female image should be done in a blah blah blah blah, not sure what it actually says, why not go and look for yourself”</a:t>
            </a:r>
          </a:p>
          <a:p>
            <a:pPr marL="0" indent="0" algn="ctr">
              <a:buNone/>
            </a:pPr>
            <a:endParaRPr lang="en-GB" sz="2400" i="1" dirty="0"/>
          </a:p>
          <a:p>
            <a:pPr marL="0" indent="0" algn="just">
              <a:buNone/>
            </a:pPr>
            <a:r>
              <a:rPr lang="en-GB" sz="2400" dirty="0"/>
              <a:t>An advert which received complaints on this was the Pot Noodle (2010) campaign where blah blah blah blah are you even reading this year 13. You get point of what I meant right? Good. Now get on with your actual work. You can do this.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B623E-F693-6F40-9E9E-4746E6E7B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9" y="4445362"/>
            <a:ext cx="3927304" cy="2412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A3AC7C-FC70-EB42-A7DE-0DA1D59EF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520"/>
            <a:ext cx="4020063" cy="24557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B79324-07C0-C947-8159-8BC3ACA3A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8251"/>
            <a:ext cx="4020063" cy="210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7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</TotalTime>
  <Words>512</Words>
  <Application>Microsoft Macintosh PowerPoint</Application>
  <PresentationFormat>Widescreen</PresentationFormat>
  <Paragraphs>32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Chalkboard</vt:lpstr>
      <vt:lpstr>Office Theme</vt:lpstr>
      <vt:lpstr>Unit 15: Audio-Visual Promo</vt:lpstr>
      <vt:lpstr>PowerPoint Presentation</vt:lpstr>
      <vt:lpstr>PowerPoint Presentation</vt:lpstr>
      <vt:lpstr>PowerPoint Presentation</vt:lpstr>
      <vt:lpstr>PowerPoint Presentation</vt:lpstr>
      <vt:lpstr>EXAMPLE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lorenza samuels</dc:creator>
  <cp:lastModifiedBy>lorenza samuels</cp:lastModifiedBy>
  <cp:revision>31</cp:revision>
  <dcterms:created xsi:type="dcterms:W3CDTF">2018-02-05T15:55:36Z</dcterms:created>
  <dcterms:modified xsi:type="dcterms:W3CDTF">2018-02-07T16:03:05Z</dcterms:modified>
</cp:coreProperties>
</file>