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58" r:id="rId6"/>
    <p:sldId id="262" r:id="rId7"/>
    <p:sldId id="26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2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372"/>
    <p:restoredTop sz="94638"/>
  </p:normalViewPr>
  <p:slideViewPr>
    <p:cSldViewPr snapToGrid="0" snapToObjects="1">
      <p:cViewPr>
        <p:scale>
          <a:sx n="87" d="100"/>
          <a:sy n="87" d="100"/>
        </p:scale>
        <p:origin x="80" y="9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7F4220-2D49-894A-9B9A-C83F05608D9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25DBD-24EB-8E48-B2CD-F1D60DCA2C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C2BF63-6C82-3647-A222-21A8967FEB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7D385F-40E0-7640-B954-47E9890C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069FD3-6569-8F46-AF94-DAA95C5FA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3074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A857B-CB32-1841-BCA6-F48939125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DC748-BA2A-DE4C-9930-A112C044F45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407E6A-2886-9D45-A085-F715F43DD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2AB284-3DB5-1C49-B34F-84190C5013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9DC709-F7F0-9744-A078-5ABE082A4E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25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BD2C1B-5A55-8048-B171-80AA6E6AB8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9B79F2-90EB-B542-ACE7-0217AC7002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477033-3FC1-D043-8F1A-AFEA3816B5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439193-DD2B-914F-BE49-26353ACA84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CA8551B-0DA7-1048-8643-FCBB4D875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045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D08E0-15E0-004C-92ED-D1B3DC6169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E34A1-83B0-D942-A761-7243530B8D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9024C9-9A72-9345-831E-0321B54CA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C73A95-D3A3-5342-A9E2-B9B34DFE5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EE2B4-62FE-D44F-9956-A6ED76C215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04715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0C649C-7E64-0340-AF8F-D3F3A60CE0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790564-717A-CC46-A759-349B356B04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5A547-2460-7446-93B3-0AEF767FC8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1F2F03-B13B-DC4D-8540-D5CD3546DA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F2B405-82C1-E04A-AE93-37C9A22B8D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07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92531-A759-F84E-827B-32FD3FC985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9FEC5A-DEE9-7240-A818-18CF7C1F52B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4294A9-9B43-A54D-9E15-DC61FD8C08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BEACE-52D9-9842-8092-1EED1408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8E367B-89F0-8A49-82EB-1B34C04386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185DC-66F5-014E-B918-E213BC142B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05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AE604F-4B61-8C40-B9E0-BBE4F480E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6027D6-3640-C240-ADE2-9F3A408A6F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37D03B-825D-CE46-B769-646B60DAD6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A286730-CA04-1B41-9E1E-B11EEEE490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8F2B40-7FB4-A74B-B20E-D3984256FA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AAB4B32-F8F4-BF43-88AB-EE242F9F9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2CC215A-AD02-F842-B73B-04D0DB7B5A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FDA9196-F3D9-8A42-A102-86ADA3137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4353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889EC0-1E6A-5946-B46C-C64CEE3E2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C59AEBD-84A3-DF4E-AC1D-D9D5E683AB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8C7E639-66E4-E447-B688-F60FC14B5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B21987-FCD9-7748-B187-519A6C4E0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841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57AF03C-667B-0C44-9C0F-493C749792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FEEA690-7585-6B40-A5B3-9FA28EAB8E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DA028E-41CE-AE43-A9F7-2E88FB10A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32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15AFDD-839F-BC49-8793-FCE95BC5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5BF16B-B0D1-BC4E-A14C-C218F2EFF7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D9FC6-4557-A844-AAC9-9FADBAD97F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559A81-BFCC-F94F-BBB8-8BF57C5F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9DF3142-56CB-2246-A7BF-E4250283AB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63D636-2A0D-8D45-9A4E-FD545F4B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675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B0BF-6354-AE4F-BDBC-9F16ACC2B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51BE63-CF79-4A43-9539-D65F6B5AF68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8DB31ED-841A-EF4D-BF91-BAC7B8E7D7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C0F780-37E6-2D42-8CE7-E945454108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38E595-B03D-E341-904F-1589668943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61506FA-3B76-F84C-AF71-1BE0D05FF8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0588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37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54A20F9-73B7-4B4F-8662-D07237E7E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D7ADDF-530C-DB49-8A63-1E02F68A73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A0D6B2-46C4-5542-81DD-BFCB25235B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B6235-6F1D-7842-A66C-43D2DC0F6052}" type="datetimeFigureOut">
              <a:rPr lang="en-US" smtClean="0"/>
              <a:t>2/5/18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22F2B6-B4C4-3841-8A92-2170594A4DF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CAC92A-52B0-5942-9CEA-8A544CE9CD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F081C-0706-5D47-8538-C35EE67AEA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822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gif"/><Relationship Id="rId5" Type="http://schemas.openxmlformats.org/officeDocument/2006/relationships/image" Target="../media/image4.gif"/><Relationship Id="rId4" Type="http://schemas.openxmlformats.org/officeDocument/2006/relationships/image" Target="../media/image3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jp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1CE2CE-C1F8-1543-9099-5F0FBA7E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4421" y="1534204"/>
            <a:ext cx="10657158" cy="1738309"/>
          </a:xfrm>
        </p:spPr>
        <p:txBody>
          <a:bodyPr/>
          <a:lstStyle/>
          <a:p>
            <a:r>
              <a:rPr lang="en-GB" b="1" dirty="0">
                <a:ln w="28575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Unit 15: Audio-Visual Promo</a:t>
            </a:r>
            <a:endParaRPr lang="en-US" b="1" dirty="0">
              <a:ln w="28575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BA259B-E662-E84F-B937-B3B62159A5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57679" y="3383641"/>
            <a:ext cx="10749643" cy="1624922"/>
          </a:xfrm>
          <a:solidFill>
            <a:schemeClr val="accent5">
              <a:lumMod val="20000"/>
              <a:lumOff val="80000"/>
              <a:alpha val="89000"/>
            </a:schemeClr>
          </a:solidFill>
        </p:spPr>
        <p:txBody>
          <a:bodyPr>
            <a:noAutofit/>
          </a:bodyPr>
          <a:lstStyle/>
          <a:p>
            <a:pPr>
              <a:lnSpc>
                <a:spcPct val="160000"/>
              </a:lnSpc>
            </a:pPr>
            <a:r>
              <a:rPr lang="en-GB" sz="32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32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B83417-090D-6F48-A45A-151E27120A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175000" cy="1854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C94E020-5A8E-1C41-B38A-E352CBDFE7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000" y="0"/>
            <a:ext cx="3048000" cy="18542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96147F-BAFF-7B4B-8723-40CF171AD67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9200" y="0"/>
            <a:ext cx="3352800" cy="184943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B72379E-E7BB-1B4C-837D-98F79EC9CB5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50" y="0"/>
            <a:ext cx="3162300" cy="18494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015F9F0-78C1-8840-81AB-F8045EAF7A4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000" y="5003800"/>
            <a:ext cx="3175000" cy="18542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1705C3A-9AA2-0B4D-84F8-14CBD89930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907" y="5003799"/>
            <a:ext cx="3352800" cy="18494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2BFAE52-76B2-0E43-B5BD-8A1A8BF65CC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3607" y="4999035"/>
            <a:ext cx="3162300" cy="18494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6849372-B6E5-5042-8C58-4954745431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94271"/>
            <a:ext cx="3048000" cy="185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4316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DAB5D9-ABFC-764A-A5EB-161C95ABB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F13849D-72FA-C040-99F8-EA4BFE6434B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05" y="0"/>
            <a:ext cx="12046989" cy="5573486"/>
          </a:xfr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A7FF562E-CCC5-8344-BD58-8801EEC264CC}"/>
              </a:ext>
            </a:extLst>
          </p:cNvPr>
          <p:cNvSpPr txBox="1">
            <a:spLocks/>
          </p:cNvSpPr>
          <p:nvPr/>
        </p:nvSpPr>
        <p:spPr>
          <a:xfrm>
            <a:off x="6081486" y="5032375"/>
            <a:ext cx="5969001" cy="1825625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7" name="Donut 6">
            <a:extLst>
              <a:ext uri="{FF2B5EF4-FFF2-40B4-BE49-F238E27FC236}">
                <a16:creationId xmlns:a16="http://schemas.microsoft.com/office/drawing/2014/main" id="{AA38668E-F11C-2142-BCAC-793E9A688259}"/>
              </a:ext>
            </a:extLst>
          </p:cNvPr>
          <p:cNvSpPr/>
          <p:nvPr/>
        </p:nvSpPr>
        <p:spPr>
          <a:xfrm>
            <a:off x="5558971" y="3112974"/>
            <a:ext cx="3672115" cy="1861344"/>
          </a:xfrm>
          <a:prstGeom prst="donut">
            <a:avLst>
              <a:gd name="adj" fmla="val 3619"/>
            </a:avLst>
          </a:prstGeom>
          <a:solidFill>
            <a:srgbClr val="22FF00"/>
          </a:solidFill>
          <a:ln>
            <a:solidFill>
              <a:srgbClr val="22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6236AA7-1C5F-A942-8423-E8D522040C99}"/>
              </a:ext>
            </a:extLst>
          </p:cNvPr>
          <p:cNvSpPr txBox="1"/>
          <p:nvPr/>
        </p:nvSpPr>
        <p:spPr>
          <a:xfrm>
            <a:off x="682171" y="5704114"/>
            <a:ext cx="5210629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To ensure you can film (P4) you will need to complete P2 and P3 by Friday after half term latest. (We’ll look at this more on Thursday)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93214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einz Beanz cansong - How to">
            <a:hlinkClick r:id="" action="ppaction://media"/>
            <a:extLst>
              <a:ext uri="{FF2B5EF4-FFF2-40B4-BE49-F238E27FC236}">
                <a16:creationId xmlns:a16="http://schemas.microsoft.com/office/drawing/2014/main" id="{7138CC08-94F1-8A4C-A98E-46FBBFFD413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70"/>
            <a:ext cx="9332686" cy="5249517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D2E1508-0165-7C4D-9577-A0A76D2EE657}"/>
              </a:ext>
            </a:extLst>
          </p:cNvPr>
          <p:cNvSpPr txBox="1">
            <a:spLocks/>
          </p:cNvSpPr>
          <p:nvPr/>
        </p:nvSpPr>
        <p:spPr>
          <a:xfrm>
            <a:off x="3497944" y="5652748"/>
            <a:ext cx="8567058" cy="1165225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AD646-F3D0-644C-8B95-5681D6561153}"/>
              </a:ext>
            </a:extLst>
          </p:cNvPr>
          <p:cNvSpPr txBox="1"/>
          <p:nvPr/>
        </p:nvSpPr>
        <p:spPr>
          <a:xfrm>
            <a:off x="9332686" y="8170"/>
            <a:ext cx="2859314" cy="526297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Complaints were received about this advert. Why do you think that 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Who regulates advertising like this?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What do you think happened next?</a:t>
            </a:r>
            <a:endParaRPr lang="en-GB" b="1" dirty="0">
              <a:latin typeface="Chalkboard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657EE-C929-AC46-BE84-CDE0C14884D9}"/>
              </a:ext>
            </a:extLst>
          </p:cNvPr>
          <p:cNvSpPr txBox="1"/>
          <p:nvPr/>
        </p:nvSpPr>
        <p:spPr>
          <a:xfrm>
            <a:off x="391886" y="6154057"/>
            <a:ext cx="2699657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>
                <a:latin typeface="Chalkboard" panose="03050602040202020205" pitchFamily="66" charset="77"/>
              </a:rPr>
              <a:t>Heinz Baked Bean Advert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59F15-7FAF-4348-BDA8-9D7ACE3134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322943"/>
            <a:ext cx="6697436" cy="44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56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0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ANNED FEMFRESH ADVERT">
            <a:hlinkClick r:id="" action="ppaction://media"/>
            <a:extLst>
              <a:ext uri="{FF2B5EF4-FFF2-40B4-BE49-F238E27FC236}">
                <a16:creationId xmlns:a16="http://schemas.microsoft.com/office/drawing/2014/main" id="{2127E741-3D3C-0547-AD67-70E4DBDF3001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8169"/>
            <a:ext cx="9332686" cy="5632311"/>
          </a:xfr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9D2E1508-0165-7C4D-9577-A0A76D2EE657}"/>
              </a:ext>
            </a:extLst>
          </p:cNvPr>
          <p:cNvSpPr txBox="1">
            <a:spLocks/>
          </p:cNvSpPr>
          <p:nvPr/>
        </p:nvSpPr>
        <p:spPr>
          <a:xfrm>
            <a:off x="3497944" y="5652748"/>
            <a:ext cx="8567058" cy="1165225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A6AD646-F3D0-644C-8B95-5681D6561153}"/>
              </a:ext>
            </a:extLst>
          </p:cNvPr>
          <p:cNvSpPr txBox="1"/>
          <p:nvPr/>
        </p:nvSpPr>
        <p:spPr>
          <a:xfrm>
            <a:off x="9332686" y="8170"/>
            <a:ext cx="2859314" cy="563231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Complaints were received about this advert. Why do you think that 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Who regulates advertising like this?</a:t>
            </a: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endParaRPr lang="en-GB" sz="2400" b="1" dirty="0">
              <a:latin typeface="Chalkboard" panose="03050602040202020205" pitchFamily="66" charset="77"/>
            </a:endParaRPr>
          </a:p>
          <a:p>
            <a:pPr algn="ctr"/>
            <a:r>
              <a:rPr lang="en-GB" sz="2400" b="1" dirty="0">
                <a:latin typeface="Chalkboard" panose="03050602040202020205" pitchFamily="66" charset="77"/>
              </a:rPr>
              <a:t>What do you think happened next?</a:t>
            </a:r>
            <a:endParaRPr lang="en-GB" b="1" dirty="0">
              <a:latin typeface="Chalkboard" panose="03050602040202020205" pitchFamily="66" charset="77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6B657EE-C929-AC46-BE84-CDE0C14884D9}"/>
              </a:ext>
            </a:extLst>
          </p:cNvPr>
          <p:cNvSpPr txBox="1"/>
          <p:nvPr/>
        </p:nvSpPr>
        <p:spPr>
          <a:xfrm>
            <a:off x="391886" y="6154057"/>
            <a:ext cx="2699657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b="1" dirty="0" err="1">
                <a:latin typeface="Chalkboard" panose="03050602040202020205" pitchFamily="66" charset="77"/>
              </a:rPr>
              <a:t>Femfresh</a:t>
            </a:r>
            <a:r>
              <a:rPr lang="en-GB" b="1" dirty="0">
                <a:latin typeface="Chalkboard" panose="03050602040202020205" pitchFamily="66" charset="77"/>
              </a:rPr>
              <a:t> Advert</a:t>
            </a:r>
            <a:endParaRPr lang="en-US" b="1" dirty="0">
              <a:latin typeface="Chalkboard" panose="03050602040202020205" pitchFamily="66" charset="77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DD59F15-7FAF-4348-BDA8-9D7ACE3134A6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6914" y="322943"/>
            <a:ext cx="6697436" cy="4464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911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23616C-5583-6343-AED3-36BFE5A97A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0219" y="127454"/>
            <a:ext cx="11194026" cy="5609668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 algn="just">
              <a:lnSpc>
                <a:spcPct val="150000"/>
              </a:lnSpc>
              <a:buNone/>
            </a:pPr>
            <a:r>
              <a:rPr lang="en-GB" sz="2000" b="1" dirty="0">
                <a:latin typeface="Chalkboard" panose="03050602040202020205" pitchFamily="66" charset="77"/>
              </a:rPr>
              <a:t>M2: </a:t>
            </a:r>
            <a:r>
              <a:rPr lang="en-GB" sz="2000" dirty="0">
                <a:latin typeface="Chalkboard" panose="03050602040202020205" pitchFamily="66" charset="77"/>
              </a:rPr>
              <a:t>Learners must identify the legal ethical and moral issues they will need to consider when producing their audio-visual promo.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Chalkboard" panose="03050602040202020205" pitchFamily="66" charset="77"/>
              </a:rPr>
              <a:t>Learners could then decide what rules they will need to abide by from the main regulatory bodies.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Chalkboard" panose="03050602040202020205" pitchFamily="66" charset="77"/>
              </a:rPr>
              <a:t>Learners could justify their thoughts about how the rules will impact on the content of their promo. </a:t>
            </a:r>
          </a:p>
          <a:p>
            <a:pPr algn="just">
              <a:lnSpc>
                <a:spcPct val="150000"/>
              </a:lnSpc>
            </a:pPr>
            <a:r>
              <a:rPr lang="en-GB" sz="2000" dirty="0">
                <a:latin typeface="Chalkboard" panose="03050602040202020205" pitchFamily="66" charset="77"/>
              </a:rPr>
              <a:t>Learners could offer three alternative suggestions to ensure the content meets regulatory guidelines.</a:t>
            </a:r>
          </a:p>
          <a:p>
            <a:pPr marL="0" indent="0" algn="just">
              <a:lnSpc>
                <a:spcPct val="150000"/>
              </a:lnSpc>
              <a:buNone/>
            </a:pPr>
            <a:r>
              <a:rPr lang="en-GB" sz="2000" dirty="0">
                <a:latin typeface="Chalkboard" panose="03050602040202020205" pitchFamily="66" charset="77"/>
              </a:rPr>
              <a:t>This can be evidenced using a formal written report or presentation with detailed speaker notes. This can be a continuation of the evidence produced for P3.</a:t>
            </a:r>
          </a:p>
          <a:p>
            <a:endParaRPr lang="en-US" sz="2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FD82C33D-7C1D-AB4B-891F-8E2B461E896B}"/>
              </a:ext>
            </a:extLst>
          </p:cNvPr>
          <p:cNvSpPr txBox="1">
            <a:spLocks/>
          </p:cNvSpPr>
          <p:nvPr/>
        </p:nvSpPr>
        <p:spPr>
          <a:xfrm>
            <a:off x="1209367" y="5737122"/>
            <a:ext cx="10652435" cy="1120877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0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0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146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btitle 2">
            <a:extLst>
              <a:ext uri="{FF2B5EF4-FFF2-40B4-BE49-F238E27FC236}">
                <a16:creationId xmlns:a16="http://schemas.microsoft.com/office/drawing/2014/main" id="{5D47F169-DF71-1F41-9250-DDB350B16052}"/>
              </a:ext>
            </a:extLst>
          </p:cNvPr>
          <p:cNvSpPr txBox="1">
            <a:spLocks/>
          </p:cNvSpPr>
          <p:nvPr/>
        </p:nvSpPr>
        <p:spPr>
          <a:xfrm>
            <a:off x="4020458" y="5518604"/>
            <a:ext cx="8171541" cy="1339396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552D0ED-BEE9-0C41-9BE0-9B84BF95A3E8}"/>
              </a:ext>
            </a:extLst>
          </p:cNvPr>
          <p:cNvSpPr txBox="1"/>
          <p:nvPr/>
        </p:nvSpPr>
        <p:spPr>
          <a:xfrm>
            <a:off x="174172" y="188685"/>
            <a:ext cx="4659085" cy="1015663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6000" b="1" dirty="0">
                <a:ln>
                  <a:solidFill>
                    <a:sysClr val="windowText" lastClr="000000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Main Task</a:t>
            </a:r>
            <a:endParaRPr lang="en-US" sz="6000" b="1" dirty="0">
              <a:ln>
                <a:solidFill>
                  <a:sysClr val="windowText" lastClr="000000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B65FCFD-088F-144B-B5D6-2FF17CD9885B}"/>
              </a:ext>
            </a:extLst>
          </p:cNvPr>
          <p:cNvSpPr txBox="1"/>
          <p:nvPr/>
        </p:nvSpPr>
        <p:spPr>
          <a:xfrm>
            <a:off x="174172" y="1901371"/>
            <a:ext cx="11509828" cy="368370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2400" b="1" dirty="0">
                <a:latin typeface="Chalkboard" panose="03050602040202020205" pitchFamily="66" charset="77"/>
              </a:rPr>
              <a:t>Get on unit 15 on the </a:t>
            </a:r>
            <a:r>
              <a:rPr lang="en-GB" sz="2400" b="1" dirty="0" err="1">
                <a:latin typeface="Chalkboard" panose="03050602040202020205" pitchFamily="66" charset="77"/>
              </a:rPr>
              <a:t>Netherhall</a:t>
            </a:r>
            <a:r>
              <a:rPr lang="en-GB" sz="2400" b="1" dirty="0">
                <a:latin typeface="Chalkboard" panose="03050602040202020205" pitchFamily="66" charset="77"/>
              </a:rPr>
              <a:t> Media website.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2400" b="1" dirty="0">
                <a:latin typeface="Chalkboard" panose="03050602040202020205" pitchFamily="66" charset="77"/>
              </a:rPr>
              <a:t> In the centre panel (Legal lesson task) download and watch the relevant video.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2400" b="1" dirty="0">
                <a:latin typeface="Chalkboard" panose="03050602040202020205" pitchFamily="66" charset="77"/>
              </a:rPr>
              <a:t>Discuss and answer the questions in your group.</a:t>
            </a:r>
          </a:p>
          <a:p>
            <a:pPr marL="342900" indent="-342900">
              <a:lnSpc>
                <a:spcPct val="200000"/>
              </a:lnSpc>
              <a:buAutoNum type="arabicPeriod"/>
            </a:pPr>
            <a:r>
              <a:rPr lang="en-GB" sz="2400" b="1" dirty="0">
                <a:latin typeface="Chalkboard" panose="03050602040202020205" pitchFamily="66" charset="77"/>
              </a:rPr>
              <a:t>Fill in the worksheet to support your ideas. </a:t>
            </a:r>
            <a:endParaRPr lang="en-US" sz="2400" b="1" dirty="0">
              <a:latin typeface="Chalkboard" panose="03050602040202020205" pitchFamily="66" charset="77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A4D0925-8D0A-CE49-A38A-C339FE1840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057" y="0"/>
            <a:ext cx="7053943" cy="2210500"/>
          </a:xfrm>
          <a:prstGeom prst="rect">
            <a:avLst/>
          </a:prstGeom>
        </p:spPr>
      </p:pic>
      <p:sp>
        <p:nvSpPr>
          <p:cNvPr id="9" name="Left Arrow 8">
            <a:extLst>
              <a:ext uri="{FF2B5EF4-FFF2-40B4-BE49-F238E27FC236}">
                <a16:creationId xmlns:a16="http://schemas.microsoft.com/office/drawing/2014/main" id="{D34893BC-4C71-A24F-8332-1486A25D73E6}"/>
              </a:ext>
            </a:extLst>
          </p:cNvPr>
          <p:cNvSpPr/>
          <p:nvPr/>
        </p:nvSpPr>
        <p:spPr>
          <a:xfrm>
            <a:off x="8505371" y="885371"/>
            <a:ext cx="2612572" cy="1016000"/>
          </a:xfrm>
          <a:prstGeom prst="leftArrow">
            <a:avLst/>
          </a:prstGeom>
          <a:solidFill>
            <a:srgbClr val="22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12AC2B1-6CD2-0843-B83E-FD6BA748892D}"/>
              </a:ext>
            </a:extLst>
          </p:cNvPr>
          <p:cNvSpPr txBox="1"/>
          <p:nvPr/>
        </p:nvSpPr>
        <p:spPr>
          <a:xfrm>
            <a:off x="667659" y="5806037"/>
            <a:ext cx="1959427" cy="830997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rgbClr val="22FF00"/>
                </a:solidFill>
                <a:latin typeface="Chalkboard" panose="03050602040202020205" pitchFamily="66" charset="77"/>
              </a:rPr>
              <a:t>20 MINUTES</a:t>
            </a:r>
            <a:endParaRPr lang="en-US" sz="2400" b="1" dirty="0"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6128ECA-EF24-E64D-986C-0A43E989A508}"/>
              </a:ext>
            </a:extLst>
          </p:cNvPr>
          <p:cNvSpPr txBox="1"/>
          <p:nvPr/>
        </p:nvSpPr>
        <p:spPr>
          <a:xfrm>
            <a:off x="8251372" y="3518056"/>
            <a:ext cx="3686627" cy="200054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2400" b="1" i="1" dirty="0">
                <a:latin typeface="Chalkboard" panose="03050602040202020205" pitchFamily="66" charset="77"/>
              </a:rPr>
              <a:t>Stretch and Challenge:</a:t>
            </a:r>
          </a:p>
          <a:p>
            <a:pPr algn="ctr"/>
            <a:r>
              <a:rPr lang="en-GB" sz="2000" b="1" dirty="0">
                <a:latin typeface="Chalkboard" panose="03050602040202020205" pitchFamily="66" charset="77"/>
              </a:rPr>
              <a:t>Find the web link for your regulatory board/s and investigate their requirements. Which parts effect you?</a:t>
            </a:r>
            <a:endParaRPr lang="en-US" sz="2000" b="1" dirty="0">
              <a:latin typeface="Chalkboard" panose="03050602040202020205" pitchFamily="66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2184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22AB63-6AF8-AA4B-BE07-E5A6C18883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0671" y="62705"/>
            <a:ext cx="2674257" cy="963613"/>
          </a:xfrm>
          <a:solidFill>
            <a:schemeClr val="tx1"/>
          </a:solidFill>
        </p:spPr>
        <p:txBody>
          <a:bodyPr/>
          <a:lstStyle/>
          <a:p>
            <a:r>
              <a:rPr lang="en-GB" b="1" dirty="0">
                <a:ln>
                  <a:solidFill>
                    <a:schemeClr val="bg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Blog Task</a:t>
            </a:r>
            <a:endParaRPr lang="en-US" b="1" dirty="0">
              <a:ln>
                <a:solidFill>
                  <a:schemeClr val="bg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DD77AC-CDB9-7E41-AFBD-C8AFE1B1A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026318"/>
            <a:ext cx="10515600" cy="4351338"/>
          </a:xfrm>
          <a:solidFill>
            <a:schemeClr val="accent4">
              <a:lumMod val="20000"/>
              <a:lumOff val="8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Presentation or written report.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Which regulatory body do you need to pay attention to?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What legally do you need to think about with your production?</a:t>
            </a:r>
          </a:p>
          <a:p>
            <a:pPr marL="0" indent="0">
              <a:buNone/>
            </a:pPr>
            <a:endParaRPr lang="en-GB" b="1" dirty="0">
              <a:latin typeface="Chalkboard" panose="03050602040202020205" pitchFamily="66" charset="77"/>
            </a:endParaRPr>
          </a:p>
          <a:p>
            <a:pPr marL="0" indent="0">
              <a:buNone/>
            </a:pPr>
            <a:r>
              <a:rPr lang="en-GB" b="1" dirty="0">
                <a:latin typeface="Chalkboard" panose="03050602040202020205" pitchFamily="66" charset="77"/>
              </a:rPr>
              <a:t>What ethical issues may arise? What do you need to do to protect your audio-visual piece?</a:t>
            </a:r>
            <a:endParaRPr lang="en-US" b="1" dirty="0">
              <a:latin typeface="Chalkboard" panose="03050602040202020205" pitchFamily="66" charset="77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A97D41B5-E019-2A42-B8D3-0C6295F4F98A}"/>
              </a:ext>
            </a:extLst>
          </p:cNvPr>
          <p:cNvSpPr txBox="1">
            <a:spLocks/>
          </p:cNvSpPr>
          <p:nvPr/>
        </p:nvSpPr>
        <p:spPr>
          <a:xfrm>
            <a:off x="4020458" y="5518604"/>
            <a:ext cx="8171541" cy="1339396"/>
          </a:xfrm>
          <a:prstGeom prst="rect">
            <a:avLst/>
          </a:prstGeom>
          <a:solidFill>
            <a:schemeClr val="tx1">
              <a:alpha val="89000"/>
            </a:schemeClr>
          </a:solidFill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60000"/>
              </a:lnSpc>
              <a:buNone/>
            </a:pPr>
            <a:r>
              <a:rPr lang="en-GB" sz="2400" b="1" dirty="0">
                <a:ln w="19050">
                  <a:solidFill>
                    <a:schemeClr val="tx1"/>
                  </a:solidFill>
                </a:ln>
                <a:solidFill>
                  <a:srgbClr val="22FF00"/>
                </a:solidFill>
                <a:latin typeface="Chalkboard" panose="03050602040202020205" pitchFamily="66" charset="77"/>
              </a:rPr>
              <a:t>Learning Objective: To identify key ethical and legal issues to consider for your Audio-Visual promo.</a:t>
            </a:r>
            <a:endParaRPr lang="en-US" sz="2400" b="1" dirty="0">
              <a:ln w="19050">
                <a:solidFill>
                  <a:schemeClr val="tx1"/>
                </a:solidFill>
              </a:ln>
              <a:solidFill>
                <a:srgbClr val="22FF00"/>
              </a:solidFill>
              <a:latin typeface="Chalkboard" panose="03050602040202020205" pitchFamily="66" charset="77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C039B7D-1BD1-9545-9299-3C6B2D6C666C}"/>
              </a:ext>
            </a:extLst>
          </p:cNvPr>
          <p:cNvSpPr txBox="1"/>
          <p:nvPr/>
        </p:nvSpPr>
        <p:spPr>
          <a:xfrm rot="755377">
            <a:off x="8563427" y="423705"/>
            <a:ext cx="2989943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endParaRPr lang="en-GB" b="1" dirty="0">
              <a:latin typeface="Chalkboard" panose="03050602040202020205" pitchFamily="66" charset="77"/>
            </a:endParaRPr>
          </a:p>
          <a:p>
            <a:pPr algn="ctr"/>
            <a:r>
              <a:rPr lang="en-GB" b="1" dirty="0">
                <a:latin typeface="Chalkboard" panose="03050602040202020205" pitchFamily="66" charset="77"/>
              </a:rPr>
              <a:t>This is LO2- Merit 2.</a:t>
            </a:r>
            <a:endParaRPr lang="en-GB" dirty="0"/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12092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1525</TotalTime>
  <Words>443</Words>
  <Application>Microsoft Macintosh PowerPoint</Application>
  <PresentationFormat>Widescreen</PresentationFormat>
  <Paragraphs>47</Paragraphs>
  <Slides>7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Calibri</vt:lpstr>
      <vt:lpstr>Calibri Light</vt:lpstr>
      <vt:lpstr>Chalkboard</vt:lpstr>
      <vt:lpstr>Office Theme</vt:lpstr>
      <vt:lpstr>Unit 15: Audio-Visual Promo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Blog Task</vt:lpstr>
    </vt:vector>
  </TitlesOfParts>
  <Company/>
  <LinksUpToDate>false</LinksUpToDate>
  <SharedDoc>false</SharedDoc>
  <HyperlinksChanged>false</HyperlinksChanged>
  <AppVersion>16.0009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lorenza samuels</dc:creator>
  <cp:lastModifiedBy>lorenza samuels</cp:lastModifiedBy>
  <cp:revision>24</cp:revision>
  <dcterms:created xsi:type="dcterms:W3CDTF">2018-02-05T15:55:36Z</dcterms:created>
  <dcterms:modified xsi:type="dcterms:W3CDTF">2018-02-06T17:21:07Z</dcterms:modified>
</cp:coreProperties>
</file>