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38"/>
  </p:normalViewPr>
  <p:slideViewPr>
    <p:cSldViewPr snapToGrid="0" snapToObjects="1">
      <p:cViewPr>
        <p:scale>
          <a:sx n="107" d="100"/>
          <a:sy n="107" d="100"/>
        </p:scale>
        <p:origin x="26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439F-4CB0-C942-BFAD-44581CE0B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5BF6D-7B03-8642-9668-DA161095B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6F89-A770-3248-9458-04AF8F8C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18920-9C00-774E-ACC3-CB89D72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6249-28DA-0F40-B84E-8ECAAB67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6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D172-24BB-EB48-9C39-94C6C86D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78FF1-D204-CE41-919F-9B6904550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0B3E-12AB-AB44-949A-24AD3DEE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D8600-AB64-BA47-96B6-2974D39F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8858F-EBEA-6447-84D8-F99D3509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8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AFB97-8A49-4542-B68E-77B405293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F28B-A4E6-B045-A316-8CED26684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9E192-A028-234B-BC4E-7D081000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934BC-6C97-4B47-97AC-CFE19897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9D3C1-CFED-5649-911D-97A2EC5D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2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B8997-7B55-A24C-82DE-6A50B973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1A9C-DD39-F74D-B92E-07C6C64B9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2681B-EF36-774A-AFF0-8640376B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D8469-5B95-8D4B-8352-E9807EE1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43F98-B4FB-154A-9D34-865695A9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8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A1BA6-7FD9-6642-B543-CB5F5D0B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136DA-0096-1E42-BFD6-25F624161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ECB98-BC0D-E345-8D8B-DD5A3F1D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4F86E-D2EA-B642-AE8E-ED8ACCD1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53300-BB67-1D48-9419-66304701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5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50D2-5BDC-7B4A-B0FC-16140C50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2014D-D7A5-1D4C-85A9-3A80874D4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647AF-7751-AF46-8B93-978FEFAFD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03E0C-F2B9-CB48-B805-5EE4E79E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CC669-486E-7F4D-8C2B-D89E37BB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E9840-5191-5341-9B2A-A636233F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5FBBC-F138-C343-8DC0-678F975E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69083-7E6D-CC42-B2CB-94A22A833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34CE5-6404-EB45-9B18-C3D3701DE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1F3F2-6E0A-2F4F-B4A2-E5AD20C90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27AC8-8271-024D-BA4B-3239D8369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C526B-25EE-524A-9B00-5164856A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63A054-3DA3-9144-99F3-8B1CF1D1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6FDFC-F75F-D841-B640-5B0DE891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9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6C17-AB04-D64A-914A-CC29B417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AC7F7-0A39-754F-8473-608AEC32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084EB-5571-3B49-9AEE-444C00CF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23F79-E0CF-3E4A-A458-E81BC208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473FF-12E2-5648-BA7E-711D1ACE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750C5-6945-7740-BDA5-4C0AAFF16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BE054-9013-7D45-AD69-D539E488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7F83-2A4D-DC4E-9CF5-7C679B3A2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4DEE-7CFC-8147-90C9-AEC7C12BD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FB12F-8A54-DA44-B0CF-686A590A4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55474-C245-3349-B799-EAE736FC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4A6A-38B1-AE41-A86A-7EA99C28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5F512-CE34-604D-A670-EA16981F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CB05-B66B-DE4E-8212-6452C04D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00450-3797-BD49-AB7F-0E7AA83C3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1D58E-E47A-CD41-9ED3-A194D1D68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6B299-40D9-0E49-AAA7-33A5E629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25CAE-BF01-6C4F-A169-43DF4F54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35D96-2156-7E4C-B9A8-47DFD2F2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7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84AE3-D21E-F940-A51B-7B376FA91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3E54C-F0A3-B845-B33B-4194C63D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5E30D-8605-E549-8479-42FEDE28F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4AD9-61D2-1544-996A-D1484E6D028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664A-6771-0D4E-A836-8E8B1D8AB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BFB7-7538-4E49-95FF-212EB9921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A9B2-9BFC-7B47-81B9-FF95D01FD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fc.co.uk/what-classification/guidelines" TargetMode="External"/><Relationship Id="rId7" Type="http://schemas.openxmlformats.org/officeDocument/2006/relationships/hyperlink" Target="https://www.prsformusic.com/licences" TargetMode="External"/><Relationship Id="rId2" Type="http://schemas.openxmlformats.org/officeDocument/2006/relationships/hyperlink" Target="https://www.ofcom.org.uk/__data/assets/pdf_file/0025/53287/ofcom_broadcast_code_july_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yt/about/copyright/fair-use/" TargetMode="External"/><Relationship Id="rId5" Type="http://schemas.openxmlformats.org/officeDocument/2006/relationships/hyperlink" Target="http://www.adweek.com/digital/fair-use-youtube/" TargetMode="External"/><Relationship Id="rId4" Type="http://schemas.openxmlformats.org/officeDocument/2006/relationships/hyperlink" Target="https://www.asa.org.uk/about-asa-and-cap/the-work-we-do/what-we-cov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9CD08-EC67-734A-A10D-79E0A4457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5" y="115578"/>
            <a:ext cx="7332023" cy="652272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>
                <a:latin typeface="Chalkboard" panose="03050602040202020205" pitchFamily="66" charset="77"/>
              </a:rPr>
              <a:t>Watch the video (on media website – legal task)</a:t>
            </a:r>
          </a:p>
          <a:p>
            <a:pPr marL="0" indent="0">
              <a:buNone/>
            </a:pPr>
            <a:r>
              <a:rPr lang="en-GB" sz="1050" b="1" dirty="0">
                <a:latin typeface="Chalkboard" panose="03050602040202020205" pitchFamily="66" charset="77"/>
              </a:rPr>
              <a:t>What could be concerns/cause complaints? Who could this product impact? </a:t>
            </a:r>
          </a:p>
          <a:p>
            <a:pPr marL="0" indent="0">
              <a:buNone/>
            </a:pPr>
            <a:endParaRPr lang="en-GB" sz="105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05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05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r>
              <a:rPr lang="en-GB" sz="1100" b="1" dirty="0">
                <a:latin typeface="Chalkboard" panose="03050602040202020205" pitchFamily="66" charset="77"/>
              </a:rPr>
              <a:t>What legal issues (if any) may the production company need to think about?</a:t>
            </a: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r>
              <a:rPr lang="en-GB" sz="1100" b="1" dirty="0">
                <a:latin typeface="Chalkboard" panose="03050602040202020205" pitchFamily="66" charset="77"/>
              </a:rPr>
              <a:t>What moral or ethical issues (if any) would need to be considered?</a:t>
            </a: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r>
              <a:rPr lang="en-GB" sz="1100" b="1" dirty="0">
                <a:latin typeface="Chalkboard" panose="03050602040202020205" pitchFamily="66" charset="77"/>
              </a:rPr>
              <a:t>What solutions could be put in place to product this audio-visual? E.G. scheduling.</a:t>
            </a: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n-GB" sz="1100" b="1" dirty="0">
              <a:latin typeface="Chalkboard" panose="03050602040202020205" pitchFamily="66" charset="77"/>
            </a:endParaRPr>
          </a:p>
          <a:p>
            <a:pPr marL="0" indent="0">
              <a:buNone/>
            </a:pPr>
            <a:r>
              <a:rPr lang="en-GB" sz="1100" b="1" dirty="0">
                <a:latin typeface="Chalkboard" panose="03050602040202020205" pitchFamily="66" charset="77"/>
              </a:rPr>
              <a:t>What regulatory board/s would they need to abide by?</a:t>
            </a:r>
            <a:endParaRPr lang="en-US" sz="1100" b="1" dirty="0">
              <a:latin typeface="Chalkboard" panose="03050602040202020205" pitchFamily="66" charset="77"/>
            </a:endParaRPr>
          </a:p>
          <a:p>
            <a:endParaRPr lang="en-US" sz="12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6ADA2DB-0AB4-4B48-B796-0CCBC4B4AE75}"/>
              </a:ext>
            </a:extLst>
          </p:cNvPr>
          <p:cNvSpPr/>
          <p:nvPr/>
        </p:nvSpPr>
        <p:spPr>
          <a:xfrm>
            <a:off x="8122722" y="106879"/>
            <a:ext cx="3906982" cy="11519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Name:</a:t>
            </a:r>
          </a:p>
          <a:p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US" dirty="0" err="1">
                <a:solidFill>
                  <a:schemeClr val="tx1"/>
                </a:solidFill>
              </a:rPr>
              <a:t>udio</a:t>
            </a:r>
            <a:r>
              <a:rPr lang="en-US" dirty="0">
                <a:solidFill>
                  <a:schemeClr val="tx1"/>
                </a:solidFill>
              </a:rPr>
              <a:t>-Visual type:</a:t>
            </a:r>
          </a:p>
          <a:p>
            <a:r>
              <a:rPr lang="en-GB" dirty="0">
                <a:solidFill>
                  <a:schemeClr val="tx1"/>
                </a:solidFill>
              </a:rPr>
              <a:t>Project name: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8691CD1-1210-7E43-9C75-F86D754D6F91}"/>
              </a:ext>
            </a:extLst>
          </p:cNvPr>
          <p:cNvSpPr/>
          <p:nvPr/>
        </p:nvSpPr>
        <p:spPr>
          <a:xfrm>
            <a:off x="7576457" y="1377538"/>
            <a:ext cx="4453247" cy="52607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What do I need to consider for my audio-visual promo?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How can I protect my piece and abide by rules and regulations?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6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B5104-ED6D-9E47-951D-FFBFBD36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132"/>
            <a:ext cx="10515600" cy="59038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Applying regulatory guidelines when planning a promo</a:t>
            </a:r>
            <a:endParaRPr lang="en-GB" sz="1800" dirty="0">
              <a:effectLst/>
            </a:endParaRPr>
          </a:p>
          <a:p>
            <a:pPr marL="0" indent="0">
              <a:buNone/>
            </a:pPr>
            <a:r>
              <a:rPr lang="en-GB" sz="1800" dirty="0"/>
              <a:t>Ofcom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https://www.ofcom.org.uk/__data/assets/pdf_file/0025/53287/ofcom_broadcast_code_july_2015.pdf</a:t>
            </a: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B</a:t>
            </a:r>
            <a:r>
              <a:rPr lang="en-US" sz="1800" dirty="0"/>
              <a:t>BFC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http://www.bbfc.co.uk/what-classification/guidelines</a:t>
            </a: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ASA</a:t>
            </a:r>
          </a:p>
          <a:p>
            <a:pPr marL="0" indent="0">
              <a:buNone/>
            </a:pPr>
            <a:r>
              <a:rPr lang="en-GB" sz="1800" dirty="0">
                <a:hlinkClick r:id="rId4"/>
              </a:rPr>
              <a:t>https://www.asa.org.uk/about-asa-and-cap/the-work-we-do/what-we-cover.html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Music – fair use guide.</a:t>
            </a:r>
          </a:p>
          <a:p>
            <a:pPr marL="0" indent="0">
              <a:buNone/>
            </a:pPr>
            <a:r>
              <a:rPr lang="en-GB" sz="1800" dirty="0">
                <a:hlinkClick r:id="rId5"/>
              </a:rPr>
              <a:t>http://www.adweek.com/digital/fair-use-youtube/</a:t>
            </a: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6"/>
              </a:rPr>
              <a:t>https://www.youtube.com/yt/about/copyright/fair-use/</a:t>
            </a: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7"/>
              </a:rPr>
              <a:t>https://www.prsformusic.com/licences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9477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234</Words>
  <Application>Microsoft Macintosh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Chalkboard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samuels</dc:creator>
  <cp:lastModifiedBy>lorenza samuels</cp:lastModifiedBy>
  <cp:revision>10</cp:revision>
  <dcterms:created xsi:type="dcterms:W3CDTF">2018-02-04T19:55:03Z</dcterms:created>
  <dcterms:modified xsi:type="dcterms:W3CDTF">2018-02-06T16:43:06Z</dcterms:modified>
</cp:coreProperties>
</file>