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6858000" cy="12192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3"/>
    <p:restoredTop sz="94645"/>
  </p:normalViewPr>
  <p:slideViewPr>
    <p:cSldViewPr snapToGrid="0" snapToObjects="1">
      <p:cViewPr varScale="1">
        <p:scale>
          <a:sx n="67" d="100"/>
          <a:sy n="67" d="100"/>
        </p:scale>
        <p:origin x="241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A780C06-51BF-FB4A-8488-4605DE2C9F96}" type="datetimeFigureOut">
              <a:rPr lang="en-US" smtClean="0"/>
              <a:t>11/12/17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06B47-8CAE-8448-9166-04533292347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780C06-51BF-FB4A-8488-4605DE2C9F96}" type="datetimeFigureOut">
              <a:rPr lang="en-US" smtClean="0"/>
              <a:t>11/12/17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06B47-8CAE-8448-9166-0453329234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780C06-51BF-FB4A-8488-4605DE2C9F96}" type="datetimeFigureOut">
              <a:rPr lang="en-US" smtClean="0"/>
              <a:t>11/12/17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06B47-8CAE-8448-9166-04533292347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780C06-51BF-FB4A-8488-4605DE2C9F96}" type="datetimeFigureOut">
              <a:rPr lang="en-US" smtClean="0"/>
              <a:t>11/12/17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06B47-8CAE-8448-9166-0453329234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80C06-51BF-FB4A-8488-4605DE2C9F96}" type="datetimeFigureOut">
              <a:rPr lang="en-US" smtClean="0"/>
              <a:t>11/12/17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E06B47-8CAE-8448-9166-04533292347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780C06-51BF-FB4A-8488-4605DE2C9F96}" type="datetimeFigureOut">
              <a:rPr lang="en-US" smtClean="0"/>
              <a:t>11/12/17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06B47-8CAE-8448-9166-04533292347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A780C06-51BF-FB4A-8488-4605DE2C9F96}" type="datetimeFigureOut">
              <a:rPr lang="en-US" smtClean="0"/>
              <a:t>11/12/17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E06B47-8CAE-8448-9166-04533292347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A780C06-51BF-FB4A-8488-4605DE2C9F96}" type="datetimeFigureOut">
              <a:rPr lang="en-US" smtClean="0"/>
              <a:t>11/12/17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E06B47-8CAE-8448-9166-04533292347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80C06-51BF-FB4A-8488-4605DE2C9F96}" type="datetimeFigureOut">
              <a:rPr lang="en-US" smtClean="0"/>
              <a:t>11/12/17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E06B47-8CAE-8448-9166-04533292347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80C06-51BF-FB4A-8488-4605DE2C9F96}" type="datetimeFigureOut">
              <a:rPr lang="en-US" smtClean="0"/>
              <a:t>11/12/17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06B47-8CAE-8448-9166-04533292347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80C06-51BF-FB4A-8488-4605DE2C9F96}" type="datetimeFigureOut">
              <a:rPr lang="en-US" smtClean="0"/>
              <a:t>11/12/17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E06B47-8CAE-8448-9166-04533292347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CA780C06-51BF-FB4A-8488-4605DE2C9F96}" type="datetimeFigureOut">
              <a:rPr lang="en-US" smtClean="0"/>
              <a:t>11/12/17</a:t>
            </a:fld>
            <a:endParaRPr lang="en-U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4AE06B47-8CAE-8448-9166-045332923471}" type="slidenum">
              <a:rPr lang="en-US" smtClean="0"/>
              <a:t>‹#›</a:t>
            </a:fld>
            <a:endParaRPr lang="en-US"/>
          </a:p>
        </p:txBody>
      </p:sp>
    </p:spTree>
    <p:extLst>
      <p:ext uri="{BB962C8B-B14F-4D97-AF65-F5344CB8AC3E}">
        <p14:creationId xmlns:p14="http://schemas.microsoft.com/office/powerpoint/2010/main" val="14292779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6250" y="3176412"/>
            <a:ext cx="5829300" cy="4244622"/>
          </a:xfrm>
        </p:spPr>
        <p:txBody>
          <a:bodyPr>
            <a:normAutofit fontScale="90000"/>
          </a:bodyPr>
          <a:lstStyle/>
          <a:p>
            <a:pPr algn="l">
              <a:lnSpc>
                <a:spcPct val="150000"/>
              </a:lnSpc>
            </a:pPr>
            <a:r>
              <a:rPr lang="en-US" sz="2000" b="1" dirty="0">
                <a:latin typeface="Chalkboard" charset="0"/>
                <a:ea typeface="Chalkboard" charset="0"/>
                <a:cs typeface="Chalkboard" charset="0"/>
              </a:rPr>
              <a:t>What is the </a:t>
            </a:r>
            <a:r>
              <a:rPr lang="en-US" sz="2000" b="1" dirty="0" err="1">
                <a:latin typeface="Chalkboard" charset="0"/>
                <a:ea typeface="Chalkboard" charset="0"/>
                <a:cs typeface="Chalkboard" charset="0"/>
              </a:rPr>
              <a:t>programme</a:t>
            </a:r>
            <a:r>
              <a:rPr lang="en-US" sz="2000" b="1" dirty="0">
                <a:latin typeface="Chalkboard" charset="0"/>
                <a:ea typeface="Chalkboard" charset="0"/>
                <a:cs typeface="Chalkboard" charset="0"/>
              </a:rPr>
              <a:t> about</a:t>
            </a:r>
            <a:r>
              <a:rPr lang="en-US" sz="2000" b="1" dirty="0" smtClean="0">
                <a:latin typeface="Chalkboard" charset="0"/>
                <a:ea typeface="Chalkboard" charset="0"/>
                <a:cs typeface="Chalkboard" charset="0"/>
              </a:rPr>
              <a:t>?</a:t>
            </a:r>
            <a:br>
              <a:rPr lang="en-US" sz="2000" b="1" dirty="0" smtClean="0">
                <a:latin typeface="Chalkboard" charset="0"/>
                <a:ea typeface="Chalkboard" charset="0"/>
                <a:cs typeface="Chalkboard" charset="0"/>
              </a:rPr>
            </a:br>
            <a:r>
              <a:rPr lang="en-US" sz="2000" b="1" dirty="0">
                <a:latin typeface="Chalkboard" charset="0"/>
                <a:ea typeface="Chalkboard" charset="0"/>
                <a:cs typeface="Chalkboard" charset="0"/>
              </a:rPr>
              <a:t/>
            </a:r>
            <a:br>
              <a:rPr lang="en-US" sz="2000" b="1" dirty="0">
                <a:latin typeface="Chalkboard" charset="0"/>
                <a:ea typeface="Chalkboard" charset="0"/>
                <a:cs typeface="Chalkboard" charset="0"/>
              </a:rPr>
            </a:br>
            <a:r>
              <a:rPr lang="en-US" sz="2000" b="1" dirty="0">
                <a:latin typeface="Chalkboard" charset="0"/>
                <a:ea typeface="Chalkboard" charset="0"/>
                <a:cs typeface="Chalkboard" charset="0"/>
              </a:rPr>
              <a:t/>
            </a:r>
            <a:br>
              <a:rPr lang="en-US" sz="2000" b="1" dirty="0">
                <a:latin typeface="Chalkboard" charset="0"/>
                <a:ea typeface="Chalkboard" charset="0"/>
                <a:cs typeface="Chalkboard" charset="0"/>
              </a:rPr>
            </a:br>
            <a:r>
              <a:rPr lang="en-US" sz="2000" b="1" dirty="0">
                <a:latin typeface="Chalkboard" charset="0"/>
                <a:ea typeface="Chalkboard" charset="0"/>
                <a:cs typeface="Chalkboard" charset="0"/>
              </a:rPr>
              <a:t>How do they approach the content of the </a:t>
            </a:r>
            <a:r>
              <a:rPr lang="en-US" sz="2000" b="1" dirty="0" err="1">
                <a:latin typeface="Chalkboard" charset="0"/>
                <a:ea typeface="Chalkboard" charset="0"/>
                <a:cs typeface="Chalkboard" charset="0"/>
              </a:rPr>
              <a:t>programme</a:t>
            </a:r>
            <a:r>
              <a:rPr lang="en-US" sz="2000" b="1" dirty="0" smtClean="0">
                <a:latin typeface="Chalkboard" charset="0"/>
                <a:ea typeface="Chalkboard" charset="0"/>
                <a:cs typeface="Chalkboard" charset="0"/>
              </a:rPr>
              <a:t>?</a:t>
            </a:r>
            <a:br>
              <a:rPr lang="en-US" sz="2000" b="1" dirty="0" smtClean="0">
                <a:latin typeface="Chalkboard" charset="0"/>
                <a:ea typeface="Chalkboard" charset="0"/>
                <a:cs typeface="Chalkboard" charset="0"/>
              </a:rPr>
            </a:br>
            <a:r>
              <a:rPr lang="en-US" sz="2000" b="1" dirty="0">
                <a:latin typeface="Chalkboard" charset="0"/>
                <a:ea typeface="Chalkboard" charset="0"/>
                <a:cs typeface="Chalkboard" charset="0"/>
              </a:rPr>
              <a:t/>
            </a:r>
            <a:br>
              <a:rPr lang="en-US" sz="2000" b="1" dirty="0">
                <a:latin typeface="Chalkboard" charset="0"/>
                <a:ea typeface="Chalkboard" charset="0"/>
                <a:cs typeface="Chalkboard" charset="0"/>
              </a:rPr>
            </a:br>
            <a:r>
              <a:rPr lang="en-US" sz="2000" b="1" dirty="0">
                <a:latin typeface="Chalkboard" charset="0"/>
                <a:ea typeface="Chalkboard" charset="0"/>
                <a:cs typeface="Chalkboard" charset="0"/>
              </a:rPr>
              <a:t/>
            </a:r>
            <a:br>
              <a:rPr lang="en-US" sz="2000" b="1" dirty="0">
                <a:latin typeface="Chalkboard" charset="0"/>
                <a:ea typeface="Chalkboard" charset="0"/>
                <a:cs typeface="Chalkboard" charset="0"/>
              </a:rPr>
            </a:br>
            <a:r>
              <a:rPr lang="en-US" sz="2000" b="1" dirty="0">
                <a:latin typeface="Chalkboard" charset="0"/>
                <a:ea typeface="Chalkboard" charset="0"/>
                <a:cs typeface="Chalkboard" charset="0"/>
              </a:rPr>
              <a:t>What key conventions do you spot? Are there any other codes you notice</a:t>
            </a:r>
            <a:r>
              <a:rPr lang="en-US" sz="2000" b="1" dirty="0" smtClean="0">
                <a:latin typeface="Chalkboard" charset="0"/>
                <a:ea typeface="Chalkboard" charset="0"/>
                <a:cs typeface="Chalkboard" charset="0"/>
              </a:rPr>
              <a:t>?</a:t>
            </a:r>
            <a:br>
              <a:rPr lang="en-US" sz="2000" b="1" dirty="0" smtClean="0">
                <a:latin typeface="Chalkboard" charset="0"/>
                <a:ea typeface="Chalkboard" charset="0"/>
                <a:cs typeface="Chalkboard" charset="0"/>
              </a:rPr>
            </a:br>
            <a:r>
              <a:rPr lang="en-US" sz="2000" b="1" dirty="0">
                <a:latin typeface="Chalkboard" charset="0"/>
                <a:ea typeface="Chalkboard" charset="0"/>
                <a:cs typeface="Chalkboard" charset="0"/>
              </a:rPr>
              <a:t/>
            </a:r>
            <a:br>
              <a:rPr lang="en-US" sz="2000" b="1" dirty="0">
                <a:latin typeface="Chalkboard" charset="0"/>
                <a:ea typeface="Chalkboard" charset="0"/>
                <a:cs typeface="Chalkboard" charset="0"/>
              </a:rPr>
            </a:br>
            <a:r>
              <a:rPr lang="en-US" sz="2000" b="1" dirty="0">
                <a:latin typeface="Chalkboard" charset="0"/>
                <a:ea typeface="Chalkboard" charset="0"/>
                <a:cs typeface="Chalkboard" charset="0"/>
              </a:rPr>
              <a:t/>
            </a:r>
            <a:br>
              <a:rPr lang="en-US" sz="2000" b="1" dirty="0">
                <a:latin typeface="Chalkboard" charset="0"/>
                <a:ea typeface="Chalkboard" charset="0"/>
                <a:cs typeface="Chalkboard" charset="0"/>
              </a:rPr>
            </a:br>
            <a:r>
              <a:rPr lang="en-US" sz="2000" b="1" dirty="0">
                <a:latin typeface="Chalkboard" charset="0"/>
                <a:ea typeface="Chalkboard" charset="0"/>
                <a:cs typeface="Chalkboard" charset="0"/>
              </a:rPr>
              <a:t>Do you hear anything else which enhances the </a:t>
            </a:r>
            <a:r>
              <a:rPr lang="en-US" sz="2000" b="1" dirty="0" err="1">
                <a:latin typeface="Chalkboard" charset="0"/>
                <a:ea typeface="Chalkboard" charset="0"/>
                <a:cs typeface="Chalkboard" charset="0"/>
              </a:rPr>
              <a:t>programme</a:t>
            </a:r>
            <a:r>
              <a:rPr lang="en-US" sz="2000" b="1" dirty="0">
                <a:latin typeface="Chalkboard" charset="0"/>
                <a:ea typeface="Chalkboard" charset="0"/>
                <a:cs typeface="Chalkboard" charset="0"/>
              </a:rPr>
              <a:t> / content for the listener</a:t>
            </a:r>
            <a:r>
              <a:rPr lang="en-US" sz="2000" b="1" dirty="0" smtClean="0">
                <a:latin typeface="Chalkboard" charset="0"/>
                <a:ea typeface="Chalkboard" charset="0"/>
                <a:cs typeface="Chalkboard" charset="0"/>
              </a:rPr>
              <a:t>?</a:t>
            </a:r>
            <a:br>
              <a:rPr lang="en-US" sz="2000" b="1" dirty="0" smtClean="0">
                <a:latin typeface="Chalkboard" charset="0"/>
                <a:ea typeface="Chalkboard" charset="0"/>
                <a:cs typeface="Chalkboard" charset="0"/>
              </a:rPr>
            </a:br>
            <a:r>
              <a:rPr lang="en-US" sz="2000" b="1" dirty="0">
                <a:latin typeface="Chalkboard" charset="0"/>
                <a:ea typeface="Chalkboard" charset="0"/>
                <a:cs typeface="Chalkboard" charset="0"/>
              </a:rPr>
              <a:t/>
            </a:r>
            <a:br>
              <a:rPr lang="en-US" sz="2000" b="1" dirty="0">
                <a:latin typeface="Chalkboard" charset="0"/>
                <a:ea typeface="Chalkboard" charset="0"/>
                <a:cs typeface="Chalkboard" charset="0"/>
              </a:rPr>
            </a:br>
            <a:endParaRPr lang="en-US" sz="2000" b="1" dirty="0">
              <a:latin typeface="Chalkboard" charset="0"/>
              <a:ea typeface="Chalkboard" charset="0"/>
              <a:cs typeface="Chalkboard" charset="0"/>
            </a:endParaRPr>
          </a:p>
        </p:txBody>
      </p:sp>
      <p:sp>
        <p:nvSpPr>
          <p:cNvPr id="4" name="TextBox 3"/>
          <p:cNvSpPr txBox="1"/>
          <p:nvPr/>
        </p:nvSpPr>
        <p:spPr>
          <a:xfrm>
            <a:off x="266700" y="369332"/>
            <a:ext cx="1810624" cy="369332"/>
          </a:xfrm>
          <a:prstGeom prst="rect">
            <a:avLst/>
          </a:prstGeom>
          <a:noFill/>
        </p:spPr>
        <p:txBody>
          <a:bodyPr wrap="none" rtlCol="0">
            <a:spAutoFit/>
          </a:bodyPr>
          <a:lstStyle/>
          <a:p>
            <a:r>
              <a:rPr lang="en-US" b="1" dirty="0" smtClean="0">
                <a:solidFill>
                  <a:srgbClr val="7030A0"/>
                </a:solidFill>
                <a:latin typeface="Chalkboard" charset="0"/>
                <a:ea typeface="Chalkboard" charset="0"/>
                <a:cs typeface="Chalkboard" charset="0"/>
              </a:rPr>
              <a:t>Lifestyle Radio</a:t>
            </a:r>
            <a:endParaRPr lang="en-US" b="1" dirty="0">
              <a:solidFill>
                <a:srgbClr val="7030A0"/>
              </a:solidFill>
              <a:latin typeface="Chalkboard" charset="0"/>
              <a:ea typeface="Chalkboard" charset="0"/>
              <a:cs typeface="Chalkboard" charset="0"/>
            </a:endParaRPr>
          </a:p>
        </p:txBody>
      </p:sp>
      <p:sp>
        <p:nvSpPr>
          <p:cNvPr id="5" name="TextBox 4"/>
          <p:cNvSpPr txBox="1"/>
          <p:nvPr/>
        </p:nvSpPr>
        <p:spPr>
          <a:xfrm>
            <a:off x="4533900" y="0"/>
            <a:ext cx="2324100" cy="1754326"/>
          </a:xfrm>
          <a:prstGeom prst="rect">
            <a:avLst/>
          </a:prstGeom>
          <a:noFill/>
          <a:ln>
            <a:solidFill>
              <a:schemeClr val="tx1"/>
            </a:solidFill>
          </a:ln>
        </p:spPr>
        <p:txBody>
          <a:bodyPr wrap="square" rtlCol="0">
            <a:spAutoFit/>
          </a:bodyPr>
          <a:lstStyle/>
          <a:p>
            <a:r>
              <a:rPr lang="en-US" smtClean="0"/>
              <a:t>What is Lifestyle Radio?</a:t>
            </a:r>
            <a:endParaRPr lang="en-US" dirty="0" smtClean="0"/>
          </a:p>
          <a:p>
            <a:endParaRPr lang="en-US" dirty="0"/>
          </a:p>
          <a:p>
            <a:endParaRPr lang="en-US" dirty="0" smtClean="0"/>
          </a:p>
          <a:p>
            <a:endParaRPr lang="en-US" dirty="0"/>
          </a:p>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59714320"/>
              </p:ext>
            </p:extLst>
          </p:nvPr>
        </p:nvGraphicFramePr>
        <p:xfrm>
          <a:off x="439896" y="7421034"/>
          <a:ext cx="5885578" cy="4423532"/>
        </p:xfrm>
        <a:graphic>
          <a:graphicData uri="http://schemas.openxmlformats.org/drawingml/2006/table">
            <a:tbl>
              <a:tblPr firstRow="1" bandRow="1">
                <a:tableStyleId>{5C22544A-7EE6-4342-B048-85BDC9FD1C3A}</a:tableStyleId>
              </a:tblPr>
              <a:tblGrid>
                <a:gridCol w="1471395"/>
                <a:gridCol w="1592886"/>
                <a:gridCol w="1618533"/>
                <a:gridCol w="1202764"/>
              </a:tblGrid>
              <a:tr h="1565800">
                <a:tc>
                  <a:txBody>
                    <a:bodyPr/>
                    <a:lstStyle/>
                    <a:p>
                      <a:endParaRPr lang="en-US" dirty="0" smtClean="0"/>
                    </a:p>
                    <a:p>
                      <a:endParaRPr lang="en-US" dirty="0" smtClean="0"/>
                    </a:p>
                    <a:p>
                      <a:endParaRPr lang="en-US" dirty="0" smtClean="0"/>
                    </a:p>
                    <a:p>
                      <a:pPr algn="ctr"/>
                      <a:r>
                        <a:rPr lang="en-US" dirty="0" smtClean="0"/>
                        <a:t>Radio Show</a:t>
                      </a:r>
                      <a:endParaRPr lang="en-US" dirty="0"/>
                    </a:p>
                  </a:txBody>
                  <a:tcPr/>
                </a:tc>
                <a:tc>
                  <a:txBody>
                    <a:bodyPr/>
                    <a:lstStyle/>
                    <a:p>
                      <a:endParaRPr lang="en-US" dirty="0" smtClean="0"/>
                    </a:p>
                    <a:p>
                      <a:endParaRPr lang="en-US" dirty="0" smtClean="0"/>
                    </a:p>
                    <a:p>
                      <a:endParaRPr lang="en-US" dirty="0" smtClean="0"/>
                    </a:p>
                    <a:p>
                      <a:pPr algn="ctr"/>
                      <a:r>
                        <a:rPr lang="en-US" dirty="0" smtClean="0"/>
                        <a:t>Theme/topics</a:t>
                      </a:r>
                      <a:endParaRPr lang="en-US" dirty="0"/>
                    </a:p>
                  </a:txBody>
                  <a:tcPr/>
                </a:tc>
                <a:tc>
                  <a:txBody>
                    <a:bodyPr/>
                    <a:lstStyle/>
                    <a:p>
                      <a:endParaRPr lang="en-US" dirty="0" smtClean="0"/>
                    </a:p>
                    <a:p>
                      <a:endParaRPr lang="en-US" dirty="0" smtClean="0"/>
                    </a:p>
                    <a:p>
                      <a:endParaRPr lang="en-US" dirty="0" smtClean="0"/>
                    </a:p>
                    <a:p>
                      <a:pPr algn="ctr"/>
                      <a:r>
                        <a:rPr lang="en-US" dirty="0" smtClean="0"/>
                        <a:t>Conventions</a:t>
                      </a:r>
                      <a:r>
                        <a:rPr lang="en-US" baseline="0" dirty="0" smtClean="0"/>
                        <a:t> used</a:t>
                      </a:r>
                      <a:endParaRPr lang="en-US" dirty="0"/>
                    </a:p>
                  </a:txBody>
                  <a:tcPr/>
                </a:tc>
                <a:tc>
                  <a:txBody>
                    <a:bodyPr/>
                    <a:lstStyle/>
                    <a:p>
                      <a:pPr algn="ctr"/>
                      <a:r>
                        <a:rPr lang="en-US" dirty="0" smtClean="0"/>
                        <a:t>How do you feel about</a:t>
                      </a:r>
                      <a:r>
                        <a:rPr lang="en-US" baseline="0" dirty="0" smtClean="0"/>
                        <a:t> the </a:t>
                      </a:r>
                      <a:r>
                        <a:rPr lang="en-US" baseline="0" dirty="0" err="1" smtClean="0"/>
                        <a:t>programme</a:t>
                      </a:r>
                      <a:r>
                        <a:rPr lang="en-US" baseline="0" dirty="0" smtClean="0"/>
                        <a:t> format? If anything, what would you develop?</a:t>
                      </a:r>
                      <a:endParaRPr lang="en-US" dirty="0"/>
                    </a:p>
                  </a:txBody>
                  <a:tcPr/>
                </a:tc>
              </a:tr>
              <a:tr h="1326112">
                <a:tc>
                  <a:txBody>
                    <a:bodyPr/>
                    <a:lstStyle/>
                    <a:p>
                      <a:endParaRPr lang="en-US" dirty="0" smtClean="0"/>
                    </a:p>
                    <a:p>
                      <a:endParaRPr lang="en-US" dirty="0" smtClean="0"/>
                    </a:p>
                    <a:p>
                      <a:endParaRPr lang="en-US" dirty="0" smtClean="0"/>
                    </a:p>
                    <a:p>
                      <a:r>
                        <a:rPr lang="en-US" dirty="0" smtClean="0"/>
                        <a:t>Woman’s Hour</a:t>
                      </a:r>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1082540">
                <a:tc>
                  <a:txBody>
                    <a:bodyPr/>
                    <a:lstStyle/>
                    <a:p>
                      <a:endParaRPr lang="en-US" dirty="0" smtClean="0"/>
                    </a:p>
                    <a:p>
                      <a:endParaRPr lang="en-US" dirty="0" smtClean="0"/>
                    </a:p>
                    <a:p>
                      <a:r>
                        <a:rPr lang="en-US" dirty="0" smtClean="0"/>
                        <a:t>The Surgery</a:t>
                      </a:r>
                    </a:p>
                    <a:p>
                      <a:endParaRPr lang="en-US" dirty="0"/>
                    </a:p>
                  </a:txBody>
                  <a:tcPr/>
                </a:tc>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8446656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39</Words>
  <Application>Microsoft Macintosh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Calibri Light</vt:lpstr>
      <vt:lpstr>Chalkboard</vt:lpstr>
      <vt:lpstr>Arial</vt:lpstr>
      <vt:lpstr>Office Theme</vt:lpstr>
      <vt:lpstr>What is the programme about?   How do they approach the content of the programme?   What key conventions do you spot? Are there any other codes you notice?   Do you hear anything else which enhances the programme / content for the listener?  </vt:lpstr>
    </vt:vector>
  </TitlesOfParts>
  <Company/>
  <LinksUpToDate>false</LinksUpToDate>
  <SharedDoc>false</SharedDoc>
  <HyperlinksChanged>false</HyperlinksChanged>
  <AppVersion>15.0039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programme about?   How do they approach the content of the programme?   What key conventions do you spot? Are there any other codes you notice?   Do you hear anything else which enhances the programme / content for the listener?  </dc:title>
  <dc:creator>lorenza samuels</dc:creator>
  <cp:lastModifiedBy>lorenza samuels</cp:lastModifiedBy>
  <cp:revision>2</cp:revision>
  <cp:lastPrinted>2017-11-12T11:41:33Z</cp:lastPrinted>
  <dcterms:created xsi:type="dcterms:W3CDTF">2017-11-12T11:36:14Z</dcterms:created>
  <dcterms:modified xsi:type="dcterms:W3CDTF">2017-11-12T11:49:16Z</dcterms:modified>
</cp:coreProperties>
</file>