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82"/>
    <p:restoredTop sz="94371"/>
  </p:normalViewPr>
  <p:slideViewPr>
    <p:cSldViewPr snapToGrid="0" snapToObjects="1">
      <p:cViewPr>
        <p:scale>
          <a:sx n="35" d="100"/>
          <a:sy n="35" d="100"/>
        </p:scale>
        <p:origin x="1640" y="15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B61BEF0D-F0BB-DE4B-95CE-6DB70DBA9567}" type="datetimeFigureOut">
              <a:rPr lang="en-US" smtClean="0"/>
              <a:pPr/>
              <a:t>10/1/17</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10/1/17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61BEF0D-F0BB-DE4B-95CE-6DB70DBA9567}" type="datetimeFigureOut">
              <a:rPr lang="en-US" smtClean="0"/>
              <a:pPr/>
              <a:t>10/1/17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Drag picture to placeholder or click icon to add</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Drag picture to placeholder or click icon to add</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Drag picture to placeholder or click icon to add</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61BEF0D-F0BB-DE4B-95CE-6DB70DBA9567}" type="datetimeFigureOut">
              <a:rPr lang="en-US" smtClean="0"/>
              <a:pPr/>
              <a:t>10/1/17</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B61BEF0D-F0BB-DE4B-95CE-6DB70DBA9567}" type="datetimeFigureOut">
              <a:rPr lang="en-US" smtClean="0"/>
              <a:pPr/>
              <a:t>10/1/17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B61BEF0D-F0BB-DE4B-95CE-6DB70DBA9567}" type="datetimeFigureOut">
              <a:rPr lang="en-US" smtClean="0"/>
              <a:pPr/>
              <a:t>10/1/17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10/1/17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10/1/17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10/1/17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10/1/17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10/1/17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dirty="0" smtClean="0"/>
              <a:t>Drag picture to placeholder or click icon to add</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10/1/17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B61BEF0D-F0BB-DE4B-95CE-6DB70DBA9567}" type="datetimeFigureOut">
              <a:rPr lang="en-US" smtClean="0"/>
              <a:pPr/>
              <a:t>10/1/17</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9422569"/>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Unit 2: Pre-Production and Planning</a:t>
            </a:r>
            <a:endParaRPr lang="en-US" dirty="0"/>
          </a:p>
        </p:txBody>
      </p:sp>
      <p:sp>
        <p:nvSpPr>
          <p:cNvPr id="3" name="Subtitle 2"/>
          <p:cNvSpPr>
            <a:spLocks noGrp="1"/>
          </p:cNvSpPr>
          <p:nvPr>
            <p:ph type="subTitle" idx="1"/>
          </p:nvPr>
        </p:nvSpPr>
        <p:spPr/>
        <p:txBody>
          <a:bodyPr/>
          <a:lstStyle/>
          <a:p>
            <a:r>
              <a:rPr lang="en-US" cap="none" dirty="0" smtClean="0"/>
              <a:t>Learning objective: creating a comprehensive swot analysis by using a professional media brief.</a:t>
            </a:r>
            <a:endParaRPr lang="en-US" cap="none" dirty="0"/>
          </a:p>
        </p:txBody>
      </p:sp>
    </p:spTree>
    <p:extLst>
      <p:ext uri="{BB962C8B-B14F-4D97-AF65-F5344CB8AC3E}">
        <p14:creationId xmlns:p14="http://schemas.microsoft.com/office/powerpoint/2010/main" val="1851395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1:</a:t>
            </a:r>
            <a:endParaRPr lang="en-US" dirty="0"/>
          </a:p>
        </p:txBody>
      </p:sp>
      <p:sp>
        <p:nvSpPr>
          <p:cNvPr id="3" name="Content Placeholder 2"/>
          <p:cNvSpPr>
            <a:spLocks noGrp="1"/>
          </p:cNvSpPr>
          <p:nvPr>
            <p:ph idx="1"/>
          </p:nvPr>
        </p:nvSpPr>
        <p:spPr>
          <a:xfrm>
            <a:off x="1154954" y="2603500"/>
            <a:ext cx="10833846" cy="3416300"/>
          </a:xfrm>
        </p:spPr>
        <p:txBody>
          <a:bodyPr>
            <a:normAutofit/>
          </a:bodyPr>
          <a:lstStyle/>
          <a:p>
            <a:pPr marL="0" indent="0" algn="ctr">
              <a:lnSpc>
                <a:spcPct val="150000"/>
              </a:lnSpc>
              <a:buNone/>
            </a:pPr>
            <a:r>
              <a:rPr lang="en-US" sz="3600" b="1" dirty="0" smtClean="0">
                <a:latin typeface="Chalkboard" charset="0"/>
                <a:ea typeface="Chalkboard" charset="0"/>
                <a:cs typeface="Chalkboard" charset="0"/>
              </a:rPr>
              <a:t>What is a SWOT analysis? Use your blog to explain it and why it’s crucial for analysing a brief and planning a media product.</a:t>
            </a:r>
            <a:endParaRPr lang="en-US" sz="3600" b="1" dirty="0">
              <a:latin typeface="Chalkboard" charset="0"/>
              <a:ea typeface="Chalkboard" charset="0"/>
              <a:cs typeface="Chalkboard" charset="0"/>
            </a:endParaRPr>
          </a:p>
        </p:txBody>
      </p:sp>
    </p:spTree>
    <p:extLst>
      <p:ext uri="{BB962C8B-B14F-4D97-AF65-F5344CB8AC3E}">
        <p14:creationId xmlns:p14="http://schemas.microsoft.com/office/powerpoint/2010/main" val="1978760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Breaking down a brief</a:t>
            </a:r>
            <a:endParaRPr lang="en-US" dirty="0"/>
          </a:p>
        </p:txBody>
      </p:sp>
      <p:sp>
        <p:nvSpPr>
          <p:cNvPr id="3" name="Content Placeholder 2"/>
          <p:cNvSpPr>
            <a:spLocks noGrp="1"/>
          </p:cNvSpPr>
          <p:nvPr>
            <p:ph idx="1"/>
          </p:nvPr>
        </p:nvSpPr>
        <p:spPr>
          <a:xfrm>
            <a:off x="1154954" y="2603500"/>
            <a:ext cx="10444379" cy="4254500"/>
          </a:xfrm>
        </p:spPr>
        <p:txBody>
          <a:bodyPr>
            <a:normAutofit/>
          </a:bodyPr>
          <a:lstStyle/>
          <a:p>
            <a:pPr marL="0" indent="0">
              <a:lnSpc>
                <a:spcPct val="200000"/>
              </a:lnSpc>
              <a:buNone/>
            </a:pPr>
            <a:r>
              <a:rPr lang="en-US" dirty="0" smtClean="0"/>
              <a:t>During the process of interpreting the product brief, it is vital that you are clear about what is required by the client. Where any interpretation is required there is always danger that you will misunderstand what the client actually requires. To help stop this happening constant communication with the client is required. It is better to get this clearly set out at the early stage before you start producing the media product, when any changes that need to be made can be costly in terms of money, resources and time.</a:t>
            </a:r>
            <a:endParaRPr lang="en-US" dirty="0"/>
          </a:p>
          <a:p>
            <a:pPr marL="0" indent="0">
              <a:buNone/>
            </a:pPr>
            <a:endParaRPr lang="en-US" dirty="0" smtClean="0"/>
          </a:p>
        </p:txBody>
      </p:sp>
    </p:spTree>
    <p:extLst>
      <p:ext uri="{BB962C8B-B14F-4D97-AF65-F5344CB8AC3E}">
        <p14:creationId xmlns:p14="http://schemas.microsoft.com/office/powerpoint/2010/main" val="599376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Interpreting a brief - KEYWORDS</a:t>
            </a:r>
            <a:endParaRPr lang="en-US" dirty="0"/>
          </a:p>
        </p:txBody>
      </p:sp>
      <p:sp>
        <p:nvSpPr>
          <p:cNvPr id="3" name="Content Placeholder 2"/>
          <p:cNvSpPr>
            <a:spLocks noGrp="1"/>
          </p:cNvSpPr>
          <p:nvPr>
            <p:ph idx="1"/>
          </p:nvPr>
        </p:nvSpPr>
        <p:spPr/>
        <p:txBody>
          <a:bodyPr/>
          <a:lstStyle/>
          <a:p>
            <a:pPr>
              <a:lnSpc>
                <a:spcPct val="150000"/>
              </a:lnSpc>
            </a:pPr>
            <a:r>
              <a:rPr lang="en-US" dirty="0"/>
              <a:t>Implicit- these will be inferred from the brief; you will have to interpret.</a:t>
            </a:r>
          </a:p>
          <a:p>
            <a:pPr>
              <a:lnSpc>
                <a:spcPct val="150000"/>
              </a:lnSpc>
            </a:pPr>
            <a:r>
              <a:rPr lang="en-US" dirty="0"/>
              <a:t>Open- There is some freedom for you to make decisions about how to best create a successful product</a:t>
            </a:r>
            <a:r>
              <a:rPr lang="en-US" dirty="0" smtClean="0"/>
              <a:t>.</a:t>
            </a:r>
          </a:p>
          <a:p>
            <a:pPr>
              <a:lnSpc>
                <a:spcPct val="150000"/>
              </a:lnSpc>
            </a:pPr>
            <a:r>
              <a:rPr lang="en-US" dirty="0" smtClean="0"/>
              <a:t>Constraints </a:t>
            </a:r>
            <a:r>
              <a:rPr lang="mr-IN" dirty="0" smtClean="0"/>
              <a:t>–</a:t>
            </a:r>
            <a:r>
              <a:rPr lang="en-US" dirty="0" smtClean="0"/>
              <a:t> These are boundaries that the project must work within, e.g. legal, ethical, time and cost.</a:t>
            </a:r>
          </a:p>
          <a:p>
            <a:pPr>
              <a:lnSpc>
                <a:spcPct val="150000"/>
              </a:lnSpc>
            </a:pPr>
            <a:r>
              <a:rPr lang="en-US" dirty="0" smtClean="0"/>
              <a:t>Explicit </a:t>
            </a:r>
            <a:r>
              <a:rPr lang="mr-IN" dirty="0" smtClean="0"/>
              <a:t>–</a:t>
            </a:r>
            <a:r>
              <a:rPr lang="en-US" dirty="0" smtClean="0"/>
              <a:t> These are clearly stated and must be met when producing the product.</a:t>
            </a:r>
            <a:endParaRPr lang="en-US" dirty="0"/>
          </a:p>
          <a:p>
            <a:endParaRPr lang="en-US" dirty="0"/>
          </a:p>
        </p:txBody>
      </p:sp>
    </p:spTree>
    <p:extLst>
      <p:ext uri="{BB962C8B-B14F-4D97-AF65-F5344CB8AC3E}">
        <p14:creationId xmlns:p14="http://schemas.microsoft.com/office/powerpoint/2010/main" val="14498000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7369"/>
            <a:ext cx="12192000" cy="1337530"/>
          </a:xfrm>
          <a:solidFill>
            <a:srgbClr val="00B0F0"/>
          </a:solidFill>
        </p:spPr>
        <p:txBody>
          <a:bodyPr/>
          <a:lstStyle/>
          <a:p>
            <a:pPr>
              <a:lnSpc>
                <a:spcPct val="150000"/>
              </a:lnSpc>
            </a:pPr>
            <a:r>
              <a:rPr lang="en-US" sz="1600" dirty="0" smtClean="0">
                <a:solidFill>
                  <a:schemeClr val="tx1"/>
                </a:solidFill>
              </a:rPr>
              <a:t>Task 2 </a:t>
            </a:r>
            <a:r>
              <a:rPr lang="mr-IN" sz="1600" dirty="0" smtClean="0">
                <a:solidFill>
                  <a:schemeClr val="tx1"/>
                </a:solidFill>
              </a:rPr>
              <a:t>–</a:t>
            </a:r>
            <a:r>
              <a:rPr lang="en-US" sz="1600" dirty="0" smtClean="0">
                <a:solidFill>
                  <a:schemeClr val="tx1"/>
                </a:solidFill>
              </a:rPr>
              <a:t> 1) Create a mind map for two possible solutions to the below brief.</a:t>
            </a:r>
            <a:br>
              <a:rPr lang="en-US" sz="1600" dirty="0" smtClean="0">
                <a:solidFill>
                  <a:schemeClr val="tx1"/>
                </a:solidFill>
              </a:rPr>
            </a:br>
            <a:r>
              <a:rPr lang="en-US" sz="1600" dirty="0">
                <a:solidFill>
                  <a:schemeClr val="tx1"/>
                </a:solidFill>
              </a:rPr>
              <a:t>2</a:t>
            </a:r>
            <a:r>
              <a:rPr lang="en-US" sz="1600" dirty="0" smtClean="0">
                <a:solidFill>
                  <a:schemeClr val="tx1"/>
                </a:solidFill>
              </a:rPr>
              <a:t>) Carry out a SWOT analysis on each of the solutions to decide which one to take forward and present to the client . </a:t>
            </a:r>
            <a:br>
              <a:rPr lang="en-US" sz="1600" dirty="0" smtClean="0">
                <a:solidFill>
                  <a:schemeClr val="tx1"/>
                </a:solidFill>
              </a:rPr>
            </a:br>
            <a:r>
              <a:rPr lang="en-US" sz="1600" dirty="0">
                <a:solidFill>
                  <a:schemeClr val="tx1"/>
                </a:solidFill>
              </a:rPr>
              <a:t>3</a:t>
            </a:r>
            <a:r>
              <a:rPr lang="en-US" sz="1600" dirty="0" smtClean="0">
                <a:solidFill>
                  <a:schemeClr val="tx1"/>
                </a:solidFill>
              </a:rPr>
              <a:t>) write roughly 200 words on why you chose that solution and how the SWOT analysis helped you. </a:t>
            </a:r>
            <a:endParaRPr lang="en-US" sz="1600" dirty="0">
              <a:solidFill>
                <a:schemeClr val="tx1"/>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280161"/>
            <a:ext cx="10139579" cy="5591433"/>
          </a:xfrm>
        </p:spPr>
      </p:pic>
      <p:sp>
        <p:nvSpPr>
          <p:cNvPr id="4" name="TextBox 3"/>
          <p:cNvSpPr txBox="1"/>
          <p:nvPr/>
        </p:nvSpPr>
        <p:spPr>
          <a:xfrm>
            <a:off x="10600266" y="2472267"/>
            <a:ext cx="1439333" cy="1754326"/>
          </a:xfrm>
          <a:prstGeom prst="rect">
            <a:avLst/>
          </a:prstGeom>
          <a:solidFill>
            <a:srgbClr val="FFFF00"/>
          </a:solidFill>
        </p:spPr>
        <p:txBody>
          <a:bodyPr wrap="square" rtlCol="0">
            <a:spAutoFit/>
          </a:bodyPr>
          <a:lstStyle/>
          <a:p>
            <a:pPr algn="ctr"/>
            <a:r>
              <a:rPr lang="en-US" dirty="0" smtClean="0"/>
              <a:t>Use the internet to work out costs to strengthen your SWOT</a:t>
            </a:r>
            <a:endParaRPr lang="en-US" dirty="0"/>
          </a:p>
        </p:txBody>
      </p:sp>
      <p:sp>
        <p:nvSpPr>
          <p:cNvPr id="6" name="TextBox 5"/>
          <p:cNvSpPr txBox="1"/>
          <p:nvPr/>
        </p:nvSpPr>
        <p:spPr>
          <a:xfrm>
            <a:off x="320862" y="1719072"/>
            <a:ext cx="922722" cy="3693319"/>
          </a:xfrm>
          <a:prstGeom prst="rect">
            <a:avLst/>
          </a:prstGeom>
          <a:solidFill>
            <a:srgbClr val="FFFF00"/>
          </a:solidFill>
        </p:spPr>
        <p:txBody>
          <a:bodyPr wrap="square" rtlCol="0">
            <a:spAutoFit/>
          </a:bodyPr>
          <a:lstStyle/>
          <a:p>
            <a:pPr algn="ctr"/>
            <a:r>
              <a:rPr lang="en-US" dirty="0" smtClean="0"/>
              <a:t>This is a photo </a:t>
            </a:r>
            <a:r>
              <a:rPr lang="mr-IN" dirty="0" smtClean="0"/>
              <a:t>–</a:t>
            </a:r>
            <a:r>
              <a:rPr lang="en-US" dirty="0" smtClean="0"/>
              <a:t> you’ll need to save the image and zoom in. </a:t>
            </a:r>
            <a:endParaRPr lang="en-US" dirty="0"/>
          </a:p>
        </p:txBody>
      </p:sp>
    </p:spTree>
    <p:extLst>
      <p:ext uri="{BB962C8B-B14F-4D97-AF65-F5344CB8AC3E}">
        <p14:creationId xmlns:p14="http://schemas.microsoft.com/office/powerpoint/2010/main" val="3340693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Task</a:t>
            </a:r>
            <a:endParaRPr lang="en-US" dirty="0"/>
          </a:p>
        </p:txBody>
      </p:sp>
      <p:sp>
        <p:nvSpPr>
          <p:cNvPr id="3" name="Content Placeholder 2"/>
          <p:cNvSpPr>
            <a:spLocks noGrp="1"/>
          </p:cNvSpPr>
          <p:nvPr>
            <p:ph idx="1"/>
          </p:nvPr>
        </p:nvSpPr>
        <p:spPr/>
        <p:txBody>
          <a:bodyPr>
            <a:normAutofit/>
          </a:bodyPr>
          <a:lstStyle/>
          <a:p>
            <a:pPr algn="ctr">
              <a:lnSpc>
                <a:spcPct val="150000"/>
              </a:lnSpc>
            </a:pPr>
            <a:r>
              <a:rPr lang="en-US" sz="3200" dirty="0" smtClean="0"/>
              <a:t>Research the definition of a ‘gantt chart’ and create a blogpost thinking about how it is used in planning and creating a media product.</a:t>
            </a:r>
            <a:endParaRPr lang="en-US" sz="3200" dirty="0"/>
          </a:p>
        </p:txBody>
      </p:sp>
    </p:spTree>
    <p:extLst>
      <p:ext uri="{BB962C8B-B14F-4D97-AF65-F5344CB8AC3E}">
        <p14:creationId xmlns:p14="http://schemas.microsoft.com/office/powerpoint/2010/main" val="660732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38</TotalTime>
  <Words>300</Words>
  <Application>Microsoft Macintosh PowerPoint</Application>
  <PresentationFormat>Widescreen</PresentationFormat>
  <Paragraphs>16</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Century Gothic</vt:lpstr>
      <vt:lpstr>Chalkboard</vt:lpstr>
      <vt:lpstr>Mangal</vt:lpstr>
      <vt:lpstr>Wingdings 3</vt:lpstr>
      <vt:lpstr>Arial</vt:lpstr>
      <vt:lpstr>Ion Boardroom</vt:lpstr>
      <vt:lpstr>Unit 2: Pre-Production and Planning</vt:lpstr>
      <vt:lpstr>Task 1:</vt:lpstr>
      <vt:lpstr>Breaking down a brief</vt:lpstr>
      <vt:lpstr>Interpreting a brief - KEYWORDS</vt:lpstr>
      <vt:lpstr>Task 2 – 1) Create a mind map for two possible solutions to the below brief. 2) Carry out a SWOT analysis on each of the solutions to decide which one to take forward and present to the client .  3) write roughly 200 words on why you chose that solution and how the SWOT analysis helped you. </vt:lpstr>
      <vt:lpstr>Final Task</vt:lpstr>
    </vt:vector>
  </TitlesOfParts>
  <Company/>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2: pRE-Production and Planning</dc:title>
  <dc:creator>lorenza samuels</dc:creator>
  <cp:lastModifiedBy>lorenza samuels</cp:lastModifiedBy>
  <cp:revision>8</cp:revision>
  <dcterms:created xsi:type="dcterms:W3CDTF">2017-10-01T19:52:05Z</dcterms:created>
  <dcterms:modified xsi:type="dcterms:W3CDTF">2017-10-01T20:31:03Z</dcterms:modified>
</cp:coreProperties>
</file>