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8"/>
  </p:handoutMasterIdLst>
  <p:sldIdLst>
    <p:sldId id="256" r:id="rId2"/>
    <p:sldId id="257" r:id="rId3"/>
    <p:sldId id="258" r:id="rId4"/>
    <p:sldId id="259" r:id="rId5"/>
    <p:sldId id="262" r:id="rId6"/>
    <p:sldId id="260" r:id="rId7"/>
    <p:sldId id="261" r:id="rId8"/>
    <p:sldId id="264" r:id="rId9"/>
    <p:sldId id="266" r:id="rId10"/>
    <p:sldId id="265"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87"/>
    <p:restoredTop sz="92969"/>
  </p:normalViewPr>
  <p:slideViewPr>
    <p:cSldViewPr snapToGrid="0" snapToObjects="1">
      <p:cViewPr varScale="1">
        <p:scale>
          <a:sx n="58" d="100"/>
          <a:sy n="58" d="100"/>
        </p:scale>
        <p:origin x="2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85A913-7AB0-7446-8D29-C10E39AAEBE5}" type="datetimeFigureOut">
              <a:rPr lang="en-GB" smtClean="0"/>
              <a:t>09/10/2017</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53E44A-AD3D-B648-937A-23CA926BB2C0}" type="slidenum">
              <a:rPr lang="en-GB" smtClean="0"/>
              <a:t>‹#›</a:t>
            </a:fld>
            <a:endParaRPr lang="en-GB"/>
          </a:p>
        </p:txBody>
      </p:sp>
    </p:spTree>
    <p:extLst>
      <p:ext uri="{BB962C8B-B14F-4D97-AF65-F5344CB8AC3E}">
        <p14:creationId xmlns:p14="http://schemas.microsoft.com/office/powerpoint/2010/main" val="20422310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A9B0CB-3336-DE48-B1B8-37B140EC063F}" type="datetimeFigureOut">
              <a:rPr lang="en-GB" smtClean="0"/>
              <a:t>09/10/2017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55FD5-055D-504E-9ADF-B13B850A3706}" type="slidenum">
              <a:rPr lang="en-GB" smtClean="0"/>
              <a:t>‹#›</a:t>
            </a:fld>
            <a:endParaRPr lang="en-GB"/>
          </a:p>
        </p:txBody>
      </p:sp>
    </p:spTree>
    <p:extLst>
      <p:ext uri="{BB962C8B-B14F-4D97-AF65-F5344CB8AC3E}">
        <p14:creationId xmlns:p14="http://schemas.microsoft.com/office/powerpoint/2010/main" val="690154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A9B0CB-3336-DE48-B1B8-37B140EC063F}" type="datetimeFigureOut">
              <a:rPr lang="en-GB" smtClean="0"/>
              <a:t>09/10/2017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55FD5-055D-504E-9ADF-B13B850A3706}" type="slidenum">
              <a:rPr lang="en-GB" smtClean="0"/>
              <a:t>‹#›</a:t>
            </a:fld>
            <a:endParaRPr lang="en-GB"/>
          </a:p>
        </p:txBody>
      </p:sp>
    </p:spTree>
    <p:extLst>
      <p:ext uri="{BB962C8B-B14F-4D97-AF65-F5344CB8AC3E}">
        <p14:creationId xmlns:p14="http://schemas.microsoft.com/office/powerpoint/2010/main" val="50540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A9B0CB-3336-DE48-B1B8-37B140EC063F}" type="datetimeFigureOut">
              <a:rPr lang="en-GB" smtClean="0"/>
              <a:t>09/10/2017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55FD5-055D-504E-9ADF-B13B850A3706}" type="slidenum">
              <a:rPr lang="en-GB" smtClean="0"/>
              <a:t>‹#›</a:t>
            </a:fld>
            <a:endParaRPr lang="en-GB"/>
          </a:p>
        </p:txBody>
      </p:sp>
    </p:spTree>
    <p:extLst>
      <p:ext uri="{BB962C8B-B14F-4D97-AF65-F5344CB8AC3E}">
        <p14:creationId xmlns:p14="http://schemas.microsoft.com/office/powerpoint/2010/main" val="104913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A9B0CB-3336-DE48-B1B8-37B140EC063F}" type="datetimeFigureOut">
              <a:rPr lang="en-GB" smtClean="0"/>
              <a:t>09/10/2017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55FD5-055D-504E-9ADF-B13B850A3706}" type="slidenum">
              <a:rPr lang="en-GB" smtClean="0"/>
              <a:t>‹#›</a:t>
            </a:fld>
            <a:endParaRPr lang="en-GB"/>
          </a:p>
        </p:txBody>
      </p:sp>
    </p:spTree>
    <p:extLst>
      <p:ext uri="{BB962C8B-B14F-4D97-AF65-F5344CB8AC3E}">
        <p14:creationId xmlns:p14="http://schemas.microsoft.com/office/powerpoint/2010/main" val="86384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9B0CB-3336-DE48-B1B8-37B140EC063F}" type="datetimeFigureOut">
              <a:rPr lang="en-GB" smtClean="0"/>
              <a:t>09/10/2017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55FD5-055D-504E-9ADF-B13B850A3706}" type="slidenum">
              <a:rPr lang="en-GB" smtClean="0"/>
              <a:t>‹#›</a:t>
            </a:fld>
            <a:endParaRPr lang="en-GB"/>
          </a:p>
        </p:txBody>
      </p:sp>
    </p:spTree>
    <p:extLst>
      <p:ext uri="{BB962C8B-B14F-4D97-AF65-F5344CB8AC3E}">
        <p14:creationId xmlns:p14="http://schemas.microsoft.com/office/powerpoint/2010/main" val="1571560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A9B0CB-3336-DE48-B1B8-37B140EC063F}" type="datetimeFigureOut">
              <a:rPr lang="en-GB" smtClean="0"/>
              <a:t>09/10/2017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A55FD5-055D-504E-9ADF-B13B850A3706}" type="slidenum">
              <a:rPr lang="en-GB" smtClean="0"/>
              <a:t>‹#›</a:t>
            </a:fld>
            <a:endParaRPr lang="en-GB"/>
          </a:p>
        </p:txBody>
      </p:sp>
    </p:spTree>
    <p:extLst>
      <p:ext uri="{BB962C8B-B14F-4D97-AF65-F5344CB8AC3E}">
        <p14:creationId xmlns:p14="http://schemas.microsoft.com/office/powerpoint/2010/main" val="1320470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A9B0CB-3336-DE48-B1B8-37B140EC063F}" type="datetimeFigureOut">
              <a:rPr lang="en-GB" smtClean="0"/>
              <a:t>09/10/2017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A55FD5-055D-504E-9ADF-B13B850A3706}" type="slidenum">
              <a:rPr lang="en-GB" smtClean="0"/>
              <a:t>‹#›</a:t>
            </a:fld>
            <a:endParaRPr lang="en-GB"/>
          </a:p>
        </p:txBody>
      </p:sp>
    </p:spTree>
    <p:extLst>
      <p:ext uri="{BB962C8B-B14F-4D97-AF65-F5344CB8AC3E}">
        <p14:creationId xmlns:p14="http://schemas.microsoft.com/office/powerpoint/2010/main" val="104546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A9B0CB-3336-DE48-B1B8-37B140EC063F}" type="datetimeFigureOut">
              <a:rPr lang="en-GB" smtClean="0"/>
              <a:t>09/10/2017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A55FD5-055D-504E-9ADF-B13B850A3706}" type="slidenum">
              <a:rPr lang="en-GB" smtClean="0"/>
              <a:t>‹#›</a:t>
            </a:fld>
            <a:endParaRPr lang="en-GB"/>
          </a:p>
        </p:txBody>
      </p:sp>
    </p:spTree>
    <p:extLst>
      <p:ext uri="{BB962C8B-B14F-4D97-AF65-F5344CB8AC3E}">
        <p14:creationId xmlns:p14="http://schemas.microsoft.com/office/powerpoint/2010/main" val="44950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9B0CB-3336-DE48-B1B8-37B140EC063F}" type="datetimeFigureOut">
              <a:rPr lang="en-GB" smtClean="0"/>
              <a:t>09/10/2017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A55FD5-055D-504E-9ADF-B13B850A3706}" type="slidenum">
              <a:rPr lang="en-GB" smtClean="0"/>
              <a:t>‹#›</a:t>
            </a:fld>
            <a:endParaRPr lang="en-GB"/>
          </a:p>
        </p:txBody>
      </p:sp>
    </p:spTree>
    <p:extLst>
      <p:ext uri="{BB962C8B-B14F-4D97-AF65-F5344CB8AC3E}">
        <p14:creationId xmlns:p14="http://schemas.microsoft.com/office/powerpoint/2010/main" val="5920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9B0CB-3336-DE48-B1B8-37B140EC063F}" type="datetimeFigureOut">
              <a:rPr lang="en-GB" smtClean="0"/>
              <a:t>09/10/2017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A55FD5-055D-504E-9ADF-B13B850A3706}" type="slidenum">
              <a:rPr lang="en-GB" smtClean="0"/>
              <a:t>‹#›</a:t>
            </a:fld>
            <a:endParaRPr lang="en-GB"/>
          </a:p>
        </p:txBody>
      </p:sp>
    </p:spTree>
    <p:extLst>
      <p:ext uri="{BB962C8B-B14F-4D97-AF65-F5344CB8AC3E}">
        <p14:creationId xmlns:p14="http://schemas.microsoft.com/office/powerpoint/2010/main" val="69895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9B0CB-3336-DE48-B1B8-37B140EC063F}" type="datetimeFigureOut">
              <a:rPr lang="en-GB" smtClean="0"/>
              <a:t>09/10/2017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A55FD5-055D-504E-9ADF-B13B850A3706}" type="slidenum">
              <a:rPr lang="en-GB" smtClean="0"/>
              <a:t>‹#›</a:t>
            </a:fld>
            <a:endParaRPr lang="en-GB"/>
          </a:p>
        </p:txBody>
      </p:sp>
    </p:spTree>
    <p:extLst>
      <p:ext uri="{BB962C8B-B14F-4D97-AF65-F5344CB8AC3E}">
        <p14:creationId xmlns:p14="http://schemas.microsoft.com/office/powerpoint/2010/main" val="5269666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9B0CB-3336-DE48-B1B8-37B140EC063F}" type="datetimeFigureOut">
              <a:rPr lang="en-GB" smtClean="0"/>
              <a:t>09/10/2017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55FD5-055D-504E-9ADF-B13B850A3706}" type="slidenum">
              <a:rPr lang="en-GB" smtClean="0"/>
              <a:t>‹#›</a:t>
            </a:fld>
            <a:endParaRPr lang="en-GB"/>
          </a:p>
        </p:txBody>
      </p:sp>
    </p:spTree>
    <p:extLst>
      <p:ext uri="{BB962C8B-B14F-4D97-AF65-F5344CB8AC3E}">
        <p14:creationId xmlns:p14="http://schemas.microsoft.com/office/powerpoint/2010/main" val="174579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Component 1: Section A</a:t>
            </a:r>
            <a:endParaRPr lang="en-GB" dirty="0"/>
          </a:p>
        </p:txBody>
      </p:sp>
      <p:sp>
        <p:nvSpPr>
          <p:cNvPr id="3" name="Subtitle 2"/>
          <p:cNvSpPr>
            <a:spLocks noGrp="1"/>
          </p:cNvSpPr>
          <p:nvPr>
            <p:ph type="subTitle" idx="1"/>
          </p:nvPr>
        </p:nvSpPr>
        <p:spPr/>
        <p:txBody>
          <a:bodyPr/>
          <a:lstStyle/>
          <a:p>
            <a:r>
              <a:rPr lang="en-GB" dirty="0" smtClean="0"/>
              <a:t>L.O. – What do we need to know for succeeding in the examination for Component 1: Section </a:t>
            </a:r>
            <a:r>
              <a:rPr lang="en-GB" dirty="0" smtClean="0"/>
              <a:t>A?</a:t>
            </a:r>
            <a:endParaRPr lang="en-GB" dirty="0"/>
          </a:p>
        </p:txBody>
      </p:sp>
    </p:spTree>
    <p:extLst>
      <p:ext uri="{BB962C8B-B14F-4D97-AF65-F5344CB8AC3E}">
        <p14:creationId xmlns:p14="http://schemas.microsoft.com/office/powerpoint/2010/main" val="2009018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832" y="365126"/>
            <a:ext cx="11313041" cy="761926"/>
          </a:xfrm>
        </p:spPr>
        <p:txBody>
          <a:bodyPr>
            <a:normAutofit fontScale="90000"/>
          </a:bodyPr>
          <a:lstStyle/>
          <a:p>
            <a:r>
              <a:rPr lang="en-GB" dirty="0" smtClean="0"/>
              <a:t>What do we need to know about the texts’ context?</a:t>
            </a:r>
            <a:endParaRPr lang="en-GB" dirty="0"/>
          </a:p>
        </p:txBody>
      </p:sp>
      <p:sp>
        <p:nvSpPr>
          <p:cNvPr id="3" name="Content Placeholder 2"/>
          <p:cNvSpPr>
            <a:spLocks noGrp="1"/>
          </p:cNvSpPr>
          <p:nvPr>
            <p:ph idx="1"/>
          </p:nvPr>
        </p:nvSpPr>
        <p:spPr>
          <a:xfrm>
            <a:off x="467833" y="1127052"/>
            <a:ext cx="11313041" cy="5295013"/>
          </a:xfrm>
        </p:spPr>
        <p:txBody>
          <a:bodyPr>
            <a:noAutofit/>
          </a:bodyPr>
          <a:lstStyle/>
          <a:p>
            <a:pPr marL="0" indent="0">
              <a:buNone/>
            </a:pPr>
            <a:r>
              <a:rPr lang="en-GB" sz="1900" b="1" dirty="0" smtClean="0"/>
              <a:t>Historical contexts </a:t>
            </a:r>
            <a:r>
              <a:rPr lang="en-GB" sz="1900" dirty="0" smtClean="0"/>
              <a:t>including:</a:t>
            </a:r>
          </a:p>
          <a:p>
            <a:r>
              <a:rPr lang="en-GB" sz="1900" dirty="0" smtClean="0"/>
              <a:t>the dynamic and historically relative nature of the genre</a:t>
            </a:r>
          </a:p>
          <a:p>
            <a:r>
              <a:rPr lang="en-GB" sz="1900" dirty="0" smtClean="0"/>
              <a:t>the effect of historical context on representations</a:t>
            </a:r>
          </a:p>
          <a:p>
            <a:endParaRPr lang="en-GB" sz="1900" dirty="0"/>
          </a:p>
          <a:p>
            <a:pPr marL="0" indent="0">
              <a:buNone/>
            </a:pPr>
            <a:r>
              <a:rPr lang="en-GB" sz="1900" b="1" dirty="0" smtClean="0"/>
              <a:t>Social and cultural contexts </a:t>
            </a:r>
            <a:r>
              <a:rPr lang="en-GB" sz="1900" dirty="0" smtClean="0"/>
              <a:t>including:</a:t>
            </a:r>
          </a:p>
          <a:p>
            <a:r>
              <a:rPr lang="en-GB" sz="1900" dirty="0" smtClean="0"/>
              <a:t>the effect of social and cultural contexts on representations</a:t>
            </a:r>
          </a:p>
          <a:p>
            <a:r>
              <a:rPr lang="en-GB" sz="1900" dirty="0" smtClean="0"/>
              <a:t>how and why particular social groups may be under-represented or misrepresented</a:t>
            </a:r>
          </a:p>
          <a:p>
            <a:endParaRPr lang="en-GB" sz="1900" dirty="0"/>
          </a:p>
          <a:p>
            <a:pPr marL="0" indent="0">
              <a:buNone/>
            </a:pPr>
            <a:r>
              <a:rPr lang="en-GB" sz="1900" b="1" dirty="0" smtClean="0"/>
              <a:t>Economic contexts</a:t>
            </a:r>
            <a:r>
              <a:rPr lang="en-GB" sz="1900" dirty="0" smtClean="0"/>
              <a:t> including:</a:t>
            </a:r>
          </a:p>
          <a:p>
            <a:r>
              <a:rPr lang="en-GB" sz="1900" dirty="0" smtClean="0"/>
              <a:t>production, distribution and circulation in a global context</a:t>
            </a:r>
          </a:p>
          <a:p>
            <a:r>
              <a:rPr lang="en-GB" sz="1900" dirty="0" smtClean="0"/>
              <a:t>the significance of patterns of ownership and control, funding and regulation</a:t>
            </a:r>
          </a:p>
          <a:p>
            <a:endParaRPr lang="en-GB" sz="1900" dirty="0"/>
          </a:p>
          <a:p>
            <a:pPr marL="0" indent="0">
              <a:buNone/>
            </a:pPr>
            <a:r>
              <a:rPr lang="en-GB" sz="1900" b="1" dirty="0" smtClean="0"/>
              <a:t>Political contexts</a:t>
            </a:r>
            <a:r>
              <a:rPr lang="en-GB" sz="1900" dirty="0" smtClean="0"/>
              <a:t> including:</a:t>
            </a:r>
          </a:p>
          <a:p>
            <a:r>
              <a:rPr lang="en-GB" sz="1900" dirty="0" smtClean="0"/>
              <a:t>how media products reflect the political contexts in which they are made through their representations, values and messages, and through aspects of their ownership and political orientation</a:t>
            </a:r>
            <a:endParaRPr lang="en-GB" sz="1900" dirty="0"/>
          </a:p>
        </p:txBody>
      </p:sp>
    </p:spTree>
    <p:extLst>
      <p:ext uri="{BB962C8B-B14F-4D97-AF65-F5344CB8AC3E}">
        <p14:creationId xmlns:p14="http://schemas.microsoft.com/office/powerpoint/2010/main" val="655676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3"/>
            <a:ext cx="9144000" cy="1195535"/>
          </a:xfrm>
        </p:spPr>
        <p:txBody>
          <a:bodyPr/>
          <a:lstStyle/>
          <a:p>
            <a:r>
              <a:rPr lang="en-GB" dirty="0" smtClean="0"/>
              <a:t>Theories</a:t>
            </a:r>
            <a:endParaRPr lang="en-GB" dirty="0"/>
          </a:p>
        </p:txBody>
      </p:sp>
      <p:sp>
        <p:nvSpPr>
          <p:cNvPr id="5" name="Subtitle 4"/>
          <p:cNvSpPr>
            <a:spLocks noGrp="1"/>
          </p:cNvSpPr>
          <p:nvPr>
            <p:ph type="subTitle" idx="1"/>
          </p:nvPr>
        </p:nvSpPr>
        <p:spPr>
          <a:xfrm>
            <a:off x="1524000" y="3062177"/>
            <a:ext cx="9144000" cy="3508743"/>
          </a:xfrm>
        </p:spPr>
        <p:txBody>
          <a:bodyPr>
            <a:normAutofit/>
          </a:bodyPr>
          <a:lstStyle/>
          <a:p>
            <a:r>
              <a:rPr lang="is-IS" sz="2800" dirty="0" smtClean="0"/>
              <a:t>…this bit is difficult. You need to be able to remember these theories,  who created them and how to apply them to the set texts and the unseen texts the examiner will offer us in the examination.</a:t>
            </a:r>
          </a:p>
          <a:p>
            <a:endParaRPr lang="is-IS" sz="2800" dirty="0"/>
          </a:p>
          <a:p>
            <a:r>
              <a:rPr lang="is-IS" sz="2800" dirty="0" smtClean="0"/>
              <a:t>You will also need to evaluate the theories, meaning that you need to question and critique them.</a:t>
            </a:r>
            <a:endParaRPr lang="en-GB" sz="2800" dirty="0"/>
          </a:p>
        </p:txBody>
      </p:sp>
    </p:spTree>
    <p:extLst>
      <p:ext uri="{BB962C8B-B14F-4D97-AF65-F5344CB8AC3E}">
        <p14:creationId xmlns:p14="http://schemas.microsoft.com/office/powerpoint/2010/main" val="1793256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smtClean="0"/>
              <a:t>The following theories </a:t>
            </a:r>
            <a:r>
              <a:rPr lang="en-GB" b="1" dirty="0" smtClean="0"/>
              <a:t>must </a:t>
            </a:r>
            <a:r>
              <a:rPr lang="en-GB" dirty="0" smtClean="0"/>
              <a:t>be studied, alongside other theories that might be relevant </a:t>
            </a:r>
            <a:endParaRPr lang="en-GB" dirty="0"/>
          </a:p>
        </p:txBody>
      </p:sp>
      <p:sp>
        <p:nvSpPr>
          <p:cNvPr id="5" name="Subtitle 4"/>
          <p:cNvSpPr>
            <a:spLocks noGrp="1"/>
          </p:cNvSpPr>
          <p:nvPr>
            <p:ph type="subTitle" idx="1"/>
          </p:nvPr>
        </p:nvSpPr>
        <p:spPr/>
        <p:txBody>
          <a:bodyPr/>
          <a:lstStyle/>
          <a:p>
            <a:endParaRPr lang="en-GB" dirty="0" smtClean="0"/>
          </a:p>
          <a:p>
            <a:r>
              <a:rPr lang="en-GB" sz="3200" dirty="0" smtClean="0"/>
              <a:t>(this is where your wider reading will come in to play)</a:t>
            </a:r>
            <a:endParaRPr lang="en-GB" sz="3200" dirty="0"/>
          </a:p>
        </p:txBody>
      </p:sp>
    </p:spTree>
    <p:extLst>
      <p:ext uri="{BB962C8B-B14F-4D97-AF65-F5344CB8AC3E}">
        <p14:creationId xmlns:p14="http://schemas.microsoft.com/office/powerpoint/2010/main" val="1134559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06418670"/>
              </p:ext>
            </p:extLst>
          </p:nvPr>
        </p:nvGraphicFramePr>
        <p:xfrm>
          <a:off x="901995" y="170122"/>
          <a:ext cx="10515600" cy="6502753"/>
        </p:xfrm>
        <a:graphic>
          <a:graphicData uri="http://schemas.openxmlformats.org/drawingml/2006/table">
            <a:tbl>
              <a:tblPr firstRow="1" bandRow="1">
                <a:tableStyleId>{5C22544A-7EE6-4342-B048-85BDC9FD1C3A}</a:tableStyleId>
              </a:tblPr>
              <a:tblGrid>
                <a:gridCol w="3505200"/>
                <a:gridCol w="7010400"/>
              </a:tblGrid>
              <a:tr h="833473">
                <a:tc>
                  <a:txBody>
                    <a:bodyPr/>
                    <a:lstStyle/>
                    <a:p>
                      <a:r>
                        <a:rPr lang="en-US" sz="2800" dirty="0" smtClean="0">
                          <a:effectLst/>
                          <a:latin typeface="+mn-lt"/>
                        </a:rPr>
                        <a:t>Framework Area</a:t>
                      </a:r>
                      <a:endParaRPr lang="en-US" sz="2800" dirty="0">
                        <a:effectLst/>
                        <a:latin typeface="+mn-lt"/>
                      </a:endParaRPr>
                    </a:p>
                  </a:txBody>
                  <a:tcPr anchor="ctr"/>
                </a:tc>
                <a:tc>
                  <a:txBody>
                    <a:bodyPr/>
                    <a:lstStyle/>
                    <a:p>
                      <a:r>
                        <a:rPr lang="en-US" sz="2800" dirty="0" smtClean="0">
                          <a:effectLst/>
                          <a:latin typeface="+mn-lt"/>
                        </a:rPr>
                        <a:t>Theories</a:t>
                      </a:r>
                      <a:endParaRPr lang="en-US" sz="2800" dirty="0">
                        <a:effectLst/>
                        <a:latin typeface="+mn-lt"/>
                      </a:endParaRPr>
                    </a:p>
                  </a:txBody>
                  <a:tcPr anchor="ctr"/>
                </a:tc>
              </a:tr>
              <a:tr h="2533846">
                <a:tc>
                  <a:txBody>
                    <a:bodyPr/>
                    <a:lstStyle/>
                    <a:p>
                      <a:r>
                        <a:rPr lang="en-US" sz="2800" b="1" dirty="0">
                          <a:effectLst/>
                          <a:latin typeface="+mn-lt"/>
                        </a:rPr>
                        <a:t>Media Language </a:t>
                      </a:r>
                      <a:endParaRPr lang="en-US" sz="2800" dirty="0">
                        <a:effectLst/>
                        <a:latin typeface="+mn-lt"/>
                      </a:endParaRPr>
                    </a:p>
                  </a:txBody>
                  <a:tcPr anchor="ctr"/>
                </a:tc>
                <a:tc>
                  <a:txBody>
                    <a:bodyPr/>
                    <a:lstStyle/>
                    <a:p>
                      <a:endParaRPr lang="en-US" sz="2400" b="1" dirty="0" smtClean="0">
                        <a:effectLst/>
                        <a:latin typeface="+mn-lt"/>
                      </a:endParaRPr>
                    </a:p>
                    <a:p>
                      <a:r>
                        <a:rPr lang="en-US" sz="2400" b="1" dirty="0" smtClean="0">
                          <a:effectLst/>
                          <a:latin typeface="+mn-lt"/>
                        </a:rPr>
                        <a:t>Semiotics – including Barthes </a:t>
                      </a:r>
                    </a:p>
                    <a:p>
                      <a:r>
                        <a:rPr lang="en-US" sz="2400" b="1" dirty="0" smtClean="0">
                          <a:effectLst/>
                          <a:latin typeface="+mn-lt"/>
                        </a:rPr>
                        <a:t>Narratology – including </a:t>
                      </a:r>
                      <a:r>
                        <a:rPr lang="en-US" sz="2400" b="1" dirty="0" err="1" smtClean="0">
                          <a:effectLst/>
                          <a:latin typeface="+mn-lt"/>
                        </a:rPr>
                        <a:t>Todorov</a:t>
                      </a:r>
                      <a:r>
                        <a:rPr lang="en-US" sz="2400" b="1" dirty="0" smtClean="0">
                          <a:effectLst/>
                          <a:latin typeface="+mn-lt"/>
                        </a:rPr>
                        <a:t> </a:t>
                      </a:r>
                    </a:p>
                    <a:p>
                      <a:r>
                        <a:rPr lang="en-US" sz="2400" b="1" dirty="0" smtClean="0">
                          <a:effectLst/>
                          <a:latin typeface="+mn-lt"/>
                        </a:rPr>
                        <a:t>Genre </a:t>
                      </a:r>
                      <a:r>
                        <a:rPr lang="en-US" sz="2400" b="1" dirty="0">
                          <a:effectLst/>
                          <a:latin typeface="+mn-lt"/>
                        </a:rPr>
                        <a:t>theory </a:t>
                      </a:r>
                      <a:r>
                        <a:rPr lang="en-US" sz="2400" b="1" dirty="0" smtClean="0">
                          <a:effectLst/>
                          <a:latin typeface="+mn-lt"/>
                        </a:rPr>
                        <a:t>– including Neale </a:t>
                      </a:r>
                      <a:endParaRPr lang="en-US" sz="2400" dirty="0">
                        <a:effectLst/>
                        <a:latin typeface="+mn-lt"/>
                      </a:endParaRPr>
                    </a:p>
                    <a:p>
                      <a:r>
                        <a:rPr lang="en-US" sz="2400" b="1" dirty="0">
                          <a:effectLst/>
                          <a:latin typeface="+mn-lt"/>
                        </a:rPr>
                        <a:t>Structuralism </a:t>
                      </a:r>
                      <a:r>
                        <a:rPr lang="en-US" sz="2400" b="1" dirty="0" smtClean="0">
                          <a:effectLst/>
                          <a:latin typeface="+mn-lt"/>
                        </a:rPr>
                        <a:t>– including </a:t>
                      </a:r>
                      <a:r>
                        <a:rPr lang="en-US" sz="2400" b="1" dirty="0" err="1" smtClean="0">
                          <a:effectLst/>
                          <a:latin typeface="+mn-lt"/>
                        </a:rPr>
                        <a:t>Lévi-Strauss</a:t>
                      </a:r>
                      <a:r>
                        <a:rPr lang="en-US" sz="2400" b="1" dirty="0" smtClean="0">
                          <a:effectLst/>
                          <a:latin typeface="+mn-lt"/>
                        </a:rPr>
                        <a:t> </a:t>
                      </a:r>
                    </a:p>
                    <a:p>
                      <a:r>
                        <a:rPr lang="en-US" sz="2400" b="1" dirty="0" smtClean="0">
                          <a:effectLst/>
                          <a:latin typeface="+mn-lt"/>
                        </a:rPr>
                        <a:t>Postmodernism – including Jean </a:t>
                      </a:r>
                      <a:r>
                        <a:rPr lang="en-US" sz="2400" b="1" dirty="0" err="1">
                          <a:effectLst/>
                          <a:latin typeface="+mn-lt"/>
                        </a:rPr>
                        <a:t>Baudrillard</a:t>
                      </a:r>
                      <a:r>
                        <a:rPr lang="en-US" sz="2400" b="1" dirty="0">
                          <a:effectLst/>
                          <a:latin typeface="+mn-lt"/>
                        </a:rPr>
                        <a:t> </a:t>
                      </a:r>
                      <a:endParaRPr lang="en-US" sz="2400" b="1" dirty="0" smtClean="0">
                        <a:effectLst/>
                        <a:latin typeface="+mn-lt"/>
                      </a:endParaRPr>
                    </a:p>
                    <a:p>
                      <a:endParaRPr lang="en-US" sz="2400" dirty="0">
                        <a:effectLst/>
                        <a:latin typeface="+mn-lt"/>
                      </a:endParaRPr>
                    </a:p>
                  </a:txBody>
                  <a:tcPr anchor="ctr"/>
                </a:tc>
              </a:tr>
              <a:tr h="2884626">
                <a:tc>
                  <a:txBody>
                    <a:bodyPr/>
                    <a:lstStyle/>
                    <a:p>
                      <a:r>
                        <a:rPr lang="en-US" sz="2800" b="1" dirty="0">
                          <a:effectLst/>
                          <a:latin typeface="+mn-lt"/>
                        </a:rPr>
                        <a:t>Representation </a:t>
                      </a:r>
                      <a:endParaRPr lang="en-US" sz="2800" dirty="0">
                        <a:effectLst/>
                        <a:latin typeface="+mn-lt"/>
                      </a:endParaRPr>
                    </a:p>
                  </a:txBody>
                  <a:tcPr anchor="ctr"/>
                </a:tc>
                <a:tc>
                  <a:txBody>
                    <a:bodyPr/>
                    <a:lstStyle/>
                    <a:p>
                      <a:endParaRPr lang="en-US" sz="2400" b="1" dirty="0" smtClean="0">
                        <a:effectLst/>
                        <a:latin typeface="+mn-lt"/>
                      </a:endParaRPr>
                    </a:p>
                    <a:p>
                      <a:r>
                        <a:rPr lang="en-US" sz="2400" b="1" dirty="0" smtClean="0">
                          <a:effectLst/>
                          <a:latin typeface="+mn-lt"/>
                        </a:rPr>
                        <a:t>Representation</a:t>
                      </a:r>
                      <a:r>
                        <a:rPr lang="en-US" sz="2400" b="1" baseline="0" dirty="0" smtClean="0">
                          <a:effectLst/>
                          <a:latin typeface="+mn-lt"/>
                        </a:rPr>
                        <a:t> </a:t>
                      </a:r>
                      <a:r>
                        <a:rPr lang="en-US" sz="2400" b="1" dirty="0" smtClean="0">
                          <a:effectLst/>
                          <a:latin typeface="+mn-lt"/>
                        </a:rPr>
                        <a:t>–</a:t>
                      </a:r>
                      <a:r>
                        <a:rPr lang="en-US" sz="2400" b="1" baseline="0" dirty="0" smtClean="0">
                          <a:effectLst/>
                          <a:latin typeface="+mn-lt"/>
                        </a:rPr>
                        <a:t> </a:t>
                      </a:r>
                      <a:r>
                        <a:rPr lang="en-US" sz="2400" b="1" dirty="0" smtClean="0">
                          <a:effectLst/>
                          <a:latin typeface="+mn-lt"/>
                        </a:rPr>
                        <a:t>Stuart </a:t>
                      </a:r>
                      <a:r>
                        <a:rPr lang="en-US" sz="2400" b="1" dirty="0">
                          <a:effectLst/>
                          <a:latin typeface="+mn-lt"/>
                        </a:rPr>
                        <a:t>Hall</a:t>
                      </a:r>
                      <a:br>
                        <a:rPr lang="en-US" sz="2400" b="1" dirty="0">
                          <a:effectLst/>
                          <a:latin typeface="+mn-lt"/>
                        </a:rPr>
                      </a:br>
                      <a:r>
                        <a:rPr lang="en-US" sz="2400" b="1" dirty="0">
                          <a:effectLst/>
                          <a:latin typeface="+mn-lt"/>
                        </a:rPr>
                        <a:t>Identity </a:t>
                      </a:r>
                      <a:r>
                        <a:rPr lang="en-US" sz="2400" b="1" dirty="0" smtClean="0">
                          <a:effectLst/>
                          <a:latin typeface="+mn-lt"/>
                        </a:rPr>
                        <a:t>– including David </a:t>
                      </a:r>
                      <a:r>
                        <a:rPr lang="en-US" sz="2400" b="1" dirty="0" err="1">
                          <a:effectLst/>
                          <a:latin typeface="+mn-lt"/>
                        </a:rPr>
                        <a:t>Gauntlett</a:t>
                      </a:r>
                      <a:r>
                        <a:rPr lang="en-US" sz="2400" b="1" dirty="0">
                          <a:effectLst/>
                          <a:latin typeface="+mn-lt"/>
                        </a:rPr>
                        <a:t> </a:t>
                      </a:r>
                      <a:endParaRPr lang="en-US" sz="2400" dirty="0">
                        <a:effectLst/>
                        <a:latin typeface="+mn-lt"/>
                      </a:endParaRPr>
                    </a:p>
                    <a:p>
                      <a:r>
                        <a:rPr lang="en-US" sz="2400" b="1" dirty="0" smtClean="0">
                          <a:effectLst/>
                          <a:latin typeface="+mn-lt"/>
                        </a:rPr>
                        <a:t>Gender </a:t>
                      </a:r>
                      <a:r>
                        <a:rPr lang="en-US" sz="2400" b="1" dirty="0" err="1" smtClean="0">
                          <a:effectLst/>
                          <a:latin typeface="+mn-lt"/>
                        </a:rPr>
                        <a:t>performivity</a:t>
                      </a:r>
                      <a:r>
                        <a:rPr lang="en-US" sz="2400" b="1" dirty="0" smtClean="0">
                          <a:effectLst/>
                          <a:latin typeface="+mn-lt"/>
                        </a:rPr>
                        <a:t> – including Butler</a:t>
                      </a:r>
                    </a:p>
                    <a:p>
                      <a:r>
                        <a:rPr lang="en-US" sz="2400" b="1" dirty="0" smtClean="0">
                          <a:effectLst/>
                          <a:latin typeface="+mn-lt"/>
                        </a:rPr>
                        <a:t>Feminist theory – including van </a:t>
                      </a:r>
                      <a:r>
                        <a:rPr lang="en-US" sz="2400" b="1" dirty="0" err="1">
                          <a:effectLst/>
                          <a:latin typeface="+mn-lt"/>
                        </a:rPr>
                        <a:t>Zoonen</a:t>
                      </a:r>
                      <a:r>
                        <a:rPr lang="en-US" sz="2400" b="1" dirty="0">
                          <a:effectLst/>
                          <a:latin typeface="+mn-lt"/>
                        </a:rPr>
                        <a:t> </a:t>
                      </a:r>
                      <a:r>
                        <a:rPr lang="en-US" sz="2400" b="1" dirty="0" smtClean="0">
                          <a:effectLst/>
                          <a:latin typeface="+mn-lt"/>
                        </a:rPr>
                        <a:t>and bell hooks</a:t>
                      </a:r>
                    </a:p>
                    <a:p>
                      <a:r>
                        <a:rPr lang="en-US" sz="2400" b="1" dirty="0" smtClean="0">
                          <a:effectLst/>
                          <a:latin typeface="+mn-lt"/>
                        </a:rPr>
                        <a:t>Ethnicity and postcolonial theory – including Gilroy</a:t>
                      </a:r>
                      <a:endParaRPr lang="en-US" sz="2400" b="0" dirty="0" smtClean="0">
                        <a:effectLst/>
                        <a:latin typeface="+mn-lt"/>
                      </a:endParaRPr>
                    </a:p>
                    <a:p>
                      <a:endParaRPr lang="en-US" sz="2400" b="1" dirty="0" smtClean="0">
                        <a:effectLst/>
                        <a:latin typeface="+mn-lt"/>
                      </a:endParaRPr>
                    </a:p>
                  </a:txBody>
                  <a:tcPr anchor="ctr"/>
                </a:tc>
              </a:tr>
            </a:tbl>
          </a:graphicData>
        </a:graphic>
      </p:graphicFrame>
    </p:spTree>
    <p:extLst>
      <p:ext uri="{BB962C8B-B14F-4D97-AF65-F5344CB8AC3E}">
        <p14:creationId xmlns:p14="http://schemas.microsoft.com/office/powerpoint/2010/main" val="1038366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smtClean="0"/>
              <a:t>Remind yourself of the Summary of Assessment you were given in September</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88986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Assessment Objectives (you must keep these in mind, as this is what the examiner will be marking your work against)</a:t>
            </a:r>
            <a:endParaRPr lang="en-GB" dirty="0"/>
          </a:p>
        </p:txBody>
      </p:sp>
      <p:sp>
        <p:nvSpPr>
          <p:cNvPr id="3" name="Content Placeholder 2"/>
          <p:cNvSpPr>
            <a:spLocks noGrp="1"/>
          </p:cNvSpPr>
          <p:nvPr>
            <p:ph idx="1"/>
          </p:nvPr>
        </p:nvSpPr>
        <p:spPr>
          <a:xfrm>
            <a:off x="838200" y="2083981"/>
            <a:ext cx="10515600" cy="4624609"/>
          </a:xfrm>
        </p:spPr>
        <p:txBody>
          <a:bodyPr>
            <a:normAutofit fontScale="55000" lnSpcReduction="20000"/>
          </a:bodyPr>
          <a:lstStyle/>
          <a:p>
            <a:pPr marL="0" indent="0">
              <a:buNone/>
            </a:pPr>
            <a:r>
              <a:rPr lang="en-GB" sz="4000" dirty="0"/>
              <a:t> </a:t>
            </a:r>
            <a:r>
              <a:rPr lang="en-GB" sz="4000" b="1" dirty="0" smtClean="0"/>
              <a:t>AO1 </a:t>
            </a:r>
            <a:r>
              <a:rPr lang="en-GB" sz="4000" b="1" dirty="0"/>
              <a:t>– Demonstrate knowledge and understanding of: </a:t>
            </a:r>
            <a:endParaRPr lang="en-US" sz="4000" dirty="0"/>
          </a:p>
          <a:p>
            <a:r>
              <a:rPr lang="en-GB" sz="4000" b="1" dirty="0"/>
              <a:t>the theoretical framework of media </a:t>
            </a:r>
            <a:endParaRPr lang="en-US" sz="4000" dirty="0"/>
          </a:p>
          <a:p>
            <a:r>
              <a:rPr lang="en-GB" sz="4000" b="1" dirty="0"/>
              <a:t>contexts of media and their influence on media products and </a:t>
            </a:r>
            <a:r>
              <a:rPr lang="en-GB" sz="4000" b="1" dirty="0" smtClean="0"/>
              <a:t>processes</a:t>
            </a:r>
            <a:endParaRPr lang="en-US" sz="4000" dirty="0"/>
          </a:p>
          <a:p>
            <a:pPr marL="0" indent="0">
              <a:buNone/>
            </a:pPr>
            <a:r>
              <a:rPr lang="en-GB" sz="4000" b="1" dirty="0"/>
              <a:t> </a:t>
            </a:r>
            <a:endParaRPr lang="en-US" sz="4000" dirty="0"/>
          </a:p>
          <a:p>
            <a:pPr marL="0" indent="0">
              <a:buNone/>
            </a:pPr>
            <a:r>
              <a:rPr lang="en-GB" sz="4000" b="1" dirty="0"/>
              <a:t>AO2 – Apply knowledge and understanding of the theoretical framework of media to: </a:t>
            </a:r>
            <a:endParaRPr lang="en-US" sz="4000" dirty="0"/>
          </a:p>
          <a:p>
            <a:r>
              <a:rPr lang="en-GB" sz="4000" b="1" dirty="0"/>
              <a:t>analyse media products, including in relation to their contexts and through the </a:t>
            </a:r>
            <a:r>
              <a:rPr lang="en-GB" sz="4000" b="1" dirty="0" smtClean="0"/>
              <a:t>use </a:t>
            </a:r>
            <a:r>
              <a:rPr lang="en-GB" sz="4000" b="1" dirty="0"/>
              <a:t>of academic theories </a:t>
            </a:r>
            <a:endParaRPr lang="en-US" sz="4000" dirty="0"/>
          </a:p>
          <a:p>
            <a:r>
              <a:rPr lang="en-GB" sz="4000" b="1" dirty="0"/>
              <a:t>evaluate academic theories </a:t>
            </a:r>
            <a:endParaRPr lang="en-US" sz="4000" dirty="0"/>
          </a:p>
          <a:p>
            <a:r>
              <a:rPr lang="en-GB" sz="4000" b="1" dirty="0"/>
              <a:t>make judgements and draw </a:t>
            </a:r>
            <a:r>
              <a:rPr lang="en-GB" sz="4000" b="1" dirty="0" smtClean="0"/>
              <a:t>conclusions</a:t>
            </a:r>
            <a:endParaRPr lang="en-US" sz="4000" dirty="0"/>
          </a:p>
          <a:p>
            <a:pPr marL="0" indent="0">
              <a:buNone/>
            </a:pPr>
            <a:r>
              <a:rPr lang="en-GB" sz="4000" dirty="0"/>
              <a:t> </a:t>
            </a:r>
            <a:endParaRPr lang="en-US" sz="4000" dirty="0"/>
          </a:p>
          <a:p>
            <a:pPr marL="0" indent="0">
              <a:buNone/>
            </a:pPr>
            <a:r>
              <a:rPr lang="en-GB" sz="4000" b="1" dirty="0"/>
              <a:t>AO3 – Create media products for an intended audience, by applying knowledge and </a:t>
            </a:r>
            <a:r>
              <a:rPr lang="en-GB" sz="4000" b="1" dirty="0" smtClean="0"/>
              <a:t>understanding of </a:t>
            </a:r>
            <a:r>
              <a:rPr lang="en-GB" sz="4000" b="1" dirty="0"/>
              <a:t>the theoretical framework of media to communicate </a:t>
            </a:r>
            <a:r>
              <a:rPr lang="en-GB" sz="4000" b="1" dirty="0" smtClean="0"/>
              <a:t>meaning</a:t>
            </a:r>
            <a:r>
              <a:rPr lang="en-GB" sz="4000" b="1" dirty="0"/>
              <a:t> </a:t>
            </a:r>
            <a:r>
              <a:rPr lang="en-GB" sz="4000" b="1" dirty="0" smtClean="0">
                <a:solidFill>
                  <a:srgbClr val="FF0000"/>
                </a:solidFill>
              </a:rPr>
              <a:t>AO3 is for COURSEWORK ONLY</a:t>
            </a:r>
            <a:endParaRPr lang="en-US" sz="4000" b="1" dirty="0" smtClean="0">
              <a:solidFill>
                <a:srgbClr val="FF0000"/>
              </a:solidFill>
            </a:endParaRPr>
          </a:p>
          <a:p>
            <a:pPr marL="0" indent="0">
              <a:buNone/>
            </a:pPr>
            <a:r>
              <a:rPr lang="en-GB" b="1" dirty="0" smtClean="0"/>
              <a:t> </a:t>
            </a:r>
            <a:endParaRPr lang="en-GB" dirty="0"/>
          </a:p>
        </p:txBody>
      </p:sp>
    </p:spTree>
    <p:extLst>
      <p:ext uri="{BB962C8B-B14F-4D97-AF65-F5344CB8AC3E}">
        <p14:creationId xmlns:p14="http://schemas.microsoft.com/office/powerpoint/2010/main" val="405203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 we only need to study the set texts for Component 1: Section A?</a:t>
            </a:r>
            <a:endParaRPr lang="en-GB" dirty="0"/>
          </a:p>
        </p:txBody>
      </p:sp>
      <p:sp>
        <p:nvSpPr>
          <p:cNvPr id="3" name="Content Placeholder 2"/>
          <p:cNvSpPr>
            <a:spLocks noGrp="1"/>
          </p:cNvSpPr>
          <p:nvPr>
            <p:ph idx="1"/>
          </p:nvPr>
        </p:nvSpPr>
        <p:spPr>
          <a:xfrm>
            <a:off x="838200" y="1892594"/>
            <a:ext cx="10515600" cy="4805917"/>
          </a:xfrm>
        </p:spPr>
        <p:txBody>
          <a:bodyPr>
            <a:normAutofit fontScale="92500" lnSpcReduction="10000"/>
          </a:bodyPr>
          <a:lstStyle/>
          <a:p>
            <a:r>
              <a:rPr lang="en-GB" dirty="0" smtClean="0"/>
              <a:t>NO</a:t>
            </a:r>
          </a:p>
          <a:p>
            <a:endParaRPr lang="en-GB" dirty="0"/>
          </a:p>
          <a:p>
            <a:r>
              <a:rPr lang="en-GB" dirty="0" smtClean="0"/>
              <a:t>You will know the set texts well</a:t>
            </a:r>
          </a:p>
          <a:p>
            <a:endParaRPr lang="en-GB" dirty="0"/>
          </a:p>
          <a:p>
            <a:r>
              <a:rPr lang="en-GB" dirty="0" smtClean="0"/>
              <a:t>You will also need to get used to analysing new products</a:t>
            </a:r>
          </a:p>
          <a:p>
            <a:endParaRPr lang="en-GB" dirty="0"/>
          </a:p>
          <a:p>
            <a:r>
              <a:rPr lang="en-GB" dirty="0" smtClean="0"/>
              <a:t>The examination focuses on textual analysis and will give you an unseen text</a:t>
            </a:r>
          </a:p>
          <a:p>
            <a:endParaRPr lang="en-GB" dirty="0"/>
          </a:p>
          <a:p>
            <a:r>
              <a:rPr lang="en-GB" dirty="0" smtClean="0"/>
              <a:t>We need to develop our knowledge and understanding of applying analytical skills and theoretical perspectives to a wide range of media texts</a:t>
            </a:r>
            <a:endParaRPr lang="en-GB" dirty="0"/>
          </a:p>
        </p:txBody>
      </p:sp>
    </p:spTree>
    <p:extLst>
      <p:ext uri="{BB962C8B-B14F-4D97-AF65-F5344CB8AC3E}">
        <p14:creationId xmlns:p14="http://schemas.microsoft.com/office/powerpoint/2010/main" val="198954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Component 1 – There are two sections: Section A and Section B</a:t>
            </a:r>
            <a:endParaRPr lang="en-GB" dirty="0"/>
          </a:p>
        </p:txBody>
      </p:sp>
      <p:sp>
        <p:nvSpPr>
          <p:cNvPr id="3" name="Content Placeholder 2"/>
          <p:cNvSpPr>
            <a:spLocks noGrp="1"/>
          </p:cNvSpPr>
          <p:nvPr>
            <p:ph idx="1"/>
          </p:nvPr>
        </p:nvSpPr>
        <p:spPr/>
        <p:txBody>
          <a:bodyPr>
            <a:normAutofit/>
          </a:bodyPr>
          <a:lstStyle/>
          <a:p>
            <a:pPr>
              <a:lnSpc>
                <a:spcPct val="100000"/>
              </a:lnSpc>
              <a:spcBef>
                <a:spcPts val="0"/>
              </a:spcBef>
            </a:pPr>
            <a:endParaRPr lang="en-GB" dirty="0" smtClean="0"/>
          </a:p>
          <a:p>
            <a:pPr>
              <a:lnSpc>
                <a:spcPct val="100000"/>
              </a:lnSpc>
              <a:spcBef>
                <a:spcPts val="0"/>
              </a:spcBef>
            </a:pPr>
            <a:r>
              <a:rPr lang="en-GB" dirty="0" smtClean="0"/>
              <a:t>The examination is 2 hours and 15 minutes</a:t>
            </a:r>
          </a:p>
          <a:p>
            <a:pPr>
              <a:lnSpc>
                <a:spcPct val="100000"/>
              </a:lnSpc>
              <a:spcBef>
                <a:spcPts val="0"/>
              </a:spcBef>
            </a:pPr>
            <a:endParaRPr lang="en-GB" dirty="0" smtClean="0"/>
          </a:p>
          <a:p>
            <a:pPr>
              <a:lnSpc>
                <a:spcPct val="100000"/>
              </a:lnSpc>
              <a:spcBef>
                <a:spcPts val="0"/>
              </a:spcBef>
            </a:pPr>
            <a:r>
              <a:rPr lang="en-GB" dirty="0" smtClean="0"/>
              <a:t>It is worth 35% of your A Level grade (worth 90 marks)</a:t>
            </a:r>
            <a:endParaRPr lang="en-GB" dirty="0"/>
          </a:p>
          <a:p>
            <a:pPr>
              <a:lnSpc>
                <a:spcPct val="100000"/>
              </a:lnSpc>
              <a:spcBef>
                <a:spcPts val="0"/>
              </a:spcBef>
            </a:pPr>
            <a:endParaRPr lang="en-GB" dirty="0" smtClean="0"/>
          </a:p>
          <a:p>
            <a:pPr>
              <a:lnSpc>
                <a:spcPct val="100000"/>
              </a:lnSpc>
              <a:spcBef>
                <a:spcPts val="0"/>
              </a:spcBef>
            </a:pPr>
            <a:r>
              <a:rPr lang="en-GB" dirty="0" smtClean="0"/>
              <a:t>You will spend approximately 1 hour 15 minutes on Section A</a:t>
            </a:r>
          </a:p>
          <a:p>
            <a:pPr>
              <a:lnSpc>
                <a:spcPct val="100000"/>
              </a:lnSpc>
              <a:spcBef>
                <a:spcPts val="0"/>
              </a:spcBef>
            </a:pPr>
            <a:endParaRPr lang="en-GB" dirty="0"/>
          </a:p>
          <a:p>
            <a:pPr>
              <a:lnSpc>
                <a:spcPct val="100000"/>
              </a:lnSpc>
              <a:spcBef>
                <a:spcPts val="0"/>
              </a:spcBef>
            </a:pPr>
            <a:r>
              <a:rPr lang="en-GB" dirty="0" smtClean="0"/>
              <a:t>This is because you will have unseen texts to </a:t>
            </a:r>
            <a:r>
              <a:rPr lang="en-GB" dirty="0" smtClean="0"/>
              <a:t>focus on </a:t>
            </a:r>
            <a:r>
              <a:rPr lang="en-GB" dirty="0" smtClean="0"/>
              <a:t>and link it to your set texts</a:t>
            </a:r>
          </a:p>
        </p:txBody>
      </p:sp>
    </p:spTree>
    <p:extLst>
      <p:ext uri="{BB962C8B-B14F-4D97-AF65-F5344CB8AC3E}">
        <p14:creationId xmlns:p14="http://schemas.microsoft.com/office/powerpoint/2010/main" val="1957541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Section A (45 marks): Analysing Media Language and Representation</a:t>
            </a:r>
            <a:br>
              <a:rPr lang="en-GB" dirty="0" smtClean="0"/>
            </a:br>
            <a:endParaRPr lang="en-GB" dirty="0"/>
          </a:p>
        </p:txBody>
      </p:sp>
      <p:sp>
        <p:nvSpPr>
          <p:cNvPr id="3" name="Content Placeholder 2"/>
          <p:cNvSpPr>
            <a:spLocks noGrp="1"/>
          </p:cNvSpPr>
          <p:nvPr>
            <p:ph idx="1"/>
          </p:nvPr>
        </p:nvSpPr>
        <p:spPr/>
        <p:txBody>
          <a:bodyPr/>
          <a:lstStyle/>
          <a:p>
            <a:pPr marL="0" lvl="0" indent="0">
              <a:lnSpc>
                <a:spcPct val="100000"/>
              </a:lnSpc>
              <a:spcBef>
                <a:spcPts val="0"/>
              </a:spcBef>
              <a:buNone/>
              <a:defRPr/>
            </a:pPr>
            <a:endParaRPr lang="en-GB" dirty="0"/>
          </a:p>
          <a:p>
            <a:pPr marL="0" lvl="0" indent="0">
              <a:lnSpc>
                <a:spcPct val="100000"/>
              </a:lnSpc>
              <a:spcBef>
                <a:spcPts val="0"/>
              </a:spcBef>
              <a:buNone/>
              <a:defRPr/>
            </a:pPr>
            <a:r>
              <a:rPr lang="en-GB" b="1" dirty="0"/>
              <a:t>Set </a:t>
            </a:r>
            <a:r>
              <a:rPr lang="en-GB" b="1" dirty="0" smtClean="0"/>
              <a:t>texts:</a:t>
            </a:r>
          </a:p>
          <a:p>
            <a:pPr marL="0" lvl="0" indent="0">
              <a:lnSpc>
                <a:spcPct val="100000"/>
              </a:lnSpc>
              <a:spcBef>
                <a:spcPts val="0"/>
              </a:spcBef>
              <a:buNone/>
              <a:defRPr/>
            </a:pPr>
            <a:endParaRPr lang="en-GB" dirty="0"/>
          </a:p>
          <a:p>
            <a:pPr>
              <a:lnSpc>
                <a:spcPct val="100000"/>
              </a:lnSpc>
              <a:spcBef>
                <a:spcPts val="0"/>
              </a:spcBef>
            </a:pPr>
            <a:r>
              <a:rPr lang="en-GB" b="1" dirty="0" smtClean="0"/>
              <a:t>Advertising and Marketing</a:t>
            </a:r>
            <a:r>
              <a:rPr lang="en-GB" dirty="0" smtClean="0"/>
              <a:t>: </a:t>
            </a:r>
            <a:r>
              <a:rPr lang="en-GB" i="1" dirty="0" smtClean="0"/>
              <a:t>Tide</a:t>
            </a:r>
            <a:r>
              <a:rPr lang="en-GB" dirty="0" smtClean="0"/>
              <a:t>, </a:t>
            </a:r>
            <a:r>
              <a:rPr lang="en-GB" i="1" dirty="0" err="1" smtClean="0"/>
              <a:t>Wateraid</a:t>
            </a:r>
            <a:r>
              <a:rPr lang="en-GB" dirty="0" smtClean="0"/>
              <a:t> and </a:t>
            </a:r>
            <a:r>
              <a:rPr lang="en-GB" i="1" dirty="0" smtClean="0"/>
              <a:t>Kiss of the Vampire</a:t>
            </a:r>
          </a:p>
          <a:p>
            <a:pPr>
              <a:lnSpc>
                <a:spcPct val="100000"/>
              </a:lnSpc>
              <a:spcBef>
                <a:spcPts val="0"/>
              </a:spcBef>
            </a:pPr>
            <a:endParaRPr lang="en-GB" dirty="0" smtClean="0"/>
          </a:p>
          <a:p>
            <a:pPr>
              <a:lnSpc>
                <a:spcPct val="100000"/>
              </a:lnSpc>
              <a:spcBef>
                <a:spcPts val="0"/>
              </a:spcBef>
            </a:pPr>
            <a:r>
              <a:rPr lang="en-GB" b="1" dirty="0" smtClean="0"/>
              <a:t>Music Video</a:t>
            </a:r>
            <a:r>
              <a:rPr lang="en-GB" dirty="0" smtClean="0"/>
              <a:t>: </a:t>
            </a:r>
            <a:r>
              <a:rPr lang="en-GB" i="1" dirty="0" smtClean="0"/>
              <a:t>Formation </a:t>
            </a:r>
            <a:r>
              <a:rPr lang="en-GB" dirty="0" smtClean="0"/>
              <a:t>by </a:t>
            </a:r>
            <a:r>
              <a:rPr lang="en-GB" dirty="0" err="1" smtClean="0"/>
              <a:t>Beyonce</a:t>
            </a:r>
            <a:r>
              <a:rPr lang="en-GB" dirty="0" smtClean="0"/>
              <a:t> and </a:t>
            </a:r>
            <a:r>
              <a:rPr lang="en-GB" i="1" dirty="0" smtClean="0"/>
              <a:t>Riptide</a:t>
            </a:r>
            <a:r>
              <a:rPr lang="en-GB" dirty="0" smtClean="0"/>
              <a:t> by Vance Joy</a:t>
            </a:r>
          </a:p>
          <a:p>
            <a:pPr>
              <a:lnSpc>
                <a:spcPct val="100000"/>
              </a:lnSpc>
              <a:spcBef>
                <a:spcPts val="0"/>
              </a:spcBef>
            </a:pPr>
            <a:endParaRPr lang="en-GB" dirty="0" smtClean="0"/>
          </a:p>
          <a:p>
            <a:pPr>
              <a:lnSpc>
                <a:spcPct val="100000"/>
              </a:lnSpc>
              <a:spcBef>
                <a:spcPts val="0"/>
              </a:spcBef>
            </a:pPr>
            <a:r>
              <a:rPr lang="en-GB" b="1" dirty="0" smtClean="0"/>
              <a:t>Newspapers</a:t>
            </a:r>
            <a:r>
              <a:rPr lang="en-GB" dirty="0" smtClean="0"/>
              <a:t>: </a:t>
            </a:r>
            <a:r>
              <a:rPr lang="en-GB" i="1" dirty="0" smtClean="0"/>
              <a:t>The Daily Mail</a:t>
            </a:r>
            <a:r>
              <a:rPr lang="en-GB" dirty="0" smtClean="0"/>
              <a:t> (10/11/16) and </a:t>
            </a:r>
            <a:r>
              <a:rPr lang="en-GB" i="1" dirty="0" smtClean="0"/>
              <a:t>The Times</a:t>
            </a:r>
            <a:r>
              <a:rPr lang="en-GB" dirty="0" smtClean="0"/>
              <a:t> (10/11/16)</a:t>
            </a:r>
          </a:p>
          <a:p>
            <a:endParaRPr lang="en-GB" dirty="0"/>
          </a:p>
        </p:txBody>
      </p:sp>
    </p:spTree>
    <p:extLst>
      <p:ext uri="{BB962C8B-B14F-4D97-AF65-F5344CB8AC3E}">
        <p14:creationId xmlns:p14="http://schemas.microsoft.com/office/powerpoint/2010/main" val="2021993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Section A will be structured in a way similar to this:</a:t>
            </a:r>
            <a:endParaRPr lang="en-GB" dirty="0"/>
          </a:p>
        </p:txBody>
      </p:sp>
      <p:sp>
        <p:nvSpPr>
          <p:cNvPr id="4" name="Subtitle 3"/>
          <p:cNvSpPr>
            <a:spLocks noGrp="1"/>
          </p:cNvSpPr>
          <p:nvPr>
            <p:ph type="subTitle" idx="1"/>
          </p:nvPr>
        </p:nvSpPr>
        <p:spPr/>
        <p:txBody>
          <a:bodyPr/>
          <a:lstStyle/>
          <a:p>
            <a:endParaRPr lang="en-GB" dirty="0" smtClean="0"/>
          </a:p>
          <a:p>
            <a:r>
              <a:rPr lang="en-GB" b="1" dirty="0" smtClean="0"/>
              <a:t>Remember</a:t>
            </a:r>
            <a:r>
              <a:rPr lang="en-GB" dirty="0" smtClean="0"/>
              <a:t>: one question will assess </a:t>
            </a:r>
            <a:r>
              <a:rPr lang="en-GB" b="1" dirty="0" smtClean="0"/>
              <a:t>representation</a:t>
            </a:r>
            <a:r>
              <a:rPr lang="en-GB" dirty="0" smtClean="0"/>
              <a:t> and the other </a:t>
            </a:r>
            <a:r>
              <a:rPr lang="en-GB" b="1" dirty="0" smtClean="0"/>
              <a:t>media language</a:t>
            </a:r>
            <a:r>
              <a:rPr lang="is-IS" dirty="0" smtClean="0"/>
              <a:t>…we don’t know which!</a:t>
            </a:r>
            <a:endParaRPr lang="en-GB" dirty="0"/>
          </a:p>
        </p:txBody>
      </p:sp>
    </p:spTree>
    <p:extLst>
      <p:ext uri="{BB962C8B-B14F-4D97-AF65-F5344CB8AC3E}">
        <p14:creationId xmlns:p14="http://schemas.microsoft.com/office/powerpoint/2010/main" val="1822757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smtClean="0"/>
              <a:t>Examples of questions 1 and 2 for Component 1: Section A</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95175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833" y="297712"/>
            <a:ext cx="11185451" cy="6337004"/>
          </a:xfrm>
        </p:spPr>
        <p:txBody>
          <a:bodyPr>
            <a:noAutofit/>
          </a:bodyPr>
          <a:lstStyle/>
          <a:p>
            <a:pPr marL="0" indent="0">
              <a:buNone/>
            </a:pPr>
            <a:r>
              <a:rPr lang="en-GB" sz="1400" dirty="0" smtClean="0"/>
              <a:t>Answer </a:t>
            </a:r>
            <a:r>
              <a:rPr lang="en-GB" sz="1400" b="1" dirty="0" smtClean="0"/>
              <a:t>all</a:t>
            </a:r>
            <a:r>
              <a:rPr lang="en-GB" sz="1400" dirty="0" smtClean="0"/>
              <a:t> questions from </a:t>
            </a:r>
            <a:r>
              <a:rPr lang="en-GB" sz="1400" b="1" dirty="0" smtClean="0"/>
              <a:t>both</a:t>
            </a:r>
            <a:r>
              <a:rPr lang="en-GB" sz="1400" dirty="0" smtClean="0"/>
              <a:t> sections.</a:t>
            </a:r>
          </a:p>
          <a:p>
            <a:pPr marL="0" indent="0">
              <a:buNone/>
            </a:pPr>
            <a:endParaRPr lang="en-GB" sz="1400" dirty="0"/>
          </a:p>
          <a:p>
            <a:pPr marL="0" indent="0" algn="ctr">
              <a:buNone/>
            </a:pPr>
            <a:r>
              <a:rPr lang="en-GB" sz="1400" b="1" dirty="0" smtClean="0"/>
              <a:t>Section A: Analysing Media Language and Representation</a:t>
            </a:r>
          </a:p>
          <a:p>
            <a:pPr marL="0" indent="0">
              <a:buNone/>
            </a:pPr>
            <a:endParaRPr lang="en-GB" sz="1400" dirty="0"/>
          </a:p>
          <a:p>
            <a:pPr marL="0" indent="0">
              <a:buNone/>
            </a:pPr>
            <a:r>
              <a:rPr lang="en-GB" sz="1400" b="1" dirty="0" smtClean="0"/>
              <a:t>Representation</a:t>
            </a:r>
          </a:p>
          <a:p>
            <a:pPr marL="0" indent="0">
              <a:buNone/>
            </a:pPr>
            <a:endParaRPr lang="en-GB" sz="1400" dirty="0"/>
          </a:p>
          <a:p>
            <a:pPr marL="0" indent="0">
              <a:buNone/>
            </a:pPr>
            <a:r>
              <a:rPr lang="en-GB" sz="1400" dirty="0" smtClean="0"/>
              <a:t>Question 1 is based on the unseen audio-visual resource and the </a:t>
            </a:r>
            <a:r>
              <a:rPr lang="en-GB" sz="1400" i="1" dirty="0" smtClean="0"/>
              <a:t>Tide </a:t>
            </a:r>
            <a:r>
              <a:rPr lang="en-GB" sz="1400" dirty="0" smtClean="0"/>
              <a:t>advertisement you have studied.</a:t>
            </a:r>
          </a:p>
          <a:p>
            <a:pPr marL="0" indent="0">
              <a:buNone/>
            </a:pPr>
            <a:r>
              <a:rPr lang="en-GB" sz="1400" dirty="0" smtClean="0"/>
              <a:t>The audio-visual resource consists of a television advertisement which advertises a popular cleaning product, made in 2016.</a:t>
            </a:r>
          </a:p>
          <a:p>
            <a:pPr marL="0" indent="0">
              <a:buNone/>
            </a:pPr>
            <a:r>
              <a:rPr lang="en-GB" sz="1400" dirty="0" smtClean="0"/>
              <a:t>You will be allowed </a:t>
            </a:r>
            <a:r>
              <a:rPr lang="en-GB" sz="1400" b="1" dirty="0" smtClean="0"/>
              <a:t>one</a:t>
            </a:r>
            <a:r>
              <a:rPr lang="en-GB" sz="1400" dirty="0" smtClean="0"/>
              <a:t> minute to read Question 1.</a:t>
            </a:r>
          </a:p>
          <a:p>
            <a:pPr marL="0" indent="0">
              <a:buNone/>
            </a:pPr>
            <a:r>
              <a:rPr lang="en-GB" sz="1400" dirty="0" smtClean="0"/>
              <a:t>The advertisement will be played </a:t>
            </a:r>
            <a:r>
              <a:rPr lang="en-GB" sz="1400" b="1" dirty="0" smtClean="0"/>
              <a:t>three times</a:t>
            </a:r>
            <a:r>
              <a:rPr lang="en-GB" sz="1400" dirty="0" smtClean="0"/>
              <a:t>.</a:t>
            </a:r>
          </a:p>
          <a:p>
            <a:pPr marL="0" indent="0">
              <a:buNone/>
            </a:pPr>
            <a:r>
              <a:rPr lang="en-GB" sz="1400" b="1" dirty="0" smtClean="0"/>
              <a:t>First viewing</a:t>
            </a:r>
            <a:r>
              <a:rPr lang="en-GB" sz="1400" dirty="0" smtClean="0"/>
              <a:t>: watch the advertisement.</a:t>
            </a:r>
          </a:p>
          <a:p>
            <a:pPr marL="0" indent="0">
              <a:buNone/>
            </a:pPr>
            <a:r>
              <a:rPr lang="en-GB" sz="1400" b="1" dirty="0" smtClean="0"/>
              <a:t>Second viewing</a:t>
            </a:r>
            <a:r>
              <a:rPr lang="en-GB" sz="1400" dirty="0" smtClean="0"/>
              <a:t>: watch the advertisement and </a:t>
            </a:r>
            <a:r>
              <a:rPr lang="en-GB" sz="1400" b="1" dirty="0" smtClean="0"/>
              <a:t>make notes</a:t>
            </a:r>
            <a:r>
              <a:rPr lang="en-GB" sz="1400" dirty="0" smtClean="0"/>
              <a:t>.</a:t>
            </a:r>
          </a:p>
          <a:p>
            <a:pPr marL="0" indent="0">
              <a:buNone/>
            </a:pPr>
            <a:r>
              <a:rPr lang="en-GB" sz="1400" dirty="0" smtClean="0"/>
              <a:t>You will then have </a:t>
            </a:r>
            <a:r>
              <a:rPr lang="en-GB" sz="1400" b="1" dirty="0" smtClean="0"/>
              <a:t>five minutes </a:t>
            </a:r>
            <a:r>
              <a:rPr lang="en-GB" sz="1400" dirty="0" smtClean="0"/>
              <a:t>to </a:t>
            </a:r>
            <a:r>
              <a:rPr lang="en-GB" sz="1400" b="1" dirty="0" smtClean="0"/>
              <a:t>make further notes</a:t>
            </a:r>
            <a:r>
              <a:rPr lang="en-GB" sz="1400" dirty="0" smtClean="0"/>
              <a:t>.</a:t>
            </a:r>
          </a:p>
          <a:p>
            <a:pPr marL="0" indent="0">
              <a:buNone/>
            </a:pPr>
            <a:r>
              <a:rPr lang="en-GB" sz="1400" b="1" dirty="0" smtClean="0"/>
              <a:t>Third viewing</a:t>
            </a:r>
            <a:r>
              <a:rPr lang="en-GB" sz="1400" dirty="0" smtClean="0"/>
              <a:t>: watch the advertisement and </a:t>
            </a:r>
            <a:r>
              <a:rPr lang="en-GB" sz="1400" b="1" dirty="0" smtClean="0"/>
              <a:t>make final notes</a:t>
            </a:r>
            <a:r>
              <a:rPr lang="en-GB" sz="1400" dirty="0" smtClean="0"/>
              <a:t>.</a:t>
            </a:r>
          </a:p>
          <a:p>
            <a:pPr marL="0" indent="0">
              <a:buNone/>
            </a:pPr>
            <a:r>
              <a:rPr lang="en-GB" sz="1400" dirty="0" smtClean="0"/>
              <a:t>Once the third viewing has finished, you should answer Question 1.</a:t>
            </a:r>
          </a:p>
          <a:p>
            <a:pPr marL="0" indent="0">
              <a:buNone/>
            </a:pPr>
            <a:endParaRPr lang="en-GB" sz="1400" dirty="0"/>
          </a:p>
          <a:p>
            <a:pPr marL="514350" indent="-514350">
              <a:buFont typeface="+mj-lt"/>
              <a:buAutoNum type="arabicPeriod"/>
            </a:pPr>
            <a:r>
              <a:rPr lang="en-GB" sz="1400" dirty="0" smtClean="0"/>
              <a:t>Compare how audiences are positioned by the representations in the cleaning product advertisement and the </a:t>
            </a:r>
            <a:r>
              <a:rPr lang="en-GB" sz="1400" i="1" dirty="0" smtClean="0"/>
              <a:t>Tide </a:t>
            </a:r>
            <a:r>
              <a:rPr lang="en-GB" sz="1400" dirty="0" smtClean="0"/>
              <a:t>advertisement you have studied. </a:t>
            </a:r>
            <a:r>
              <a:rPr lang="en-GB" sz="1400" smtClean="0"/>
              <a:t>[</a:t>
            </a:r>
            <a:r>
              <a:rPr lang="en-GB" sz="1400" smtClean="0"/>
              <a:t>30</a:t>
            </a:r>
            <a:r>
              <a:rPr lang="en-GB" sz="1400" smtClean="0"/>
              <a:t>]</a:t>
            </a:r>
            <a:endParaRPr lang="en-GB" sz="1400" dirty="0" smtClean="0"/>
          </a:p>
          <a:p>
            <a:pPr lvl="1"/>
            <a:r>
              <a:rPr lang="en-GB" sz="1400" dirty="0" smtClean="0"/>
              <a:t>consider how the representations construct versions of reality</a:t>
            </a:r>
          </a:p>
          <a:p>
            <a:pPr lvl="1"/>
            <a:r>
              <a:rPr lang="en-GB" sz="1400" dirty="0" smtClean="0"/>
              <a:t>consider the similarities and differences in how audiences are positioned by the representation</a:t>
            </a:r>
          </a:p>
          <a:p>
            <a:pPr lvl="1"/>
            <a:r>
              <a:rPr lang="en-GB" sz="1400" dirty="0" smtClean="0"/>
              <a:t>make judgements and draw conclusions about how far the representations relate to relevant media contexts</a:t>
            </a:r>
          </a:p>
          <a:p>
            <a:pPr marL="0" indent="0">
              <a:buNone/>
            </a:pPr>
            <a:endParaRPr lang="en-GB" sz="1400" i="1" dirty="0" smtClean="0"/>
          </a:p>
        </p:txBody>
      </p:sp>
      <p:sp>
        <p:nvSpPr>
          <p:cNvPr id="5" name="Rectangle 4"/>
          <p:cNvSpPr/>
          <p:nvPr/>
        </p:nvSpPr>
        <p:spPr>
          <a:xfrm>
            <a:off x="467833" y="2105246"/>
            <a:ext cx="9080204" cy="30409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7863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140" y="953756"/>
            <a:ext cx="10515600" cy="4351338"/>
          </a:xfrm>
        </p:spPr>
        <p:txBody>
          <a:bodyPr/>
          <a:lstStyle/>
          <a:p>
            <a:pPr marL="0" indent="0">
              <a:buNone/>
            </a:pPr>
            <a:r>
              <a:rPr lang="en-GB" b="1" dirty="0" smtClean="0"/>
              <a:t>Media Language</a:t>
            </a:r>
          </a:p>
          <a:p>
            <a:pPr marL="0" indent="0">
              <a:buNone/>
            </a:pPr>
            <a:endParaRPr lang="en-GB" dirty="0" smtClean="0"/>
          </a:p>
          <a:p>
            <a:pPr marL="0" indent="0">
              <a:buNone/>
            </a:pPr>
            <a:r>
              <a:rPr lang="en-GB" dirty="0" smtClean="0"/>
              <a:t>Question 2 is based on Resource A, the front page of </a:t>
            </a:r>
            <a:r>
              <a:rPr lang="en-GB" i="1" dirty="0" smtClean="0"/>
              <a:t>The Mirror</a:t>
            </a:r>
            <a:r>
              <a:rPr lang="en-GB" dirty="0" smtClean="0"/>
              <a:t> newspaper (November 2016) and the front page of </a:t>
            </a:r>
            <a:r>
              <a:rPr lang="en-GB" i="1" dirty="0" smtClean="0"/>
              <a:t>The Guardian </a:t>
            </a:r>
            <a:r>
              <a:rPr lang="en-GB" dirty="0" smtClean="0"/>
              <a:t>newspaper (November 2016). Study the resources carefully and use </a:t>
            </a:r>
            <a:r>
              <a:rPr lang="en-GB" b="1" dirty="0" smtClean="0"/>
              <a:t>both</a:t>
            </a:r>
            <a:r>
              <a:rPr lang="en-GB" dirty="0" smtClean="0"/>
              <a:t> front pages when answering the question.</a:t>
            </a:r>
          </a:p>
          <a:p>
            <a:pPr marL="0" indent="0">
              <a:buNone/>
            </a:pPr>
            <a:endParaRPr lang="en-GB" dirty="0" smtClean="0"/>
          </a:p>
          <a:p>
            <a:pPr marL="514350" indent="-514350">
              <a:buFont typeface="+mj-lt"/>
              <a:buAutoNum type="arabicPeriod" startAt="2"/>
            </a:pPr>
            <a:r>
              <a:rPr lang="en-GB" dirty="0" smtClean="0"/>
              <a:t>How does media language incorporate viewpoints and ideologies in these front pages of </a:t>
            </a:r>
            <a:r>
              <a:rPr lang="en-GB" i="1" dirty="0" smtClean="0"/>
              <a:t>The Mirror </a:t>
            </a:r>
            <a:r>
              <a:rPr lang="en-GB" dirty="0" smtClean="0"/>
              <a:t>and </a:t>
            </a:r>
            <a:r>
              <a:rPr lang="en-GB" i="1" dirty="0" smtClean="0"/>
              <a:t>The Guardian</a:t>
            </a:r>
            <a:r>
              <a:rPr lang="en-GB" dirty="0" smtClean="0"/>
              <a:t>? [15]</a:t>
            </a:r>
          </a:p>
          <a:p>
            <a:pPr marL="514350" indent="-514350">
              <a:buFont typeface="+mj-lt"/>
              <a:buAutoNum type="arabicPeriod" startAt="2"/>
            </a:pPr>
            <a:endParaRPr lang="en-GB" dirty="0" smtClean="0"/>
          </a:p>
          <a:p>
            <a:endParaRPr lang="en-GB" dirty="0"/>
          </a:p>
        </p:txBody>
      </p:sp>
    </p:spTree>
    <p:extLst>
      <p:ext uri="{BB962C8B-B14F-4D97-AF65-F5344CB8AC3E}">
        <p14:creationId xmlns:p14="http://schemas.microsoft.com/office/powerpoint/2010/main" val="1248404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57042"/>
          </a:xfrm>
        </p:spPr>
        <p:txBody>
          <a:bodyPr/>
          <a:lstStyle/>
          <a:p>
            <a:r>
              <a:rPr lang="en-GB" dirty="0" smtClean="0"/>
              <a:t>Looks easy?</a:t>
            </a:r>
            <a:endParaRPr lang="en-GB" dirty="0"/>
          </a:p>
        </p:txBody>
      </p:sp>
      <p:sp>
        <p:nvSpPr>
          <p:cNvPr id="3" name="Subtitle 2"/>
          <p:cNvSpPr>
            <a:spLocks noGrp="1"/>
          </p:cNvSpPr>
          <p:nvPr>
            <p:ph type="subTitle" idx="1"/>
          </p:nvPr>
        </p:nvSpPr>
        <p:spPr>
          <a:xfrm>
            <a:off x="1524000" y="2977117"/>
            <a:ext cx="9144000" cy="3211032"/>
          </a:xfrm>
        </p:spPr>
        <p:txBody>
          <a:bodyPr>
            <a:normAutofit/>
          </a:bodyPr>
          <a:lstStyle/>
          <a:p>
            <a:endParaRPr lang="en-GB" dirty="0" smtClean="0"/>
          </a:p>
          <a:p>
            <a:r>
              <a:rPr lang="en-GB" dirty="0" smtClean="0"/>
              <a:t>You have to remember lots of information about the set texts, context of the texts, as well as complex theories that can be applied in our analysis to the text</a:t>
            </a:r>
            <a:r>
              <a:rPr lang="is-IS" dirty="0" smtClean="0"/>
              <a:t>…as well as answering the examiner’s question effectively.</a:t>
            </a:r>
          </a:p>
          <a:p>
            <a:endParaRPr lang="is-IS" dirty="0"/>
          </a:p>
          <a:p>
            <a:r>
              <a:rPr lang="is-IS" dirty="0" smtClean="0"/>
              <a:t>This will be far from easy, but it will be challenging, fun and interesting!</a:t>
            </a:r>
            <a:endParaRPr lang="en-GB" dirty="0"/>
          </a:p>
        </p:txBody>
      </p:sp>
    </p:spTree>
    <p:extLst>
      <p:ext uri="{BB962C8B-B14F-4D97-AF65-F5344CB8AC3E}">
        <p14:creationId xmlns:p14="http://schemas.microsoft.com/office/powerpoint/2010/main" val="123692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Use these slide as a check list for each of the media texts you study for Component 1</a:t>
            </a:r>
            <a:endParaRPr lang="en-GB" dirty="0"/>
          </a:p>
        </p:txBody>
      </p:sp>
      <p:sp>
        <p:nvSpPr>
          <p:cNvPr id="7" name="Subtitle 6"/>
          <p:cNvSpPr>
            <a:spLocks noGrp="1"/>
          </p:cNvSpPr>
          <p:nvPr>
            <p:ph type="subTitle" idx="1"/>
          </p:nvPr>
        </p:nvSpPr>
        <p:spPr/>
        <p:txBody>
          <a:bodyPr/>
          <a:lstStyle/>
          <a:p>
            <a:endParaRPr lang="en-GB"/>
          </a:p>
        </p:txBody>
      </p:sp>
    </p:spTree>
    <p:extLst>
      <p:ext uri="{BB962C8B-B14F-4D97-AF65-F5344CB8AC3E}">
        <p14:creationId xmlns:p14="http://schemas.microsoft.com/office/powerpoint/2010/main" val="1388062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855</Words>
  <Application>Microsoft Macintosh PowerPoint</Application>
  <PresentationFormat>Widescreen</PresentationFormat>
  <Paragraphs>115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Calibri Light</vt:lpstr>
      <vt:lpstr>Arial</vt:lpstr>
      <vt:lpstr>Office Theme</vt:lpstr>
      <vt:lpstr>Component 1: Section A</vt:lpstr>
      <vt:lpstr>Component 1 – There are two sections: Section A and Section B</vt:lpstr>
      <vt:lpstr>Section A (45 marks): Analysing Media Language and Representation </vt:lpstr>
      <vt:lpstr>Section A will be structured in a way similar to this:</vt:lpstr>
      <vt:lpstr>Examples of questions 1 and 2 for Component 1: Section A</vt:lpstr>
      <vt:lpstr>PowerPoint Presentation</vt:lpstr>
      <vt:lpstr>PowerPoint Presentation</vt:lpstr>
      <vt:lpstr>Looks easy?</vt:lpstr>
      <vt:lpstr>Use these slide as a check list for each of the media texts you study for Component 1</vt:lpstr>
      <vt:lpstr>What do we need to know about the texts’ context?</vt:lpstr>
      <vt:lpstr>Theories</vt:lpstr>
      <vt:lpstr>The following theories must be studied, alongside other theories that might be relevant </vt:lpstr>
      <vt:lpstr>PowerPoint Presentation</vt:lpstr>
      <vt:lpstr>Remind yourself of the Summary of Assessment you were given in September</vt:lpstr>
      <vt:lpstr>Assessment Objectives (you must keep these in mind, as this is what the examiner will be marking your work against)</vt:lpstr>
      <vt:lpstr>Do we only need to study the set texts for Component 1: Section A?</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Section A</dc:title>
  <dc:creator>Microsoft Office User</dc:creator>
  <cp:lastModifiedBy>Microsoft Office User</cp:lastModifiedBy>
  <cp:revision>17</cp:revision>
  <cp:lastPrinted>2017-10-09T07:10:46Z</cp:lastPrinted>
  <dcterms:created xsi:type="dcterms:W3CDTF">2017-10-08T10:19:45Z</dcterms:created>
  <dcterms:modified xsi:type="dcterms:W3CDTF">2017-10-09T08:29:38Z</dcterms:modified>
</cp:coreProperties>
</file>