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57"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9"/>
    <p:restoredTop sz="94645"/>
  </p:normalViewPr>
  <p:slideViewPr>
    <p:cSldViewPr snapToGrid="0" snapToObjects="1">
      <p:cViewPr varScale="1">
        <p:scale>
          <a:sx n="78" d="100"/>
          <a:sy n="78" d="100"/>
        </p:scale>
        <p:origin x="176"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447914-9A36-2645-95BF-6EC2211FB212}" type="datetimeFigureOut">
              <a:rPr lang="en-US" smtClean="0"/>
              <a:t>11/27/17</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47914-9A36-2645-95BF-6EC2211FB212}" type="datetimeFigureOut">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47914-9A36-2645-95BF-6EC2211FB212}"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47914-9A36-2645-95BF-6EC2211FB212}"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47914-9A36-2645-95BF-6EC2211FB212}"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47914-9A36-2645-95BF-6EC2211FB212}"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47914-9A36-2645-95BF-6EC2211FB212}"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47914-9A36-2645-95BF-6EC2211FB212}"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47914-9A36-2645-95BF-6EC2211FB212}"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47914-9A36-2645-95BF-6EC2211FB212}"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10EB2712-1F51-AC4E-B0CE-1D11FE197D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47914-9A36-2645-95BF-6EC2211FB212}" type="datetimeFigureOut">
              <a:rPr lang="en-US" smtClean="0"/>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447914-9A36-2645-95BF-6EC2211FB212}" type="datetimeFigureOut">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447914-9A36-2645-95BF-6EC2211FB212}" type="datetimeFigureOut">
              <a:rPr lang="en-US" smtClean="0"/>
              <a:t>11/27/17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447914-9A36-2645-95BF-6EC2211FB212}" type="datetimeFigureOut">
              <a:rPr lang="en-US" smtClean="0"/>
              <a:t>11/27/17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47914-9A36-2645-95BF-6EC2211FB212}" type="datetimeFigureOut">
              <a:rPr lang="en-US" smtClean="0"/>
              <a:t>11/27/17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47914-9A36-2645-95BF-6EC2211FB212}" type="datetimeFigureOut">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47914-9A36-2645-95BF-6EC2211FB212}" type="datetimeFigureOut">
              <a:rPr lang="en-US" smtClean="0"/>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B2712-1F51-AC4E-B0CE-1D11FE197D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447914-9A36-2645-95BF-6EC2211FB212}" type="datetimeFigureOut">
              <a:rPr lang="en-US" smtClean="0"/>
              <a:t>11/27/17</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EB2712-1F51-AC4E-B0CE-1D11FE197D4A}" type="slidenum">
              <a:rPr lang="en-US" smtClean="0"/>
              <a:t>‹#›</a:t>
            </a:fld>
            <a:endParaRPr lang="en-US"/>
          </a:p>
        </p:txBody>
      </p:sp>
    </p:spTree>
    <p:extLst>
      <p:ext uri="{BB962C8B-B14F-4D97-AF65-F5344CB8AC3E}">
        <p14:creationId xmlns:p14="http://schemas.microsoft.com/office/powerpoint/2010/main" val="825622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se.gov.uk/entertainment/index.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7671" y="906539"/>
            <a:ext cx="8574622" cy="2616199"/>
          </a:xfrm>
        </p:spPr>
        <p:txBody>
          <a:bodyPr/>
          <a:lstStyle/>
          <a:p>
            <a:r>
              <a:rPr lang="en-US" b="1" dirty="0" smtClean="0">
                <a:latin typeface="Chalkboard" charset="0"/>
                <a:ea typeface="Chalkboard" charset="0"/>
                <a:cs typeface="Chalkboard" charset="0"/>
              </a:rPr>
              <a:t>Pre-Production Planning</a:t>
            </a:r>
            <a:endParaRPr lang="en-US" b="1" dirty="0">
              <a:latin typeface="Chalkboard" charset="0"/>
              <a:ea typeface="Chalkboard" charset="0"/>
              <a:cs typeface="Chalkboard" charset="0"/>
            </a:endParaRPr>
          </a:p>
        </p:txBody>
      </p:sp>
      <p:sp>
        <p:nvSpPr>
          <p:cNvPr id="3" name="Subtitle 2"/>
          <p:cNvSpPr>
            <a:spLocks noGrp="1"/>
          </p:cNvSpPr>
          <p:nvPr>
            <p:ph type="subTitle" idx="1"/>
          </p:nvPr>
        </p:nvSpPr>
        <p:spPr/>
        <p:txBody>
          <a:bodyPr>
            <a:normAutofit lnSpcReduction="10000"/>
          </a:bodyPr>
          <a:lstStyle/>
          <a:p>
            <a:r>
              <a:rPr lang="en-US" b="1" dirty="0" smtClean="0">
                <a:latin typeface="Chalkboard" charset="0"/>
                <a:ea typeface="Chalkboard" charset="0"/>
                <a:cs typeface="Chalkboard" charset="0"/>
              </a:rPr>
              <a:t>Learning Objective: </a:t>
            </a:r>
          </a:p>
          <a:p>
            <a:r>
              <a:rPr lang="en-US" b="1" dirty="0" smtClean="0">
                <a:latin typeface="Chalkboard" charset="0"/>
                <a:ea typeface="Chalkboard" charset="0"/>
                <a:cs typeface="Chalkboard" charset="0"/>
              </a:rPr>
              <a:t>To recap and recall learning from the course</a:t>
            </a:r>
          </a:p>
          <a:p>
            <a:r>
              <a:rPr lang="en-US" b="1" dirty="0" smtClean="0">
                <a:latin typeface="Chalkboard" charset="0"/>
                <a:ea typeface="Chalkboard" charset="0"/>
                <a:cs typeface="Chalkboard" charset="0"/>
              </a:rPr>
              <a:t>To create a risk assessment for your project.</a:t>
            </a:r>
          </a:p>
          <a:p>
            <a:endParaRPr lang="en-US" b="1" dirty="0">
              <a:latin typeface="Chalkboard" charset="0"/>
              <a:ea typeface="Chalkboard" charset="0"/>
              <a:cs typeface="Chalkboard" charset="0"/>
            </a:endParaRP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1857" y="280005"/>
            <a:ext cx="3810000" cy="3810000"/>
          </a:xfrm>
          <a:prstGeom prst="rect">
            <a:avLst/>
          </a:prstGeom>
        </p:spPr>
      </p:pic>
    </p:spTree>
    <p:extLst>
      <p:ext uri="{BB962C8B-B14F-4D97-AF65-F5344CB8AC3E}">
        <p14:creationId xmlns:p14="http://schemas.microsoft.com/office/powerpoint/2010/main" val="26377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974" y="-251333"/>
            <a:ext cx="9601200" cy="1485900"/>
          </a:xfrm>
        </p:spPr>
        <p:txBody>
          <a:bodyPr/>
          <a:lstStyle/>
          <a:p>
            <a:r>
              <a:rPr lang="en-US" smtClean="0"/>
              <a:t>Starter:</a:t>
            </a:r>
            <a:endParaRPr lang="en-US"/>
          </a:p>
        </p:txBody>
      </p:sp>
      <p:sp>
        <p:nvSpPr>
          <p:cNvPr id="4" name="Rectangle 3"/>
          <p:cNvSpPr/>
          <p:nvPr/>
        </p:nvSpPr>
        <p:spPr>
          <a:xfrm>
            <a:off x="865413" y="947057"/>
            <a:ext cx="3526971" cy="578031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718956" y="947057"/>
            <a:ext cx="3526971" cy="57803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72499" y="947057"/>
            <a:ext cx="3526971" cy="57803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23385" y="239429"/>
            <a:ext cx="6694713" cy="461665"/>
          </a:xfrm>
          <a:prstGeom prst="rect">
            <a:avLst/>
          </a:prstGeom>
          <a:noFill/>
        </p:spPr>
        <p:txBody>
          <a:bodyPr wrap="square" rtlCol="0">
            <a:spAutoFit/>
          </a:bodyPr>
          <a:lstStyle/>
          <a:p>
            <a:r>
              <a:rPr lang="en-US" sz="2400" b="1" dirty="0" smtClean="0">
                <a:latin typeface="Chalkboard" charset="0"/>
                <a:ea typeface="Chalkboard" charset="0"/>
                <a:cs typeface="Chalkboard" charset="0"/>
              </a:rPr>
              <a:t>What have you learnt about so far?</a:t>
            </a:r>
            <a:endParaRPr lang="en-US" sz="2400" b="1" dirty="0">
              <a:latin typeface="Chalkboard" charset="0"/>
              <a:ea typeface="Chalkboard" charset="0"/>
              <a:cs typeface="Chalkboard" charset="0"/>
            </a:endParaRPr>
          </a:p>
        </p:txBody>
      </p:sp>
      <p:sp>
        <p:nvSpPr>
          <p:cNvPr id="9" name="TextBox 8"/>
          <p:cNvSpPr txBox="1"/>
          <p:nvPr/>
        </p:nvSpPr>
        <p:spPr>
          <a:xfrm>
            <a:off x="2065506" y="1100239"/>
            <a:ext cx="1237005" cy="369332"/>
          </a:xfrm>
          <a:prstGeom prst="rect">
            <a:avLst/>
          </a:prstGeom>
          <a:noFill/>
        </p:spPr>
        <p:txBody>
          <a:bodyPr wrap="none" rtlCol="0">
            <a:spAutoFit/>
          </a:bodyPr>
          <a:lstStyle/>
          <a:p>
            <a:r>
              <a:rPr lang="en-US" b="1" smtClean="0">
                <a:latin typeface="Chalkboard" charset="0"/>
                <a:ea typeface="Chalkboard" charset="0"/>
                <a:cs typeface="Chalkboard" charset="0"/>
              </a:rPr>
              <a:t>Confident</a:t>
            </a:r>
            <a:endParaRPr lang="en-US" b="1">
              <a:latin typeface="Chalkboard" charset="0"/>
              <a:ea typeface="Chalkboard" charset="0"/>
              <a:cs typeface="Chalkboard" charset="0"/>
            </a:endParaRPr>
          </a:p>
        </p:txBody>
      </p:sp>
      <p:sp>
        <p:nvSpPr>
          <p:cNvPr id="10" name="TextBox 9"/>
          <p:cNvSpPr txBox="1"/>
          <p:nvPr/>
        </p:nvSpPr>
        <p:spPr>
          <a:xfrm>
            <a:off x="6089544" y="1049901"/>
            <a:ext cx="901209" cy="369332"/>
          </a:xfrm>
          <a:prstGeom prst="rect">
            <a:avLst/>
          </a:prstGeom>
          <a:noFill/>
        </p:spPr>
        <p:txBody>
          <a:bodyPr wrap="none" rtlCol="0">
            <a:spAutoFit/>
          </a:bodyPr>
          <a:lstStyle/>
          <a:p>
            <a:r>
              <a:rPr lang="en-US" b="1" dirty="0" smtClean="0">
                <a:latin typeface="Chalkboard" charset="0"/>
                <a:ea typeface="Chalkboard" charset="0"/>
                <a:cs typeface="Chalkboard" charset="0"/>
              </a:rPr>
              <a:t>Ok-</a:t>
            </a:r>
            <a:r>
              <a:rPr lang="en-US" b="1" dirty="0" err="1" smtClean="0">
                <a:latin typeface="Chalkboard" charset="0"/>
                <a:ea typeface="Chalkboard" charset="0"/>
                <a:cs typeface="Chalkboard" charset="0"/>
              </a:rPr>
              <a:t>ish</a:t>
            </a:r>
            <a:endParaRPr lang="en-US" b="1" dirty="0">
              <a:latin typeface="Chalkboard" charset="0"/>
              <a:ea typeface="Chalkboard" charset="0"/>
              <a:cs typeface="Chalkboard" charset="0"/>
            </a:endParaRPr>
          </a:p>
        </p:txBody>
      </p:sp>
      <p:sp>
        <p:nvSpPr>
          <p:cNvPr id="11" name="TextBox 10"/>
          <p:cNvSpPr txBox="1"/>
          <p:nvPr/>
        </p:nvSpPr>
        <p:spPr>
          <a:xfrm>
            <a:off x="9616515" y="1031339"/>
            <a:ext cx="1801583" cy="369332"/>
          </a:xfrm>
          <a:prstGeom prst="rect">
            <a:avLst/>
          </a:prstGeom>
          <a:noFill/>
        </p:spPr>
        <p:txBody>
          <a:bodyPr wrap="none" rtlCol="0">
            <a:spAutoFit/>
          </a:bodyPr>
          <a:lstStyle/>
          <a:p>
            <a:r>
              <a:rPr lang="en-US" b="1" dirty="0" smtClean="0">
                <a:latin typeface="Chalkboard" charset="0"/>
                <a:ea typeface="Chalkboard" charset="0"/>
                <a:cs typeface="Chalkboard" charset="0"/>
              </a:rPr>
              <a:t>Not sure at all</a:t>
            </a:r>
            <a:endParaRPr lang="en-US" b="1" dirty="0">
              <a:latin typeface="Chalkboard" charset="0"/>
              <a:ea typeface="Chalkboard" charset="0"/>
              <a:cs typeface="Chalkboard" charset="0"/>
            </a:endParaRPr>
          </a:p>
        </p:txBody>
      </p:sp>
    </p:spTree>
    <p:extLst>
      <p:ext uri="{BB962C8B-B14F-4D97-AF65-F5344CB8AC3E}">
        <p14:creationId xmlns:p14="http://schemas.microsoft.com/office/powerpoint/2010/main" val="94094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269" y="1387929"/>
            <a:ext cx="10018713" cy="1752599"/>
          </a:xfrm>
        </p:spPr>
        <p:txBody>
          <a:bodyPr>
            <a:normAutofit/>
          </a:bodyPr>
          <a:lstStyle/>
          <a:p>
            <a:r>
              <a:rPr lang="en-US" sz="4800" dirty="0" smtClean="0"/>
              <a:t>What is a risk assessment?</a:t>
            </a:r>
            <a:endParaRPr lang="en-US" sz="4800" dirty="0"/>
          </a:p>
        </p:txBody>
      </p:sp>
      <p:sp>
        <p:nvSpPr>
          <p:cNvPr id="3" name="Content Placeholder 2"/>
          <p:cNvSpPr>
            <a:spLocks noGrp="1"/>
          </p:cNvSpPr>
          <p:nvPr>
            <p:ph idx="1"/>
          </p:nvPr>
        </p:nvSpPr>
        <p:spPr/>
        <p:txBody>
          <a:bodyPr>
            <a:normAutofit/>
          </a:bodyPr>
          <a:lstStyle/>
          <a:p>
            <a:pPr marL="0" indent="0" algn="ctr">
              <a:buNone/>
            </a:pPr>
            <a:r>
              <a:rPr lang="en-US" sz="4400" dirty="0" smtClean="0"/>
              <a:t>Who is a risk assessment for?</a:t>
            </a:r>
            <a:endParaRPr lang="en-US" sz="4400" dirty="0"/>
          </a:p>
        </p:txBody>
      </p:sp>
    </p:spTree>
    <p:extLst>
      <p:ext uri="{BB962C8B-B14F-4D97-AF65-F5344CB8AC3E}">
        <p14:creationId xmlns:p14="http://schemas.microsoft.com/office/powerpoint/2010/main" val="116290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926" y="2090057"/>
            <a:ext cx="10018713" cy="1752599"/>
          </a:xfrm>
        </p:spPr>
        <p:txBody>
          <a:bodyPr>
            <a:normAutofit fontScale="90000"/>
          </a:bodyPr>
          <a:lstStyle/>
          <a:p>
            <a:pPr>
              <a:lnSpc>
                <a:spcPct val="150000"/>
              </a:lnSpc>
            </a:pPr>
            <a:r>
              <a:rPr lang="en-US" dirty="0" smtClean="0"/>
              <a:t>Risk assessments protect you, your crew, your actors and your equipment. They look at hazards which can harm and can effect your production and put a PLAN B in place.</a:t>
            </a:r>
            <a:endParaRPr lang="en-US" dirty="0"/>
          </a:p>
        </p:txBody>
      </p:sp>
    </p:spTree>
    <p:extLst>
      <p:ext uri="{BB962C8B-B14F-4D97-AF65-F5344CB8AC3E}">
        <p14:creationId xmlns:p14="http://schemas.microsoft.com/office/powerpoint/2010/main" val="130586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85800"/>
            <a:ext cx="12192000" cy="5432323"/>
          </a:xfrm>
        </p:spPr>
      </p:pic>
    </p:spTree>
    <p:extLst>
      <p:ext uri="{BB962C8B-B14F-4D97-AF65-F5344CB8AC3E}">
        <p14:creationId xmlns:p14="http://schemas.microsoft.com/office/powerpoint/2010/main" val="180282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168728"/>
            <a:ext cx="12192000" cy="6531548"/>
          </a:xfrm>
        </p:spPr>
      </p:pic>
    </p:spTree>
    <p:extLst>
      <p:ext uri="{BB962C8B-B14F-4D97-AF65-F5344CB8AC3E}">
        <p14:creationId xmlns:p14="http://schemas.microsoft.com/office/powerpoint/2010/main" val="82694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9614" y="-31108"/>
            <a:ext cx="11870872" cy="6889108"/>
          </a:xfrm>
        </p:spPr>
      </p:pic>
    </p:spTree>
    <p:extLst>
      <p:ext uri="{BB962C8B-B14F-4D97-AF65-F5344CB8AC3E}">
        <p14:creationId xmlns:p14="http://schemas.microsoft.com/office/powerpoint/2010/main" val="78263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10242"/>
            <a:ext cx="10018713" cy="1752599"/>
          </a:xfrm>
        </p:spPr>
        <p:txBody>
          <a:bodyPr/>
          <a:lstStyle/>
          <a:p>
            <a:pPr algn="l"/>
            <a:r>
              <a:rPr lang="en-US" b="1" dirty="0" smtClean="0"/>
              <a:t>Task</a:t>
            </a:r>
            <a:endParaRPr lang="en-US" b="1" dirty="0"/>
          </a:p>
        </p:txBody>
      </p:sp>
      <p:sp>
        <p:nvSpPr>
          <p:cNvPr id="3" name="Content Placeholder 2"/>
          <p:cNvSpPr>
            <a:spLocks noGrp="1"/>
          </p:cNvSpPr>
          <p:nvPr>
            <p:ph idx="1"/>
          </p:nvPr>
        </p:nvSpPr>
        <p:spPr>
          <a:xfrm>
            <a:off x="1484310" y="1442357"/>
            <a:ext cx="10018713" cy="4746171"/>
          </a:xfrm>
        </p:spPr>
        <p:txBody>
          <a:bodyPr>
            <a:normAutofit fontScale="77500" lnSpcReduction="20000"/>
          </a:bodyPr>
          <a:lstStyle/>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3400" dirty="0" smtClean="0"/>
              <a:t>Use the HSE.GOV.UK website and research what different health and safety issues you might need to consider for your advert. Also explore if there are any issues you need to consider with your other current units. (E.G special effects or News)</a:t>
            </a:r>
          </a:p>
          <a:p>
            <a:pPr marL="0" marR="0" lvl="0" indent="0" defTabSz="914400" eaLnBrk="1" fontAlgn="auto" latinLnBrk="0" hangingPunct="1">
              <a:lnSpc>
                <a:spcPct val="100000"/>
              </a:lnSpc>
              <a:spcBef>
                <a:spcPts val="0"/>
              </a:spcBef>
              <a:spcAft>
                <a:spcPts val="0"/>
              </a:spcAft>
              <a:buClrTx/>
              <a:buSzTx/>
              <a:buFontTx/>
              <a:buNone/>
              <a:tabLst/>
              <a:defRPr/>
            </a:pPr>
            <a:endParaRPr lang="en-US" sz="3400" dirty="0"/>
          </a:p>
          <a:p>
            <a:pPr marL="0" lvl="0" indent="0" algn="ctr" defTabSz="914400">
              <a:spcBef>
                <a:spcPts val="0"/>
              </a:spcBef>
              <a:spcAft>
                <a:spcPts val="0"/>
              </a:spcAft>
              <a:buClrTx/>
              <a:buSzTx/>
              <a:buNone/>
            </a:pPr>
            <a:r>
              <a:rPr lang="en-US" sz="3400" dirty="0">
                <a:hlinkClick r:id="rId2"/>
              </a:rPr>
              <a:t>http://</a:t>
            </a:r>
            <a:r>
              <a:rPr lang="en-US" sz="3400" dirty="0" smtClean="0">
                <a:hlinkClick r:id="rId2"/>
              </a:rPr>
              <a:t>www.hse.gov.uk/entertainment/index.htm</a:t>
            </a:r>
            <a:endParaRPr lang="en-US" sz="3400" dirty="0"/>
          </a:p>
          <a:p>
            <a:pPr marL="0" lvl="0" indent="0" algn="ctr" defTabSz="914400">
              <a:spcBef>
                <a:spcPts val="0"/>
              </a:spcBef>
              <a:spcAft>
                <a:spcPts val="0"/>
              </a:spcAft>
              <a:buClrTx/>
              <a:buSzTx/>
              <a:buNone/>
            </a:pPr>
            <a:endParaRPr lang="en-US" sz="3400" dirty="0" smtClean="0"/>
          </a:p>
          <a:p>
            <a:pPr marL="457200" lvl="0" indent="-457200" defTabSz="914400">
              <a:spcBef>
                <a:spcPts val="0"/>
              </a:spcBef>
              <a:spcAft>
                <a:spcPts val="0"/>
              </a:spcAft>
              <a:buClrTx/>
              <a:buSzTx/>
              <a:buAutoNum type="arabicPeriod" startAt="2"/>
            </a:pPr>
            <a:r>
              <a:rPr lang="en-US" sz="3400" dirty="0" smtClean="0"/>
              <a:t>Create a risk assessment and evaluate whether risks are low, moderate and high. What is your plan B? Try to be thorough with your RA forms.</a:t>
            </a:r>
          </a:p>
          <a:p>
            <a:pPr marL="457200" lvl="0" indent="-457200" defTabSz="914400">
              <a:spcBef>
                <a:spcPts val="0"/>
              </a:spcBef>
              <a:spcAft>
                <a:spcPts val="0"/>
              </a:spcAft>
              <a:buClrTx/>
              <a:buSzTx/>
              <a:buAutoNum type="arabicPeriod" startAt="2"/>
            </a:pPr>
            <a:endParaRPr lang="en-US" sz="3400" dirty="0"/>
          </a:p>
          <a:p>
            <a:pPr marL="457200" lvl="0" indent="-457200" defTabSz="914400">
              <a:spcBef>
                <a:spcPts val="0"/>
              </a:spcBef>
              <a:spcAft>
                <a:spcPts val="0"/>
              </a:spcAft>
              <a:buClrTx/>
              <a:buSzTx/>
              <a:buAutoNum type="arabicPeriod" startAt="2"/>
            </a:pPr>
            <a:r>
              <a:rPr lang="en-US" sz="3400" dirty="0" smtClean="0"/>
              <a:t>Collate all your documents together and finally create a prop and costume list (or sound effect list if radio advert). Get these on your blog and be ready to record.</a:t>
            </a:r>
          </a:p>
          <a:p>
            <a:pPr marL="0" lvl="0" indent="0" algn="ctr" defTabSz="914400">
              <a:spcBef>
                <a:spcPts val="0"/>
              </a:spcBef>
              <a:spcAft>
                <a:spcPts val="0"/>
              </a:spcAft>
              <a:buClrTx/>
              <a:buSzTx/>
              <a:buNone/>
            </a:pPr>
            <a:endParaRPr lang="en-US" dirty="0" smtClean="0"/>
          </a:p>
          <a:p>
            <a:pPr marL="0" lvl="0" indent="0" algn="ctr" defTabSz="914400">
              <a:spcBef>
                <a:spcPts val="0"/>
              </a:spcBef>
              <a:spcAft>
                <a:spcPts val="0"/>
              </a:spcAft>
              <a:buClrTx/>
              <a:buSzTx/>
              <a:buNone/>
            </a:pPr>
            <a:endParaRPr lang="en-US" dirty="0"/>
          </a:p>
          <a:p>
            <a:pPr marL="0" lvl="0" indent="0" algn="ctr" defTabSz="914400">
              <a:spcBef>
                <a:spcPts val="0"/>
              </a:spcBef>
              <a:spcAft>
                <a:spcPts val="0"/>
              </a:spcAft>
              <a:buClrTx/>
              <a:buSzTx/>
              <a:buNone/>
            </a:pPr>
            <a:endParaRPr lang="en-US" dirty="0" smtClean="0"/>
          </a:p>
        </p:txBody>
      </p:sp>
    </p:spTree>
    <p:extLst>
      <p:ext uri="{BB962C8B-B14F-4D97-AF65-F5344CB8AC3E}">
        <p14:creationId xmlns:p14="http://schemas.microsoft.com/office/powerpoint/2010/main" val="388619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19</TotalTime>
  <Words>197</Words>
  <Application>Microsoft Macintosh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Chalkboard</vt:lpstr>
      <vt:lpstr>Corbel</vt:lpstr>
      <vt:lpstr>Arial</vt:lpstr>
      <vt:lpstr>Parallax</vt:lpstr>
      <vt:lpstr>Pre-Production Planning</vt:lpstr>
      <vt:lpstr>Starter:</vt:lpstr>
      <vt:lpstr>What is a risk assessment?</vt:lpstr>
      <vt:lpstr>Risk assessments protect you, your crew, your actors and your equipment. They look at hazards which can harm and can effect your production and put a PLAN B in place.</vt:lpstr>
      <vt:lpstr>PowerPoint Presentation</vt:lpstr>
      <vt:lpstr>PowerPoint Presentation</vt:lpstr>
      <vt:lpstr>PowerPoint Presentation</vt:lpstr>
      <vt:lpstr>Task</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Pre-Production Planning</dc:title>
  <dc:creator>lorenza samuels</dc:creator>
  <cp:lastModifiedBy>lorenza samuels</cp:lastModifiedBy>
  <cp:revision>3</cp:revision>
  <dcterms:created xsi:type="dcterms:W3CDTF">2017-11-27T18:29:56Z</dcterms:created>
  <dcterms:modified xsi:type="dcterms:W3CDTF">2017-11-27T18:49:05Z</dcterms:modified>
</cp:coreProperties>
</file>