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31"/>
    <p:restoredTop sz="94671"/>
  </p:normalViewPr>
  <p:slideViewPr>
    <p:cSldViewPr snapToGrid="0" snapToObjects="1">
      <p:cViewPr>
        <p:scale>
          <a:sx n="78" d="100"/>
          <a:sy n="78" d="100"/>
        </p:scale>
        <p:origin x="144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4175B-519B-7843-A03B-844489601F0E}" type="datetimeFigureOut">
              <a:rPr lang="en-US" smtClean="0"/>
              <a:t>9/15/17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C08C-B5B3-C647-A17F-096B68EAAF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4175B-519B-7843-A03B-844489601F0E}" type="datetimeFigureOut">
              <a:rPr lang="en-US" smtClean="0"/>
              <a:t>9/15/17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C08C-B5B3-C647-A17F-096B68EAAF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4175B-519B-7843-A03B-844489601F0E}" type="datetimeFigureOut">
              <a:rPr lang="en-US" smtClean="0"/>
              <a:t>9/15/17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C08C-B5B3-C647-A17F-096B68EAAF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4175B-519B-7843-A03B-844489601F0E}" type="datetimeFigureOut">
              <a:rPr lang="en-US" smtClean="0"/>
              <a:t>9/15/17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C08C-B5B3-C647-A17F-096B68EAAF3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4175B-519B-7843-A03B-844489601F0E}" type="datetimeFigureOut">
              <a:rPr lang="en-US" smtClean="0"/>
              <a:t>9/15/17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C08C-B5B3-C647-A17F-096B68EAAF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4175B-519B-7843-A03B-844489601F0E}" type="datetimeFigureOut">
              <a:rPr lang="en-US" smtClean="0"/>
              <a:t>9/15/17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C08C-B5B3-C647-A17F-096B68EAAF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4175B-519B-7843-A03B-844489601F0E}" type="datetimeFigureOut">
              <a:rPr lang="en-US" smtClean="0"/>
              <a:t>9/15/17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C08C-B5B3-C647-A17F-096B68EAAF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4175B-519B-7843-A03B-844489601F0E}" type="datetimeFigureOut">
              <a:rPr lang="en-US" smtClean="0"/>
              <a:t>9/15/17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C08C-B5B3-C647-A17F-096B68EAAF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4175B-519B-7843-A03B-844489601F0E}" type="datetimeFigureOut">
              <a:rPr lang="en-US" smtClean="0"/>
              <a:t>9/15/17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C08C-B5B3-C647-A17F-096B68EAAF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4175B-519B-7843-A03B-844489601F0E}" type="datetimeFigureOut">
              <a:rPr lang="en-US" smtClean="0"/>
              <a:t>9/15/17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C08C-B5B3-C647-A17F-096B68EAAF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4175B-519B-7843-A03B-844489601F0E}" type="datetimeFigureOut">
              <a:rPr lang="en-US" smtClean="0"/>
              <a:t>9/15/17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C08C-B5B3-C647-A17F-096B68EAAF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4175B-519B-7843-A03B-844489601F0E}" type="datetimeFigureOut">
              <a:rPr lang="en-US" smtClean="0"/>
              <a:t>9/15/17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C08C-B5B3-C647-A17F-096B68EAAF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4175B-519B-7843-A03B-844489601F0E}" type="datetimeFigureOut">
              <a:rPr lang="en-US" smtClean="0"/>
              <a:t>9/15/17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C08C-B5B3-C647-A17F-096B68EAAF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4175B-519B-7843-A03B-844489601F0E}" type="datetimeFigureOut">
              <a:rPr lang="en-US" smtClean="0"/>
              <a:t>9/15/17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C08C-B5B3-C647-A17F-096B68EAAF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4175B-519B-7843-A03B-844489601F0E}" type="datetimeFigureOut">
              <a:rPr lang="en-US" smtClean="0"/>
              <a:t>9/15/17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C08C-B5B3-C647-A17F-096B68EAAF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4175B-519B-7843-A03B-844489601F0E}" type="datetimeFigureOut">
              <a:rPr lang="en-US" smtClean="0"/>
              <a:t>9/15/17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C08C-B5B3-C647-A17F-096B68EAAF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4175B-519B-7843-A03B-844489601F0E}" type="datetimeFigureOut">
              <a:rPr lang="en-US" smtClean="0"/>
              <a:t>9/15/17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9C08C-B5B3-C647-A17F-096B68EAAF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024175B-519B-7843-A03B-844489601F0E}" type="datetimeFigureOut">
              <a:rPr lang="en-US" smtClean="0"/>
              <a:t>9/15/17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B19C08C-B5B3-C647-A17F-096B68EAA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513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gif"/><Relationship Id="rId5" Type="http://schemas.openxmlformats.org/officeDocument/2006/relationships/image" Target="../media/image8.gif"/><Relationship Id="rId6" Type="http://schemas.openxmlformats.org/officeDocument/2006/relationships/image" Target="../media/image9.gif"/><Relationship Id="rId7" Type="http://schemas.openxmlformats.org/officeDocument/2006/relationships/image" Target="../media/image10.jpg"/><Relationship Id="rId8" Type="http://schemas.openxmlformats.org/officeDocument/2006/relationships/image" Target="../media/image11.gif"/><Relationship Id="rId9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4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6: Social Media and </a:t>
            </a:r>
            <a:r>
              <a:rPr lang="en-US" dirty="0" err="1" smtClean="0"/>
              <a:t>Globalisation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LO1.3 Purpose of social media products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20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CreativeBlock BB" charset="0"/>
                <a:ea typeface="CreativeBlock BB" charset="0"/>
                <a:cs typeface="CreativeBlock BB" charset="0"/>
              </a:rPr>
              <a:t>Viral marketing campaigns</a:t>
            </a:r>
            <a:endParaRPr lang="en-US" sz="4000" dirty="0">
              <a:latin typeface="CreativeBlock BB" charset="0"/>
              <a:ea typeface="CreativeBlock BB" charset="0"/>
              <a:cs typeface="CreativeBlock BB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ClrTx/>
            </a:pPr>
            <a:r>
              <a:rPr lang="en-US" b="1" cap="none" dirty="0" smtClean="0">
                <a:latin typeface="Chalkboard" charset="0"/>
                <a:ea typeface="Chalkboard" charset="0"/>
                <a:cs typeface="Chalkboard" charset="0"/>
              </a:rPr>
              <a:t>Blair Witch (1999) highest grossing independent film with use of website viral marketing mixed with newspaper advertising and posters.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endParaRPr lang="en-US" b="1" cap="none" dirty="0">
              <a:latin typeface="Chalkboard" charset="0"/>
              <a:ea typeface="Chalkboard" charset="0"/>
              <a:cs typeface="Chalkboard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r>
              <a:rPr lang="en-US" b="1" cap="none" dirty="0" err="1" smtClean="0">
                <a:latin typeface="Chalkboard" charset="0"/>
                <a:ea typeface="Chalkboard" charset="0"/>
                <a:cs typeface="Chalkboard" charset="0"/>
              </a:rPr>
              <a:t>Cloverfield</a:t>
            </a:r>
            <a:r>
              <a:rPr lang="en-US" b="1" cap="none" dirty="0" smtClean="0">
                <a:latin typeface="Chalkboard" charset="0"/>
                <a:ea typeface="Chalkboard" charset="0"/>
                <a:cs typeface="Chalkboard" charset="0"/>
              </a:rPr>
              <a:t> (2008) using enigma to really get people talking.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endParaRPr lang="en-US" b="1" cap="none" dirty="0">
              <a:latin typeface="Chalkboard" charset="0"/>
              <a:ea typeface="Chalkboard" charset="0"/>
              <a:cs typeface="Chalkboard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r>
              <a:rPr lang="en-US" b="1" cap="none" dirty="0" smtClean="0">
                <a:latin typeface="Chalkboard" charset="0"/>
                <a:ea typeface="Chalkboard" charset="0"/>
                <a:cs typeface="Chalkboard" charset="0"/>
              </a:rPr>
              <a:t>Dark Knight (2008) interactive for fans of the comic – crossing over with the real world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endParaRPr lang="en-US" b="1" cap="none" dirty="0">
              <a:latin typeface="Chalkboard" charset="0"/>
              <a:ea typeface="Chalkboard" charset="0"/>
              <a:cs typeface="Chalkboard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r>
              <a:rPr lang="en-US" b="1" cap="none" dirty="0" smtClean="0">
                <a:latin typeface="Chalkboard" charset="0"/>
                <a:ea typeface="Chalkboard" charset="0"/>
                <a:cs typeface="Chalkboard" charset="0"/>
              </a:rPr>
              <a:t>Hunger Games (2014) a clever campaign with articles, posters and online marketing.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21817"/>
            <a:ext cx="2694214" cy="179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67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Professional </a:t>
            </a:r>
            <a:r>
              <a:rPr lang="en-US" b="1" dirty="0" err="1" smtClean="0">
                <a:latin typeface="Chalkboard" charset="0"/>
                <a:ea typeface="Chalkboard" charset="0"/>
                <a:cs typeface="Chalkboard" charset="0"/>
              </a:rPr>
              <a:t>uSE</a:t>
            </a:r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 VS PERSONAL USE</a:t>
            </a:r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01" y="2214694"/>
            <a:ext cx="1519583" cy="1139687"/>
          </a:xfrm>
        </p:spPr>
      </p:pic>
      <p:cxnSp>
        <p:nvCxnSpPr>
          <p:cNvPr id="6" name="Straight Connector 5"/>
          <p:cNvCxnSpPr/>
          <p:nvPr/>
        </p:nvCxnSpPr>
        <p:spPr>
          <a:xfrm>
            <a:off x="6096000" y="1676400"/>
            <a:ext cx="0" cy="50630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46" y="5238636"/>
            <a:ext cx="1519583" cy="12064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066" y="2214694"/>
            <a:ext cx="1727201" cy="11396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725" y="3689024"/>
            <a:ext cx="1779881" cy="13377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00" y="3785470"/>
            <a:ext cx="1658674" cy="12412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448" y="5238636"/>
            <a:ext cx="1799819" cy="12624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494" y="3587289"/>
            <a:ext cx="1658674" cy="12412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51" y="1986082"/>
            <a:ext cx="2432532" cy="13682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51" y="4280063"/>
            <a:ext cx="21463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259288"/>
            <a:ext cx="10364451" cy="1596177"/>
          </a:xfrm>
        </p:spPr>
        <p:txBody>
          <a:bodyPr/>
          <a:lstStyle/>
          <a:p>
            <a:r>
              <a:rPr lang="en-US" dirty="0" smtClean="0"/>
              <a:t>1943 – HIERARCHY OF NEEDS (</a:t>
            </a:r>
            <a:r>
              <a:rPr lang="en-US" dirty="0" err="1" smtClean="0"/>
              <a:t>maslow</a:t>
            </a:r>
            <a:r>
              <a:rPr lang="en-US" dirty="0" smtClean="0"/>
              <a:t> Pyramid)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clrChange>
              <a:clrFrom>
                <a:srgbClr val="FFFFE7"/>
              </a:clrFrom>
              <a:clrTo>
                <a:srgbClr val="FFFF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5"/>
          <a:stretch/>
        </p:blipFill>
        <p:spPr>
          <a:xfrm>
            <a:off x="2783002" y="1613532"/>
            <a:ext cx="6117852" cy="48985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783" y="2018120"/>
            <a:ext cx="2432532" cy="13682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65" y="4828907"/>
            <a:ext cx="2432532" cy="13682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43" y="2018120"/>
            <a:ext cx="3849461" cy="2044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783" y="4490706"/>
            <a:ext cx="3849461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39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Well – Virtual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50488" y="1714501"/>
            <a:ext cx="10363826" cy="406037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ClrTx/>
            </a:pPr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First social network</a:t>
            </a:r>
          </a:p>
          <a:p>
            <a:pPr>
              <a:lnSpc>
                <a:spcPct val="150000"/>
              </a:lnSpc>
              <a:spcBef>
                <a:spcPts val="0"/>
              </a:spcBef>
              <a:buClrTx/>
            </a:pPr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Tx/>
            </a:pPr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Share ideas, interests and content beyond their friendship groups</a:t>
            </a:r>
          </a:p>
          <a:p>
            <a:pPr>
              <a:lnSpc>
                <a:spcPct val="150000"/>
              </a:lnSpc>
              <a:spcBef>
                <a:spcPts val="0"/>
              </a:spcBef>
              <a:buClrTx/>
            </a:pPr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Tx/>
            </a:pPr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Made by fans of rock group - The Grateful dead.</a:t>
            </a:r>
          </a:p>
          <a:p>
            <a:pPr>
              <a:lnSpc>
                <a:spcPct val="150000"/>
              </a:lnSpc>
              <a:spcBef>
                <a:spcPts val="0"/>
              </a:spcBef>
              <a:buClrTx/>
            </a:pPr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Tx/>
            </a:pPr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Allowed them to reach fans on a global level, to share their passion across the world.</a:t>
            </a:r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0488" y="6008914"/>
            <a:ext cx="3606436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www.well.com</a:t>
            </a:r>
            <a:r>
              <a:rPr lang="en-US" dirty="0" smtClean="0"/>
              <a:t>/</a:t>
            </a:r>
            <a:r>
              <a:rPr lang="en-US" dirty="0" err="1" smtClean="0"/>
              <a:t>aboutwell.html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568" y="4944855"/>
            <a:ext cx="3434192" cy="16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74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0"/>
            <a:ext cx="10364451" cy="1596177"/>
          </a:xfrm>
        </p:spPr>
        <p:txBody>
          <a:bodyPr/>
          <a:lstStyle/>
          <a:p>
            <a:r>
              <a:rPr lang="en-US" dirty="0" smtClean="0"/>
              <a:t>Global reach and </a:t>
            </a:r>
            <a:r>
              <a:rPr lang="en-US" dirty="0" err="1" smtClean="0"/>
              <a:t>gLOBALISATION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36189" y="1159329"/>
            <a:ext cx="8262883" cy="5698671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400" b="1" cap="none" dirty="0" smtClean="0">
                <a:latin typeface="Chalkboard" charset="0"/>
                <a:ea typeface="Chalkboard" charset="0"/>
                <a:cs typeface="Chalkboard" charset="0"/>
              </a:rPr>
              <a:t>SOCIAL MEDIA has contributed to the increase in the </a:t>
            </a:r>
            <a:r>
              <a:rPr lang="en-US" sz="2400" b="1" cap="none" dirty="0" err="1" smtClean="0">
                <a:latin typeface="Chalkboard" charset="0"/>
                <a:ea typeface="Chalkboard" charset="0"/>
                <a:cs typeface="Chalkboard" charset="0"/>
              </a:rPr>
              <a:t>globalisation</a:t>
            </a:r>
            <a:r>
              <a:rPr lang="en-US" sz="2400" b="1" cap="none" dirty="0" smtClean="0">
                <a:latin typeface="Chalkboard" charset="0"/>
                <a:ea typeface="Chalkboard" charset="0"/>
                <a:cs typeface="Chalkboard" charset="0"/>
              </a:rPr>
              <a:t> of society.</a:t>
            </a:r>
            <a:endParaRPr lang="en-US" sz="2400" b="1" cap="none" dirty="0">
              <a:latin typeface="Chalkboard" charset="0"/>
              <a:ea typeface="Chalkboard" charset="0"/>
              <a:cs typeface="Chalkboard" charset="0"/>
            </a:endParaRPr>
          </a:p>
          <a:p>
            <a:pPr>
              <a:lnSpc>
                <a:spcPct val="150000"/>
              </a:lnSpc>
            </a:pPr>
            <a:r>
              <a:rPr lang="en-US" sz="2400" b="1" cap="none" dirty="0" smtClean="0">
                <a:latin typeface="Chalkboard" charset="0"/>
                <a:ea typeface="Chalkboard" charset="0"/>
                <a:cs typeface="Chalkboard" charset="0"/>
              </a:rPr>
              <a:t>Users can connect together and collaborate ideas within an instant.</a:t>
            </a:r>
          </a:p>
          <a:p>
            <a:pPr>
              <a:lnSpc>
                <a:spcPct val="150000"/>
              </a:lnSpc>
            </a:pPr>
            <a:r>
              <a:rPr lang="en-US" sz="2400" b="1" cap="none" dirty="0" smtClean="0">
                <a:latin typeface="Chalkboard" charset="0"/>
                <a:ea typeface="Chalkboard" charset="0"/>
                <a:cs typeface="Chalkboard" charset="0"/>
              </a:rPr>
              <a:t>Negative aspects have been generated through this with bigger issues</a:t>
            </a:r>
            <a:r>
              <a:rPr lang="en-US" sz="2400" b="1" cap="none" dirty="0"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2400" b="1" cap="none" dirty="0" smtClean="0">
                <a:latin typeface="Chalkboard" charset="0"/>
                <a:ea typeface="Chalkboard" charset="0"/>
                <a:cs typeface="Chalkboard" charset="0"/>
              </a:rPr>
              <a:t>such as riots, trolling and abuse.</a:t>
            </a:r>
          </a:p>
          <a:p>
            <a:pPr>
              <a:lnSpc>
                <a:spcPct val="150000"/>
              </a:lnSpc>
            </a:pPr>
            <a:r>
              <a:rPr lang="en-US" sz="2400" b="1" cap="none" dirty="0" err="1" smtClean="0">
                <a:latin typeface="Chalkboard" charset="0"/>
                <a:ea typeface="Chalkboard" charset="0"/>
                <a:cs typeface="Chalkboard" charset="0"/>
              </a:rPr>
              <a:t>Globalisation</a:t>
            </a:r>
            <a:r>
              <a:rPr lang="en-US" sz="2400" b="1" cap="none" dirty="0" smtClean="0">
                <a:latin typeface="Chalkboard" charset="0"/>
                <a:ea typeface="Chalkboard" charset="0"/>
                <a:cs typeface="Chalkboard" charset="0"/>
              </a:rPr>
              <a:t> has changed the way news is now distributed.</a:t>
            </a:r>
          </a:p>
          <a:p>
            <a:pPr>
              <a:lnSpc>
                <a:spcPct val="150000"/>
              </a:lnSpc>
            </a:pPr>
            <a:r>
              <a:rPr lang="en-US" sz="2400" b="1" cap="none" dirty="0" smtClean="0">
                <a:latin typeface="Chalkboard" charset="0"/>
                <a:ea typeface="Chalkboard" charset="0"/>
                <a:cs typeface="Chalkboard" charset="0"/>
              </a:rPr>
              <a:t>The prosumer generation (Web 2.0) has changed how we view, experience and take part in the online world.</a:t>
            </a:r>
          </a:p>
          <a:p>
            <a:endParaRPr lang="en-US" b="1" cap="none" dirty="0" smtClean="0">
              <a:latin typeface="Chalkboard" charset="0"/>
              <a:ea typeface="Chalkboard" charset="0"/>
              <a:cs typeface="Chalkboard" charset="0"/>
            </a:endParaRPr>
          </a:p>
          <a:p>
            <a:endParaRPr lang="en-US" b="1" cap="none" dirty="0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072" y="2341299"/>
            <a:ext cx="2774788" cy="304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596177"/>
          </a:xfrm>
        </p:spPr>
        <p:txBody>
          <a:bodyPr/>
          <a:lstStyle/>
          <a:p>
            <a:r>
              <a:rPr lang="en-US" dirty="0" smtClean="0"/>
              <a:t>Blog your learning from LO1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861458"/>
            <a:ext cx="10363826" cy="392974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cap="none" dirty="0" smtClean="0">
                <a:latin typeface="Chalkboard" charset="0"/>
                <a:ea typeface="Chalkboard" charset="0"/>
                <a:cs typeface="Chalkboard" charset="0"/>
              </a:rPr>
              <a:t>What is the difference between Web 1.0, Web 2.0 and Web 3.0?</a:t>
            </a:r>
          </a:p>
          <a:p>
            <a:pPr>
              <a:lnSpc>
                <a:spcPct val="150000"/>
              </a:lnSpc>
            </a:pPr>
            <a:r>
              <a:rPr lang="en-US" b="1" cap="none" dirty="0" smtClean="0">
                <a:latin typeface="Chalkboard" charset="0"/>
                <a:ea typeface="Chalkboard" charset="0"/>
                <a:cs typeface="Chalkboard" charset="0"/>
              </a:rPr>
              <a:t>What did David </a:t>
            </a:r>
            <a:r>
              <a:rPr lang="en-US" b="1" cap="none" dirty="0" err="1" smtClean="0">
                <a:latin typeface="Chalkboard" charset="0"/>
                <a:ea typeface="Chalkboard" charset="0"/>
                <a:cs typeface="Chalkboard" charset="0"/>
              </a:rPr>
              <a:t>Gaunlett</a:t>
            </a:r>
            <a:r>
              <a:rPr lang="en-US" b="1" cap="none" dirty="0" smtClean="0">
                <a:latin typeface="Chalkboard" charset="0"/>
                <a:ea typeface="Chalkboard" charset="0"/>
                <a:cs typeface="Chalkboard" charset="0"/>
              </a:rPr>
              <a:t> mean by the term “prosumer”?</a:t>
            </a:r>
          </a:p>
          <a:p>
            <a:pPr>
              <a:lnSpc>
                <a:spcPct val="150000"/>
              </a:lnSpc>
            </a:pPr>
            <a:r>
              <a:rPr lang="en-US" b="1" cap="none" dirty="0" smtClean="0">
                <a:latin typeface="Chalkboard" charset="0"/>
                <a:ea typeface="Chalkboard" charset="0"/>
                <a:cs typeface="Chalkboard" charset="0"/>
              </a:rPr>
              <a:t>Explain Henry Jenkin’s Participatory Culture and talk about swedes.</a:t>
            </a:r>
          </a:p>
          <a:p>
            <a:pPr>
              <a:lnSpc>
                <a:spcPct val="150000"/>
              </a:lnSpc>
            </a:pPr>
            <a:r>
              <a:rPr lang="en-US" b="1" cap="none" dirty="0" smtClean="0">
                <a:latin typeface="Chalkboard" charset="0"/>
                <a:ea typeface="Chalkboard" charset="0"/>
                <a:cs typeface="Chalkboard" charset="0"/>
              </a:rPr>
              <a:t>Explain viral marketing and give and example of this.</a:t>
            </a:r>
          </a:p>
          <a:p>
            <a:pPr>
              <a:lnSpc>
                <a:spcPct val="150000"/>
              </a:lnSpc>
            </a:pPr>
            <a:r>
              <a:rPr lang="en-US" b="1" cap="none" dirty="0" smtClean="0">
                <a:latin typeface="Chalkboard" charset="0"/>
                <a:ea typeface="Chalkboard" charset="0"/>
                <a:cs typeface="Chalkboard" charset="0"/>
              </a:rPr>
              <a:t>How has social media contributed to </a:t>
            </a:r>
            <a:r>
              <a:rPr lang="en-US" b="1" cap="none" dirty="0" err="1" smtClean="0">
                <a:latin typeface="Chalkboard" charset="0"/>
                <a:ea typeface="Chalkboard" charset="0"/>
                <a:cs typeface="Chalkboard" charset="0"/>
              </a:rPr>
              <a:t>globalisation</a:t>
            </a:r>
            <a:r>
              <a:rPr lang="en-US" b="1" cap="none" dirty="0" smtClean="0">
                <a:latin typeface="Chalkboard" charset="0"/>
                <a:ea typeface="Chalkboard" charset="0"/>
                <a:cs typeface="Chalkboard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b="1" cap="none" dirty="0" smtClean="0">
                <a:latin typeface="Chalkboard" charset="0"/>
                <a:ea typeface="Chalkboard" charset="0"/>
                <a:cs typeface="Chalkboard" charset="0"/>
              </a:rPr>
              <a:t>How are social media platforms used now? Who uses them? What is their purpose?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7817">
            <a:off x="8733101" y="1973586"/>
            <a:ext cx="3530114" cy="9893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1883">
            <a:off x="8227395" y="5389038"/>
            <a:ext cx="3538972" cy="99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59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90</TotalTime>
  <Words>301</Words>
  <Application>Microsoft Macintosh PowerPoint</Application>
  <PresentationFormat>Widescreen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Chalkboard</vt:lpstr>
      <vt:lpstr>CreativeBlock BB</vt:lpstr>
      <vt:lpstr>Tw Cen MT</vt:lpstr>
      <vt:lpstr>Arial</vt:lpstr>
      <vt:lpstr>Droplet</vt:lpstr>
      <vt:lpstr>Unit 6: Social Media and Globalisation </vt:lpstr>
      <vt:lpstr>Viral marketing campaigns</vt:lpstr>
      <vt:lpstr>Professional uSE VS PERSONAL USE</vt:lpstr>
      <vt:lpstr>1943 – HIERARCHY OF NEEDS (maslow Pyramid)</vt:lpstr>
      <vt:lpstr>The Well – Virtual community</vt:lpstr>
      <vt:lpstr>Global reach and gLOBALISATION</vt:lpstr>
      <vt:lpstr>Blog your learning from LO1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6: Social Media and Globalisation </dc:title>
  <dc:creator>Microsoft Office User</dc:creator>
  <cp:lastModifiedBy>Microsoft Office User</cp:lastModifiedBy>
  <cp:revision>12</cp:revision>
  <dcterms:created xsi:type="dcterms:W3CDTF">2017-09-15T10:45:57Z</dcterms:created>
  <dcterms:modified xsi:type="dcterms:W3CDTF">2017-09-15T12:16:42Z</dcterms:modified>
</cp:coreProperties>
</file>