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23"/>
  </p:notesMasterIdLst>
  <p:sldIdLst>
    <p:sldId id="256" r:id="rId2"/>
    <p:sldId id="263" r:id="rId3"/>
    <p:sldId id="257" r:id="rId4"/>
    <p:sldId id="258" r:id="rId5"/>
    <p:sldId id="260" r:id="rId6"/>
    <p:sldId id="262" r:id="rId7"/>
    <p:sldId id="259" r:id="rId8"/>
    <p:sldId id="264" r:id="rId9"/>
    <p:sldId id="265" r:id="rId10"/>
    <p:sldId id="266" r:id="rId11"/>
    <p:sldId id="267" r:id="rId12"/>
    <p:sldId id="269" r:id="rId13"/>
    <p:sldId id="274" r:id="rId14"/>
    <p:sldId id="275" r:id="rId15"/>
    <p:sldId id="272" r:id="rId16"/>
    <p:sldId id="273" r:id="rId17"/>
    <p:sldId id="276" r:id="rId18"/>
    <p:sldId id="277" r:id="rId19"/>
    <p:sldId id="270" r:id="rId20"/>
    <p:sldId id="271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10"/>
    <p:restoredTop sz="94619"/>
  </p:normalViewPr>
  <p:slideViewPr>
    <p:cSldViewPr snapToGrid="0" snapToObjects="1">
      <p:cViewPr varScale="1">
        <p:scale>
          <a:sx n="69" d="100"/>
          <a:sy n="69" d="100"/>
        </p:scale>
        <p:origin x="208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B8FD-7233-464D-8119-70C142D0E5C4}" type="datetimeFigureOut">
              <a:rPr lang="en-US" smtClean="0"/>
              <a:t>5/13/18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617B8-BCC6-7B47-8A11-C492B1DD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Censorship of content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Different social norms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Different privacy laws</a:t>
            </a:r>
          </a:p>
          <a:p>
            <a:pPr marL="171450" indent="-171450">
              <a:buFontTx/>
              <a:buChar char="-"/>
            </a:pPr>
            <a:r>
              <a:rPr lang="en-US" dirty="0"/>
              <a:t>Freedom of speech </a:t>
            </a:r>
            <a:r>
              <a:rPr lang="en-US" dirty="0" err="1"/>
              <a:t>bban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Religious beliefs</a:t>
            </a:r>
          </a:p>
          <a:p>
            <a:pPr marL="171450" indent="-171450">
              <a:buFontTx/>
              <a:buChar char="-"/>
            </a:pPr>
            <a:r>
              <a:rPr lang="en-US" dirty="0"/>
              <a:t>Bias</a:t>
            </a:r>
          </a:p>
          <a:p>
            <a:pPr marL="171450" indent="-171450">
              <a:buFontTx/>
              <a:buChar char="-"/>
            </a:pPr>
            <a:r>
              <a:rPr lang="en-US" dirty="0"/>
              <a:t>Ideology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617B8-BCC6-7B47-8A11-C492B1DDBC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44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Censorship of content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Different social norms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Different privacy laws</a:t>
            </a:r>
          </a:p>
          <a:p>
            <a:pPr marL="171450" indent="-171450">
              <a:buFontTx/>
              <a:buChar char="-"/>
            </a:pPr>
            <a:r>
              <a:rPr lang="en-US" dirty="0"/>
              <a:t>Freedom of speech </a:t>
            </a:r>
            <a:r>
              <a:rPr lang="en-US" dirty="0" err="1"/>
              <a:t>bban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Religious beliefs</a:t>
            </a:r>
          </a:p>
          <a:p>
            <a:pPr marL="171450" indent="-171450">
              <a:buFontTx/>
              <a:buChar char="-"/>
            </a:pPr>
            <a:r>
              <a:rPr lang="en-US" dirty="0"/>
              <a:t>Bias</a:t>
            </a:r>
          </a:p>
          <a:p>
            <a:pPr marL="171450" indent="-171450">
              <a:buFontTx/>
              <a:buChar char="-"/>
            </a:pPr>
            <a:r>
              <a:rPr lang="en-US" dirty="0"/>
              <a:t>Ideology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617B8-BCC6-7B47-8A11-C492B1DDBC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3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1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6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61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24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31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0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57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5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0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3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0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1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024175B-519B-7843-A03B-844489601F0E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B19C08C-B5B3-C647-A17F-096B68EAA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7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Unit 6: Social Media and </a:t>
            </a:r>
            <a:r>
              <a:rPr lang="en-US" dirty="0" err="1"/>
              <a:t>Globalisation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Shared sow</a:t>
            </a:r>
          </a:p>
          <a:p>
            <a:r>
              <a:rPr lang="en-US" dirty="0" err="1"/>
              <a:t>lEARNING</a:t>
            </a:r>
            <a:r>
              <a:rPr lang="en-US" dirty="0"/>
              <a:t> OBJECTIVE: </a:t>
            </a:r>
            <a:r>
              <a:rPr lang="en-US" dirty="0" err="1"/>
              <a:t>tO</a:t>
            </a:r>
            <a:r>
              <a:rPr lang="en-US" dirty="0"/>
              <a:t> EXPLAIN HOW MEDIA PRODUCERS USE SOCIAL MEDIA TO CREATE, PROMOTE AND PROTECT THEIR PRODUCT</a:t>
            </a:r>
          </a:p>
        </p:txBody>
      </p:sp>
    </p:spTree>
    <p:extLst>
      <p:ext uri="{BB962C8B-B14F-4D97-AF65-F5344CB8AC3E}">
        <p14:creationId xmlns:p14="http://schemas.microsoft.com/office/powerpoint/2010/main" val="20722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0B491-4425-5348-A2EE-9F50707A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69" y="2335350"/>
            <a:ext cx="10364451" cy="1596177"/>
          </a:xfrm>
        </p:spPr>
        <p:txBody>
          <a:bodyPr/>
          <a:lstStyle/>
          <a:p>
            <a:r>
              <a:rPr lang="en-US" dirty="0"/>
              <a:t>Presentations: SOCIAL MEDIA APPS</a:t>
            </a:r>
          </a:p>
        </p:txBody>
      </p:sp>
    </p:spTree>
    <p:extLst>
      <p:ext uri="{BB962C8B-B14F-4D97-AF65-F5344CB8AC3E}">
        <p14:creationId xmlns:p14="http://schemas.microsoft.com/office/powerpoint/2010/main" val="141504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8009-012F-4F40-B341-A0941C5F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tASK</a:t>
            </a:r>
            <a:r>
              <a:rPr lang="en-US" dirty="0"/>
              <a:t>: </a:t>
            </a:r>
            <a:r>
              <a:rPr lang="en-US" dirty="0" err="1"/>
              <a:t>wRITTEN</a:t>
            </a:r>
            <a:r>
              <a:rPr lang="en-US" dirty="0"/>
              <a:t> PIECE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5094F-E75E-D14F-98B9-59BE59AE78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cap="none" dirty="0"/>
              <a:t>Compare how </a:t>
            </a:r>
            <a:r>
              <a:rPr lang="en-GB" sz="4000" b="1" cap="none" dirty="0"/>
              <a:t>two </a:t>
            </a:r>
            <a:r>
              <a:rPr lang="en-GB" sz="4000" cap="none" dirty="0"/>
              <a:t>social media channels can be used for different purposes. Use examples to support your answer.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cap="none" dirty="0"/>
              <a:t>You can use any social media apps of your choice, as long as you use clear examples. </a:t>
            </a:r>
          </a:p>
        </p:txBody>
      </p:sp>
    </p:spTree>
    <p:extLst>
      <p:ext uri="{BB962C8B-B14F-4D97-AF65-F5344CB8AC3E}">
        <p14:creationId xmlns:p14="http://schemas.microsoft.com/office/powerpoint/2010/main" val="286889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7B9B-04BB-864F-8E62-74EC713A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63" y="2465979"/>
            <a:ext cx="10364451" cy="1596177"/>
          </a:xfrm>
        </p:spPr>
        <p:txBody>
          <a:bodyPr/>
          <a:lstStyle/>
          <a:p>
            <a:r>
              <a:rPr lang="en-US" dirty="0"/>
              <a:t>Task: Peer assessment and improving your written answers</a:t>
            </a:r>
          </a:p>
        </p:txBody>
      </p:sp>
    </p:spTree>
    <p:extLst>
      <p:ext uri="{BB962C8B-B14F-4D97-AF65-F5344CB8AC3E}">
        <p14:creationId xmlns:p14="http://schemas.microsoft.com/office/powerpoint/2010/main" val="245313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9727-669B-F848-BD99-F831E65B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C9967-2732-9C4B-998A-2F506B55D6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ikinomics (youtubemp4.to)">
            <a:hlinkClick r:id="" action="ppaction://media"/>
            <a:extLst>
              <a:ext uri="{FF2B5EF4-FFF2-40B4-BE49-F238E27FC236}">
                <a16:creationId xmlns:a16="http://schemas.microsoft.com/office/drawing/2014/main" id="{AC3EA1D8-9EBC-FD42-A5E7-0A6870638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83" y="0"/>
            <a:ext cx="10225406" cy="575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D992-9F34-434C-AB54-56C5C977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Wikinomics</a:t>
            </a:r>
            <a:r>
              <a:rPr lang="en-US" dirty="0"/>
              <a:t> – connecting ideas of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6B54A-C0B2-4B40-A380-AA5DB7716E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cap="none" dirty="0"/>
              <a:t>What other advantages does social media give us?</a:t>
            </a:r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endParaRPr lang="en-US" cap="none" dirty="0"/>
          </a:p>
          <a:p>
            <a:r>
              <a:rPr lang="en-US" cap="none" dirty="0"/>
              <a:t>What negatives does social media create for media professionals?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AA1DF-191D-EE45-B9FC-927A5ADF91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3D3D3"/>
              </a:clrFrom>
              <a:clrTo>
                <a:srgbClr val="D3D3D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2604" y="4238919"/>
            <a:ext cx="32893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2F1F6-FFC4-F340-B40C-4FF53F5E7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82" y="2785372"/>
            <a:ext cx="1947419" cy="149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799D4F-E7F7-2B44-BFFB-D5BD68E69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44" y="553039"/>
            <a:ext cx="3905956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9DB4-9325-B44B-9C56-02D9DC83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36" y="0"/>
            <a:ext cx="10364451" cy="1596177"/>
          </a:xfrm>
        </p:spPr>
        <p:txBody>
          <a:bodyPr/>
          <a:lstStyle/>
          <a:p>
            <a:r>
              <a:rPr lang="en-US" b="1" cap="none" dirty="0">
                <a:latin typeface="Chalkboard" panose="03050602040202020205" pitchFamily="66" charset="77"/>
              </a:rPr>
              <a:t>Ethical and legal social media considerations</a:t>
            </a:r>
          </a:p>
        </p:txBody>
      </p:sp>
      <p:pic>
        <p:nvPicPr>
          <p:cNvPr id="3" name="China&amp;#039;s Internet Censorship Explained (youtubemp4.to)">
            <a:hlinkClick r:id="" action="ppaction://media"/>
            <a:extLst>
              <a:ext uri="{FF2B5EF4-FFF2-40B4-BE49-F238E27FC236}">
                <a16:creationId xmlns:a16="http://schemas.microsoft.com/office/drawing/2014/main" id="{B170AFFA-14DB-2043-BB5C-CF6785D10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669" y="129556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FA9C-5ABD-844F-A191-A3CEA22C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371736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latin typeface="Chalkboard" panose="03050602040202020205" pitchFamily="66" charset="77"/>
              </a:rPr>
              <a:t>What constraints and issues should you be aware of when using social media as a producer in foreign markets?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E70A4-61E3-3145-B902-8003A0728133}"/>
              </a:ext>
            </a:extLst>
          </p:cNvPr>
          <p:cNvSpPr txBox="1"/>
          <p:nvPr/>
        </p:nvSpPr>
        <p:spPr>
          <a:xfrm>
            <a:off x="1467329" y="326129"/>
            <a:ext cx="925734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halkboard" panose="03050602040202020205" pitchFamily="66" charset="77"/>
              </a:rPr>
              <a:t>Discuss and list in groups, ready for feedback</a:t>
            </a:r>
          </a:p>
        </p:txBody>
      </p:sp>
    </p:spTree>
    <p:extLst>
      <p:ext uri="{BB962C8B-B14F-4D97-AF65-F5344CB8AC3E}">
        <p14:creationId xmlns:p14="http://schemas.microsoft.com/office/powerpoint/2010/main" val="167805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FA9C-5ABD-844F-A191-A3CEA22C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371736"/>
          </a:xfrm>
        </p:spPr>
        <p:txBody>
          <a:bodyPr>
            <a:normAutofit fontScale="90000"/>
          </a:bodyPr>
          <a:lstStyle/>
          <a:p>
            <a:r>
              <a:rPr lang="en-US" sz="6000" b="1" cap="none" dirty="0">
                <a:latin typeface="Chalkboard" panose="03050602040202020205" pitchFamily="66" charset="77"/>
              </a:rPr>
              <a:t>What is the best way to use social media in the work place?</a:t>
            </a:r>
            <a:br>
              <a:rPr lang="en-US" sz="6000" b="1" cap="none" dirty="0">
                <a:latin typeface="Chalkboard" panose="03050602040202020205" pitchFamily="66" charset="77"/>
              </a:rPr>
            </a:br>
            <a:br>
              <a:rPr lang="en-US" sz="6000" b="1" cap="none" dirty="0">
                <a:latin typeface="Chalkboard" panose="03050602040202020205" pitchFamily="66" charset="77"/>
              </a:rPr>
            </a:br>
            <a:r>
              <a:rPr lang="en-US" sz="6000" b="1" cap="none" dirty="0">
                <a:latin typeface="Chalkboard" panose="03050602040202020205" pitchFamily="66" charset="77"/>
              </a:rPr>
              <a:t>Why should you not express personal grievances against your work on social media?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E70A4-61E3-3145-B902-8003A0728133}"/>
              </a:ext>
            </a:extLst>
          </p:cNvPr>
          <p:cNvSpPr txBox="1"/>
          <p:nvPr/>
        </p:nvSpPr>
        <p:spPr>
          <a:xfrm>
            <a:off x="1467329" y="33742"/>
            <a:ext cx="925734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halkboard" panose="03050602040202020205" pitchFamily="66" charset="77"/>
              </a:rPr>
              <a:t>Discuss and list in groups, ready for feedback</a:t>
            </a:r>
          </a:p>
        </p:txBody>
      </p:sp>
    </p:spTree>
    <p:extLst>
      <p:ext uri="{BB962C8B-B14F-4D97-AF65-F5344CB8AC3E}">
        <p14:creationId xmlns:p14="http://schemas.microsoft.com/office/powerpoint/2010/main" val="375306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CC31-ACA9-0A46-BF36-043A9E45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Chalkboard" panose="03050602040202020205" pitchFamily="66" charset="77"/>
              </a:rPr>
              <a:t>Pair task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151C8-4266-4F44-8AB7-C72EEA79004D}"/>
              </a:ext>
            </a:extLst>
          </p:cNvPr>
          <p:cNvSpPr txBox="1"/>
          <p:nvPr/>
        </p:nvSpPr>
        <p:spPr>
          <a:xfrm>
            <a:off x="1604865" y="2034072"/>
            <a:ext cx="74271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halkboard" panose="03050602040202020205" pitchFamily="66" charset="77"/>
              </a:rPr>
              <a:t>Aliens have just landed in Cambridge and want to start fitting in with sensible Millennials. Create a “Use Social media like a millennial pro” guide for them. What are the do’s and don’ts! How will the Aliens best use the internet?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88591-CA30-E941-8331-D4178AD0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630" y="256072"/>
            <a:ext cx="3175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87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ED753-D2A5-F145-845A-C36561873F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64702" y="63479"/>
            <a:ext cx="8416212" cy="6861246"/>
          </a:xfrm>
        </p:spPr>
      </p:pic>
    </p:spTree>
    <p:extLst>
      <p:ext uri="{BB962C8B-B14F-4D97-AF65-F5344CB8AC3E}">
        <p14:creationId xmlns:p14="http://schemas.microsoft.com/office/powerpoint/2010/main" val="20870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B5AD-C4B1-C542-9DC6-CF951264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/>
              <a:t>tODAY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8E072-6468-D844-BE84-DEAECCFF220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Hear back from your presentations.</a:t>
            </a:r>
          </a:p>
          <a:p>
            <a:pPr>
              <a:lnSpc>
                <a:spcPct val="150000"/>
              </a:lnSpc>
            </a:pPr>
            <a:r>
              <a:rPr lang="en-US" dirty="0"/>
              <a:t>Review key social media campaigns</a:t>
            </a:r>
          </a:p>
          <a:p>
            <a:pPr>
              <a:lnSpc>
                <a:spcPct val="150000"/>
              </a:lnSpc>
            </a:pPr>
            <a:r>
              <a:rPr lang="en-US" dirty="0"/>
              <a:t>Explore social media apps</a:t>
            </a:r>
          </a:p>
          <a:p>
            <a:pPr>
              <a:lnSpc>
                <a:spcPct val="150000"/>
              </a:lnSpc>
            </a:pPr>
            <a:r>
              <a:rPr lang="en-US" dirty="0"/>
              <a:t>Look at building your own viral campaign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1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B7CE-A3D1-EF4B-AD35-301B60F3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394582"/>
            <a:ext cx="10364451" cy="1596177"/>
          </a:xfrm>
        </p:spPr>
        <p:txBody>
          <a:bodyPr/>
          <a:lstStyle/>
          <a:p>
            <a:r>
              <a:rPr lang="en-US" b="1" cap="none" dirty="0">
                <a:latin typeface="Chalkboard" panose="03050602040202020205" pitchFamily="66" charset="77"/>
              </a:rPr>
              <a:t>A successful campaign example</a:t>
            </a:r>
            <a:br>
              <a:rPr lang="en-US" b="1" cap="none" dirty="0">
                <a:latin typeface="Chalkboard" panose="03050602040202020205" pitchFamily="66" charset="77"/>
              </a:rPr>
            </a:br>
            <a:r>
              <a:rPr lang="en-US" b="1" cap="none" dirty="0">
                <a:latin typeface="Chalkboard" panose="03050602040202020205" pitchFamily="66" charset="77"/>
              </a:rPr>
              <a:t>(Unit 2 comes in handy)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5ECA-1907-4043-B739-3952FB7061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90758"/>
            <a:ext cx="10363826" cy="4466025"/>
          </a:xfrm>
        </p:spPr>
        <p:txBody>
          <a:bodyPr>
            <a:normAutofit fontScale="92500"/>
          </a:bodyPr>
          <a:lstStyle/>
          <a:p>
            <a:r>
              <a:rPr lang="en-US" sz="2800" b="1" cap="none" dirty="0">
                <a:latin typeface="Chalkboard" panose="03050602040202020205" pitchFamily="66" charset="77"/>
              </a:rPr>
              <a:t>Clear communication with the client – Skype conferences, email communication</a:t>
            </a:r>
          </a:p>
          <a:p>
            <a:r>
              <a:rPr lang="en-US" sz="2800" b="1" cap="none" dirty="0">
                <a:latin typeface="Chalkboard" panose="03050602040202020205" pitchFamily="66" charset="77"/>
              </a:rPr>
              <a:t>GANTT Charts and clear schedules, strong milestones</a:t>
            </a:r>
          </a:p>
          <a:p>
            <a:r>
              <a:rPr lang="en-US" sz="2800" b="1" cap="none" dirty="0">
                <a:latin typeface="Chalkboard" panose="03050602040202020205" pitchFamily="66" charset="77"/>
              </a:rPr>
              <a:t>Target audience considerations</a:t>
            </a:r>
          </a:p>
          <a:p>
            <a:r>
              <a:rPr lang="en-US" sz="2800" b="1" cap="none" dirty="0">
                <a:latin typeface="Chalkboard" panose="03050602040202020205" pitchFamily="66" charset="77"/>
              </a:rPr>
              <a:t>Variety of platforms</a:t>
            </a:r>
          </a:p>
          <a:p>
            <a:r>
              <a:rPr lang="en-US" sz="2800" b="1" cap="none" dirty="0">
                <a:latin typeface="Chalkboard" panose="03050602040202020205" pitchFamily="66" charset="77"/>
              </a:rPr>
              <a:t>Review dates to refine campaign, </a:t>
            </a:r>
            <a:r>
              <a:rPr lang="en-US" sz="2800" b="1" cap="none" dirty="0" err="1">
                <a:latin typeface="Chalkboard" panose="03050602040202020205" pitchFamily="66" charset="77"/>
              </a:rPr>
              <a:t>analyse</a:t>
            </a:r>
            <a:r>
              <a:rPr lang="en-US" sz="2800" b="1" cap="none" dirty="0">
                <a:latin typeface="Chalkboard" panose="03050602040202020205" pitchFamily="66" charset="77"/>
              </a:rPr>
              <a:t> traffic and response</a:t>
            </a:r>
          </a:p>
          <a:p>
            <a:r>
              <a:rPr lang="en-US" sz="2800" b="1" cap="none" dirty="0">
                <a:latin typeface="Chalkboard" panose="03050602040202020205" pitchFamily="66" charset="77"/>
              </a:rPr>
              <a:t>Audience engagement key.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accent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69"/>
            <a:ext cx="63809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0922" y="225415"/>
            <a:ext cx="5811077" cy="6463308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Sony Records have signed “Ryan” a rapper from South London. His new debut single is called “Fries” and his album is set to launch in February. The artist is expected to generate a lot of interest from teenagers aged 15-18 as Ryan used to be on reality TV show “London Town” which had high ratings on E4.</a:t>
            </a:r>
          </a:p>
          <a:p>
            <a:pPr algn="just"/>
            <a:endParaRPr lang="en-US" sz="2200" b="1" dirty="0">
              <a:latin typeface="Chalkboard" charset="0"/>
              <a:ea typeface="Chalkboard" charset="0"/>
              <a:cs typeface="Chalkboard" charset="0"/>
            </a:endParaRPr>
          </a:p>
          <a:p>
            <a:pPr algn="just"/>
            <a:r>
              <a:rPr lang="en-US" sz="2000" b="1" dirty="0">
                <a:latin typeface="Chalkboard" charset="0"/>
                <a:ea typeface="Chalkboard" charset="0"/>
                <a:cs typeface="Chalkboard" charset="0"/>
              </a:rPr>
              <a:t>Develop a social media campaign for the launch of Ryan’s album “Food for Thought”.</a:t>
            </a:r>
          </a:p>
          <a:p>
            <a:pPr algn="just"/>
            <a:endParaRPr lang="en-US" sz="2200" b="1" dirty="0">
              <a:latin typeface="Chalkboard" charset="0"/>
              <a:ea typeface="Chalkboard" charset="0"/>
              <a:cs typeface="Chalkboard" charset="0"/>
            </a:endParaRPr>
          </a:p>
          <a:p>
            <a:pPr algn="just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Include:</a:t>
            </a:r>
          </a:p>
          <a:p>
            <a:pPr algn="just"/>
            <a:endParaRPr lang="en-US" sz="2200" b="1" dirty="0">
              <a:latin typeface="Chalkboard" charset="0"/>
              <a:ea typeface="Chalkboard" charset="0"/>
              <a:cs typeface="Chalkboard" charset="0"/>
            </a:endParaRPr>
          </a:p>
          <a:p>
            <a:pPr algn="just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Timescales, milestones and review dates.</a:t>
            </a:r>
          </a:p>
          <a:p>
            <a:pPr algn="just"/>
            <a:endParaRPr lang="en-US" sz="2200" b="1" dirty="0">
              <a:latin typeface="Chalkboard" charset="0"/>
              <a:ea typeface="Chalkboard" charset="0"/>
              <a:cs typeface="Chalkboard" charset="0"/>
            </a:endParaRPr>
          </a:p>
          <a:p>
            <a:pPr algn="just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Channels used to reach audience.</a:t>
            </a:r>
          </a:p>
          <a:p>
            <a:pPr algn="just"/>
            <a:endParaRPr lang="en-US" sz="2200" b="1" dirty="0">
              <a:latin typeface="Chalkboard" charset="0"/>
              <a:ea typeface="Chalkboard" charset="0"/>
              <a:cs typeface="Chalkboard" charset="0"/>
            </a:endParaRPr>
          </a:p>
          <a:p>
            <a:pPr algn="just"/>
            <a:r>
              <a:rPr lang="en-US" sz="2200" b="1" dirty="0">
                <a:latin typeface="Chalkboard" charset="0"/>
                <a:ea typeface="Chalkboard" charset="0"/>
                <a:cs typeface="Chalkboard" charset="0"/>
              </a:rPr>
              <a:t>Content plans</a:t>
            </a:r>
          </a:p>
        </p:txBody>
      </p:sp>
    </p:spTree>
    <p:extLst>
      <p:ext uri="{BB962C8B-B14F-4D97-AF65-F5344CB8AC3E}">
        <p14:creationId xmlns:p14="http://schemas.microsoft.com/office/powerpoint/2010/main" val="32590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CreativeBlock BB" charset="0"/>
                <a:ea typeface="CreativeBlock BB" charset="0"/>
                <a:cs typeface="CreativeBlock BB" charset="0"/>
              </a:rPr>
              <a:t>Some significant Viral marketing campaigns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b="1" cap="none" dirty="0">
                <a:latin typeface="Chalkboard" charset="0"/>
                <a:ea typeface="Chalkboard" charset="0"/>
                <a:cs typeface="Chalkboard" charset="0"/>
              </a:rPr>
              <a:t>Blair Witch (1999) highest grossing independent film with use of website viral marketing and IMDB mixed with newspaper advertising and posters. (before the introduction of social networking and apps)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endParaRPr lang="en-US" b="1" cap="none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b="1" cap="none" dirty="0" err="1">
                <a:latin typeface="Chalkboard" charset="0"/>
                <a:ea typeface="Chalkboard" charset="0"/>
                <a:cs typeface="Chalkboard" charset="0"/>
              </a:rPr>
              <a:t>Cloverfield</a:t>
            </a:r>
            <a:r>
              <a:rPr lang="en-US" b="1" cap="none" dirty="0">
                <a:latin typeface="Chalkboard" charset="0"/>
                <a:ea typeface="Chalkboard" charset="0"/>
                <a:cs typeface="Chalkboard" charset="0"/>
              </a:rPr>
              <a:t> (2008) using enigma to really get people talking.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endParaRPr lang="en-US" b="1" cap="none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b="1" cap="none" dirty="0">
                <a:latin typeface="Chalkboard" charset="0"/>
                <a:ea typeface="Chalkboard" charset="0"/>
                <a:cs typeface="Chalkboard" charset="0"/>
              </a:rPr>
              <a:t>Dark Knight (2008) interactive for fans of the comic – crossing over with the real world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endParaRPr lang="en-US" b="1" cap="none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b="1" cap="none" dirty="0">
                <a:latin typeface="Chalkboard" charset="0"/>
                <a:ea typeface="Chalkboard" charset="0"/>
                <a:cs typeface="Chalkboard" charset="0"/>
              </a:rPr>
              <a:t>Hunger Games (2014) a clever campaign with articles, posters and online marketing.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endParaRPr lang="en-US" b="1" cap="none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b="1" cap="none" dirty="0">
                <a:latin typeface="Chalkboard" charset="0"/>
                <a:ea typeface="Chalkboard" charset="0"/>
                <a:cs typeface="Chalkboard" charset="0"/>
              </a:rPr>
              <a:t>Suicide Squad (2016) using Snapchat filters for promotion.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0"/>
            <a:ext cx="2694214" cy="17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7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43" y="262311"/>
            <a:ext cx="10808325" cy="1596177"/>
          </a:xfrm>
        </p:spPr>
        <p:txBody>
          <a:bodyPr/>
          <a:lstStyle/>
          <a:p>
            <a:r>
              <a:rPr lang="en-US" b="1" dirty="0" err="1">
                <a:latin typeface="Chalkboard" charset="0"/>
                <a:ea typeface="Chalkboard" charset="0"/>
                <a:cs typeface="Chalkboard" charset="0"/>
              </a:rPr>
              <a:t>wHAT</a:t>
            </a: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 APPS DO YOU USE?</a:t>
            </a:r>
            <a:br>
              <a:rPr lang="en-US" b="1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US" b="1" dirty="0" err="1">
                <a:latin typeface="Chalkboard" charset="0"/>
                <a:ea typeface="Chalkboard" charset="0"/>
                <a:cs typeface="Chalkboard" charset="0"/>
              </a:rPr>
              <a:t>wHAT</a:t>
            </a: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 ARE FOR Professional </a:t>
            </a:r>
            <a:r>
              <a:rPr lang="en-US" b="1" dirty="0" err="1">
                <a:latin typeface="Chalkboard" charset="0"/>
                <a:ea typeface="Chalkboard" charset="0"/>
                <a:cs typeface="Chalkboard" charset="0"/>
              </a:rPr>
              <a:t>uSE</a:t>
            </a: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 VS PERSONAL USE?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1" y="2214694"/>
            <a:ext cx="1519583" cy="1139687"/>
          </a:xfrm>
        </p:spPr>
      </p:pic>
      <p:cxnSp>
        <p:nvCxnSpPr>
          <p:cNvPr id="6" name="Straight Connector 5"/>
          <p:cNvCxnSpPr/>
          <p:nvPr/>
        </p:nvCxnSpPr>
        <p:spPr>
          <a:xfrm>
            <a:off x="6096000" y="1676400"/>
            <a:ext cx="0" cy="5063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46" y="5238636"/>
            <a:ext cx="1519583" cy="1206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6" y="2214694"/>
            <a:ext cx="1727201" cy="113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25" y="3689024"/>
            <a:ext cx="1779881" cy="1337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3785470"/>
            <a:ext cx="1658674" cy="1241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48" y="5238636"/>
            <a:ext cx="1799819" cy="1262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94" y="3587289"/>
            <a:ext cx="1658674" cy="1241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51" y="1986082"/>
            <a:ext cx="2432532" cy="1368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51" y="4280063"/>
            <a:ext cx="2146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52" y="905221"/>
            <a:ext cx="9603275" cy="1049235"/>
          </a:xfrm>
        </p:spPr>
        <p:txBody>
          <a:bodyPr/>
          <a:lstStyle/>
          <a:p>
            <a:r>
              <a:rPr lang="en-US" b="1" dirty="0" err="1"/>
              <a:t>vIRAL</a:t>
            </a:r>
            <a:r>
              <a:rPr lang="en-US" b="1" dirty="0"/>
              <a:t> CAMPAIGN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032" y="1895460"/>
            <a:ext cx="7713232" cy="391453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In pairs choose a local business of your choice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Pick 3 social media channels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Outline the benefits that using social media might have on the business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halkboard" charset="0"/>
                <a:ea typeface="Chalkboard" charset="0"/>
                <a:cs typeface="Chalkboard" charset="0"/>
              </a:rPr>
              <a:t>Explain how you would advertise using that social media channel and why? Is it the right channel for the right audience?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9C9A9C"/>
              </a:clrFrom>
              <a:clrTo>
                <a:srgbClr val="9C9A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33" y="0"/>
            <a:ext cx="3428667" cy="26572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5661"/>
            <a:ext cx="86705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Lo2: explain the impact of social media and </a:t>
            </a:r>
            <a:r>
              <a:rPr lang="en-US" dirty="0" err="1"/>
              <a:t>globalisation</a:t>
            </a:r>
            <a:r>
              <a:rPr lang="en-US" dirty="0"/>
              <a:t> on media audiences and producers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CF7EC-4D00-A543-BC1A-35F94098186E}"/>
              </a:ext>
            </a:extLst>
          </p:cNvPr>
          <p:cNvSpPr txBox="1"/>
          <p:nvPr/>
        </p:nvSpPr>
        <p:spPr>
          <a:xfrm rot="1025137">
            <a:off x="9214153" y="3426111"/>
            <a:ext cx="2209800" cy="3108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Working on this Monday with Miss Samuels &amp; </a:t>
            </a:r>
            <a:r>
              <a:rPr lang="en-US" sz="2800" b="1" dirty="0" err="1"/>
              <a:t>Mr</a:t>
            </a:r>
            <a:r>
              <a:rPr lang="en-US" sz="2800" b="1" dirty="0"/>
              <a:t> B</a:t>
            </a:r>
          </a:p>
          <a:p>
            <a:pPr algn="ctr"/>
            <a:r>
              <a:rPr lang="en-US" sz="2800" b="1" dirty="0"/>
              <a:t>Prepare to present back</a:t>
            </a:r>
          </a:p>
        </p:txBody>
      </p:sp>
    </p:spTree>
    <p:extLst>
      <p:ext uri="{BB962C8B-B14F-4D97-AF65-F5344CB8AC3E}">
        <p14:creationId xmlns:p14="http://schemas.microsoft.com/office/powerpoint/2010/main" val="348486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3025" y="-181583"/>
            <a:ext cx="10364451" cy="1596177"/>
          </a:xfrm>
        </p:spPr>
        <p:txBody>
          <a:bodyPr/>
          <a:lstStyle/>
          <a:p>
            <a:r>
              <a:rPr lang="en-US" b="1" dirty="0"/>
              <a:t>Extension TASK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56" y="139646"/>
            <a:ext cx="4570955" cy="3428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7949" y="6433761"/>
            <a:ext cx="86705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Lo2: explain the impact of social media and </a:t>
            </a:r>
            <a:r>
              <a:rPr lang="en-US" dirty="0" err="1"/>
              <a:t>globalisation</a:t>
            </a:r>
            <a:r>
              <a:rPr lang="en-US" dirty="0"/>
              <a:t> on media audiences and producers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8AA28-6B97-EA45-B6E3-E794EE80B962}"/>
              </a:ext>
            </a:extLst>
          </p:cNvPr>
          <p:cNvSpPr/>
          <p:nvPr/>
        </p:nvSpPr>
        <p:spPr>
          <a:xfrm>
            <a:off x="0" y="0"/>
            <a:ext cx="2882900" cy="1054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groups of 2-3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5E5CE3-5E34-F747-B9B2-9123FEDCC395}"/>
              </a:ext>
            </a:extLst>
          </p:cNvPr>
          <p:cNvSpPr/>
          <p:nvPr/>
        </p:nvSpPr>
        <p:spPr>
          <a:xfrm>
            <a:off x="603656" y="1414594"/>
            <a:ext cx="6553200" cy="475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Group A: Vicky Pattison, Taylor Swift, Harry Styles</a:t>
            </a:r>
          </a:p>
          <a:p>
            <a:r>
              <a:rPr lang="en-US" dirty="0">
                <a:solidFill>
                  <a:srgbClr val="7030A0"/>
                </a:solidFill>
              </a:rPr>
              <a:t>Group B: Kylie Jenner,  Maya Jama,  Jemma Lucy</a:t>
            </a:r>
          </a:p>
          <a:p>
            <a:r>
              <a:rPr lang="en-US" dirty="0">
                <a:solidFill>
                  <a:srgbClr val="7030A0"/>
                </a:solidFill>
              </a:rPr>
              <a:t>Group C: Holly Hagan, </a:t>
            </a:r>
            <a:r>
              <a:rPr lang="en-US" dirty="0" err="1">
                <a:solidFill>
                  <a:srgbClr val="7030A0"/>
                </a:solidFill>
              </a:rPr>
              <a:t>Kem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Cetinay</a:t>
            </a:r>
            <a:r>
              <a:rPr lang="en-US" dirty="0">
                <a:solidFill>
                  <a:srgbClr val="7030A0"/>
                </a:solidFill>
              </a:rPr>
              <a:t>, Aaron Chalmers, </a:t>
            </a:r>
          </a:p>
          <a:p>
            <a:r>
              <a:rPr lang="en-US" dirty="0">
                <a:solidFill>
                  <a:srgbClr val="7030A0"/>
                </a:solidFill>
              </a:rPr>
              <a:t>Group D: Kim Kardashian, Casey </a:t>
            </a:r>
            <a:r>
              <a:rPr lang="en-US" dirty="0" err="1">
                <a:solidFill>
                  <a:srgbClr val="7030A0"/>
                </a:solidFill>
              </a:rPr>
              <a:t>Batchelor</a:t>
            </a:r>
            <a:r>
              <a:rPr lang="en-US" dirty="0">
                <a:solidFill>
                  <a:srgbClr val="7030A0"/>
                </a:solidFill>
              </a:rPr>
              <a:t>, Lethal </a:t>
            </a:r>
            <a:r>
              <a:rPr lang="en-US" dirty="0" err="1">
                <a:solidFill>
                  <a:srgbClr val="7030A0"/>
                </a:solidFill>
              </a:rPr>
              <a:t>Bizzle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1.Analyse the content of the last 5 images they have posted on </a:t>
            </a:r>
            <a:r>
              <a:rPr lang="en-US" b="1" dirty="0" err="1">
                <a:latin typeface="Chalkboard" charset="0"/>
                <a:ea typeface="Chalkboard" charset="0"/>
                <a:cs typeface="Chalkboard" charset="0"/>
              </a:rPr>
              <a:t>instagram</a:t>
            </a: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2.Is the content appropriate for young people?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3.Is there any sponsorship shown? How is this portrayed? 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4.Have they created a positive or negative representation?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halkboard" charset="0"/>
                <a:ea typeface="Chalkboard" charset="0"/>
                <a:cs typeface="Chalkboard" charset="0"/>
              </a:rPr>
              <a:t>5.What are your overall thoughts on this user’s account? Is it useful social media content?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EEF29-5853-594E-9138-7F2964522BE9}"/>
              </a:ext>
            </a:extLst>
          </p:cNvPr>
          <p:cNvSpPr txBox="1"/>
          <p:nvPr/>
        </p:nvSpPr>
        <p:spPr>
          <a:xfrm>
            <a:off x="8882743" y="4329403"/>
            <a:ext cx="2537926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halkboard" panose="03050602040202020205" pitchFamily="66" charset="77"/>
              </a:rPr>
              <a:t>Write up your responses, ready to share in future lessons</a:t>
            </a:r>
          </a:p>
        </p:txBody>
      </p:sp>
    </p:spTree>
    <p:extLst>
      <p:ext uri="{BB962C8B-B14F-4D97-AF65-F5344CB8AC3E}">
        <p14:creationId xmlns:p14="http://schemas.microsoft.com/office/powerpoint/2010/main" val="330396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59288"/>
            <a:ext cx="10364451" cy="1596177"/>
          </a:xfrm>
        </p:spPr>
        <p:txBody>
          <a:bodyPr/>
          <a:lstStyle/>
          <a:p>
            <a:r>
              <a:rPr lang="en-US" dirty="0"/>
              <a:t>1943 – HIERARCHY OF NEEDS (</a:t>
            </a:r>
            <a:r>
              <a:rPr lang="en-US" dirty="0" err="1"/>
              <a:t>maslow</a:t>
            </a:r>
            <a:r>
              <a:rPr lang="en-US" dirty="0"/>
              <a:t> Pyramid)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E7"/>
              </a:clrFrom>
              <a:clrTo>
                <a:srgbClr val="FFFF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>
          <a:xfrm>
            <a:off x="2783002" y="1613532"/>
            <a:ext cx="6117852" cy="4898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783" y="2018120"/>
            <a:ext cx="2432532" cy="136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5" y="4828907"/>
            <a:ext cx="2432532" cy="136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3" y="2018120"/>
            <a:ext cx="3849461" cy="204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783" y="4490706"/>
            <a:ext cx="3849461" cy="204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6C423-32E5-CF42-8CC2-4A9FD2BEE250}"/>
              </a:ext>
            </a:extLst>
          </p:cNvPr>
          <p:cNvSpPr txBox="1"/>
          <p:nvPr/>
        </p:nvSpPr>
        <p:spPr>
          <a:xfrm>
            <a:off x="3506883" y="83575"/>
            <a:ext cx="517823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 do you think this is relevant to our social media use in today’s world?</a:t>
            </a:r>
          </a:p>
        </p:txBody>
      </p:sp>
    </p:spTree>
    <p:extLst>
      <p:ext uri="{BB962C8B-B14F-4D97-AF65-F5344CB8AC3E}">
        <p14:creationId xmlns:p14="http://schemas.microsoft.com/office/powerpoint/2010/main" val="16263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B4D1-BE43-AB45-86A0-F56FE0E2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344591"/>
            <a:ext cx="10364451" cy="1596177"/>
          </a:xfrm>
        </p:spPr>
        <p:txBody>
          <a:bodyPr/>
          <a:lstStyle/>
          <a:p>
            <a:r>
              <a:rPr lang="en-US" dirty="0"/>
              <a:t>Task: Research now to present back in </a:t>
            </a:r>
            <a:r>
              <a:rPr lang="en-US" dirty="0" err="1"/>
              <a:t>Mr</a:t>
            </a:r>
            <a:r>
              <a:rPr lang="en-US" dirty="0"/>
              <a:t> Baxter’s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5DD38-6F26-A140-A257-3E9CE74EA9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50" y="1754155"/>
            <a:ext cx="10363826" cy="4917232"/>
          </a:xfrm>
        </p:spPr>
        <p:txBody>
          <a:bodyPr>
            <a:normAutofit lnSpcReduction="10000"/>
          </a:bodyPr>
          <a:lstStyle/>
          <a:p>
            <a:r>
              <a:rPr lang="en-US" sz="2400" b="1" cap="none" dirty="0">
                <a:latin typeface="Chalkboard" panose="03050602040202020205" pitchFamily="66" charset="77"/>
              </a:rPr>
              <a:t>Research, try out and explore your 2 apps.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Create a presentation on both explaining: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How do they work? How easy are they to </a:t>
            </a:r>
            <a:r>
              <a:rPr lang="en-US" sz="2400" b="1" cap="none" dirty="0" err="1">
                <a:latin typeface="Chalkboard" panose="03050602040202020205" pitchFamily="66" charset="77"/>
              </a:rPr>
              <a:t>operate?x</a:t>
            </a:r>
            <a:endParaRPr lang="en-US" sz="2400" b="1" cap="none" dirty="0">
              <a:latin typeface="Chalkboard" panose="03050602040202020205" pitchFamily="66" charset="77"/>
            </a:endParaRPr>
          </a:p>
          <a:p>
            <a:r>
              <a:rPr lang="en-US" sz="2400" b="1" cap="none" dirty="0">
                <a:latin typeface="Chalkboard" panose="03050602040202020205" pitchFamily="66" charset="77"/>
              </a:rPr>
              <a:t>Who is the target audience?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How do they function? What do they look like?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What are the negatives and positives with the app?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How do you communicate?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How do you experience content?</a:t>
            </a:r>
          </a:p>
          <a:p>
            <a:r>
              <a:rPr lang="en-US" sz="2400" b="1" cap="none" dirty="0">
                <a:latin typeface="Chalkboard" panose="03050602040202020205" pitchFamily="66" charset="77"/>
              </a:rPr>
              <a:t>Which is a better app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87E13-35FE-AB47-BE80-614A3A92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621" y="2044047"/>
            <a:ext cx="2596585" cy="24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235E-EC44-0149-B2CE-D046A7D9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cap="none" dirty="0">
                <a:latin typeface="Chalkboard" panose="03050602040202020205" pitchFamily="66" charset="77"/>
              </a:rPr>
              <a:t>What are the benefits of accessing social media through an app?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5267A8-6FB1-4248-B3F7-5134AD473F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83866" y="2293106"/>
            <a:ext cx="4196443" cy="4035041"/>
          </a:xfrm>
        </p:spPr>
      </p:pic>
    </p:spTree>
    <p:extLst>
      <p:ext uri="{BB962C8B-B14F-4D97-AF65-F5344CB8AC3E}">
        <p14:creationId xmlns:p14="http://schemas.microsoft.com/office/powerpoint/2010/main" val="263058519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{0CFDCE4D-5D72-D84C-8B85-6743E6F625DE}tf10001073</Template>
  <TotalTime>4794</TotalTime>
  <Words>870</Words>
  <Application>Microsoft Macintosh PowerPoint</Application>
  <PresentationFormat>Widescreen</PresentationFormat>
  <Paragraphs>108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Chalkboard</vt:lpstr>
      <vt:lpstr>CreativeBlock BB</vt:lpstr>
      <vt:lpstr>Tw Cen MT</vt:lpstr>
      <vt:lpstr>Droplet</vt:lpstr>
      <vt:lpstr>Unit 6: Social Media and Globalisation </vt:lpstr>
      <vt:lpstr>tODAY</vt:lpstr>
      <vt:lpstr>Some significant Viral marketing campaigns</vt:lpstr>
      <vt:lpstr>wHAT APPS DO YOU USE? wHAT ARE FOR Professional uSE VS PERSONAL USE? </vt:lpstr>
      <vt:lpstr>vIRAL CAMPAIGN</vt:lpstr>
      <vt:lpstr>Extension TASK</vt:lpstr>
      <vt:lpstr>1943 – HIERARCHY OF NEEDS (maslow Pyramid)</vt:lpstr>
      <vt:lpstr>Task: Research now to present back in Mr Baxter’s lesson</vt:lpstr>
      <vt:lpstr>What are the benefits of accessing social media through an app?</vt:lpstr>
      <vt:lpstr>Presentations: SOCIAL MEDIA APPS</vt:lpstr>
      <vt:lpstr>tASK: wRITTEN PIECE</vt:lpstr>
      <vt:lpstr>Task: Peer assessment and improving your written answers</vt:lpstr>
      <vt:lpstr>PowerPoint Presentation</vt:lpstr>
      <vt:lpstr>Wikinomics – connecting ideas of people</vt:lpstr>
      <vt:lpstr>Ethical and legal social media considerations</vt:lpstr>
      <vt:lpstr>What constraints and issues should you be aware of when using social media as a producer in foreign markets?</vt:lpstr>
      <vt:lpstr>What is the best way to use social media in the work place?  Why should you not express personal grievances against your work on social media?</vt:lpstr>
      <vt:lpstr>Pair task</vt:lpstr>
      <vt:lpstr>PowerPoint Presentation</vt:lpstr>
      <vt:lpstr>A successful campaign example (Unit 2 comes in handy)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Social Media and Globalisation </dc:title>
  <dc:creator>Microsoft Office User</dc:creator>
  <cp:lastModifiedBy>lorenza samuels</cp:lastModifiedBy>
  <cp:revision>44</cp:revision>
  <dcterms:created xsi:type="dcterms:W3CDTF">2017-09-15T10:45:57Z</dcterms:created>
  <dcterms:modified xsi:type="dcterms:W3CDTF">2018-05-13T20:33:33Z</dcterms:modified>
</cp:coreProperties>
</file>