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7" r:id="rId13"/>
    <p:sldId id="267" r:id="rId14"/>
    <p:sldId id="268" r:id="rId15"/>
    <p:sldId id="270" r:id="rId16"/>
    <p:sldId id="269" r:id="rId17"/>
    <p:sldId id="272" r:id="rId18"/>
    <p:sldId id="273" r:id="rId19"/>
    <p:sldId id="274" r:id="rId20"/>
    <p:sldId id="275" r:id="rId21"/>
    <p:sldId id="271"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FF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86"/>
    <p:restoredTop sz="94645"/>
  </p:normalViewPr>
  <p:slideViewPr>
    <p:cSldViewPr snapToGrid="0" snapToObjects="1">
      <p:cViewPr>
        <p:scale>
          <a:sx n="112" d="100"/>
          <a:sy n="112" d="100"/>
        </p:scale>
        <p:origin x="144" y="-10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C181D3-3FA7-1A4D-935E-D2995829C7AA}" type="datetimeFigureOut">
              <a:rPr lang="en-US" smtClean="0"/>
              <a:t>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62BBAA-EB38-B144-9ACF-6DBAD92C27E8}" type="slidenum">
              <a:rPr lang="en-US" smtClean="0"/>
              <a:t>‹#›</a:t>
            </a:fld>
            <a:endParaRPr lang="en-US"/>
          </a:p>
        </p:txBody>
      </p:sp>
    </p:spTree>
    <p:extLst>
      <p:ext uri="{BB962C8B-B14F-4D97-AF65-F5344CB8AC3E}">
        <p14:creationId xmlns:p14="http://schemas.microsoft.com/office/powerpoint/2010/main" val="1391938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181D3-3FA7-1A4D-935E-D2995829C7AA}" type="datetimeFigureOut">
              <a:rPr lang="en-US" smtClean="0"/>
              <a:t>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62BBAA-EB38-B144-9ACF-6DBAD92C27E8}" type="slidenum">
              <a:rPr lang="en-US" smtClean="0"/>
              <a:t>‹#›</a:t>
            </a:fld>
            <a:endParaRPr lang="en-US"/>
          </a:p>
        </p:txBody>
      </p:sp>
    </p:spTree>
    <p:extLst>
      <p:ext uri="{BB962C8B-B14F-4D97-AF65-F5344CB8AC3E}">
        <p14:creationId xmlns:p14="http://schemas.microsoft.com/office/powerpoint/2010/main" val="1149400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181D3-3FA7-1A4D-935E-D2995829C7AA}" type="datetimeFigureOut">
              <a:rPr lang="en-US" smtClean="0"/>
              <a:t>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62BBAA-EB38-B144-9ACF-6DBAD92C27E8}" type="slidenum">
              <a:rPr lang="en-US" smtClean="0"/>
              <a:t>‹#›</a:t>
            </a:fld>
            <a:endParaRPr lang="en-US"/>
          </a:p>
        </p:txBody>
      </p:sp>
    </p:spTree>
    <p:extLst>
      <p:ext uri="{BB962C8B-B14F-4D97-AF65-F5344CB8AC3E}">
        <p14:creationId xmlns:p14="http://schemas.microsoft.com/office/powerpoint/2010/main" val="1363336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181D3-3FA7-1A4D-935E-D2995829C7AA}" type="datetimeFigureOut">
              <a:rPr lang="en-US" smtClean="0"/>
              <a:t>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62BBAA-EB38-B144-9ACF-6DBAD92C27E8}" type="slidenum">
              <a:rPr lang="en-US" smtClean="0"/>
              <a:t>‹#›</a:t>
            </a:fld>
            <a:endParaRPr lang="en-US"/>
          </a:p>
        </p:txBody>
      </p:sp>
    </p:spTree>
    <p:extLst>
      <p:ext uri="{BB962C8B-B14F-4D97-AF65-F5344CB8AC3E}">
        <p14:creationId xmlns:p14="http://schemas.microsoft.com/office/powerpoint/2010/main" val="176480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C181D3-3FA7-1A4D-935E-D2995829C7AA}" type="datetimeFigureOut">
              <a:rPr lang="en-US" smtClean="0"/>
              <a:t>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62BBAA-EB38-B144-9ACF-6DBAD92C27E8}" type="slidenum">
              <a:rPr lang="en-US" smtClean="0"/>
              <a:t>‹#›</a:t>
            </a:fld>
            <a:endParaRPr lang="en-US"/>
          </a:p>
        </p:txBody>
      </p:sp>
    </p:spTree>
    <p:extLst>
      <p:ext uri="{BB962C8B-B14F-4D97-AF65-F5344CB8AC3E}">
        <p14:creationId xmlns:p14="http://schemas.microsoft.com/office/powerpoint/2010/main" val="2112850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C181D3-3FA7-1A4D-935E-D2995829C7AA}" type="datetimeFigureOut">
              <a:rPr lang="en-US" smtClean="0"/>
              <a:t>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62BBAA-EB38-B144-9ACF-6DBAD92C27E8}" type="slidenum">
              <a:rPr lang="en-US" smtClean="0"/>
              <a:t>‹#›</a:t>
            </a:fld>
            <a:endParaRPr lang="en-US"/>
          </a:p>
        </p:txBody>
      </p:sp>
    </p:spTree>
    <p:extLst>
      <p:ext uri="{BB962C8B-B14F-4D97-AF65-F5344CB8AC3E}">
        <p14:creationId xmlns:p14="http://schemas.microsoft.com/office/powerpoint/2010/main" val="203969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C181D3-3FA7-1A4D-935E-D2995829C7AA}" type="datetimeFigureOut">
              <a:rPr lang="en-US" smtClean="0"/>
              <a:t>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62BBAA-EB38-B144-9ACF-6DBAD92C27E8}" type="slidenum">
              <a:rPr lang="en-US" smtClean="0"/>
              <a:t>‹#›</a:t>
            </a:fld>
            <a:endParaRPr lang="en-US"/>
          </a:p>
        </p:txBody>
      </p:sp>
    </p:spTree>
    <p:extLst>
      <p:ext uri="{BB962C8B-B14F-4D97-AF65-F5344CB8AC3E}">
        <p14:creationId xmlns:p14="http://schemas.microsoft.com/office/powerpoint/2010/main" val="885685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C181D3-3FA7-1A4D-935E-D2995829C7AA}" type="datetimeFigureOut">
              <a:rPr lang="en-US" smtClean="0"/>
              <a:t>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62BBAA-EB38-B144-9ACF-6DBAD92C27E8}" type="slidenum">
              <a:rPr lang="en-US" smtClean="0"/>
              <a:t>‹#›</a:t>
            </a:fld>
            <a:endParaRPr lang="en-US"/>
          </a:p>
        </p:txBody>
      </p:sp>
    </p:spTree>
    <p:extLst>
      <p:ext uri="{BB962C8B-B14F-4D97-AF65-F5344CB8AC3E}">
        <p14:creationId xmlns:p14="http://schemas.microsoft.com/office/powerpoint/2010/main" val="1506520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181D3-3FA7-1A4D-935E-D2995829C7AA}" type="datetimeFigureOut">
              <a:rPr lang="en-US" smtClean="0"/>
              <a:t>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62BBAA-EB38-B144-9ACF-6DBAD92C27E8}" type="slidenum">
              <a:rPr lang="en-US" smtClean="0"/>
              <a:t>‹#›</a:t>
            </a:fld>
            <a:endParaRPr lang="en-US"/>
          </a:p>
        </p:txBody>
      </p:sp>
    </p:spTree>
    <p:extLst>
      <p:ext uri="{BB962C8B-B14F-4D97-AF65-F5344CB8AC3E}">
        <p14:creationId xmlns:p14="http://schemas.microsoft.com/office/powerpoint/2010/main" val="1251559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C181D3-3FA7-1A4D-935E-D2995829C7AA}" type="datetimeFigureOut">
              <a:rPr lang="en-US" smtClean="0"/>
              <a:t>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62BBAA-EB38-B144-9ACF-6DBAD92C27E8}" type="slidenum">
              <a:rPr lang="en-US" smtClean="0"/>
              <a:t>‹#›</a:t>
            </a:fld>
            <a:endParaRPr lang="en-US"/>
          </a:p>
        </p:txBody>
      </p:sp>
    </p:spTree>
    <p:extLst>
      <p:ext uri="{BB962C8B-B14F-4D97-AF65-F5344CB8AC3E}">
        <p14:creationId xmlns:p14="http://schemas.microsoft.com/office/powerpoint/2010/main" val="359068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C181D3-3FA7-1A4D-935E-D2995829C7AA}" type="datetimeFigureOut">
              <a:rPr lang="en-US" smtClean="0"/>
              <a:t>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62BBAA-EB38-B144-9ACF-6DBAD92C27E8}" type="slidenum">
              <a:rPr lang="en-US" smtClean="0"/>
              <a:t>‹#›</a:t>
            </a:fld>
            <a:endParaRPr lang="en-US"/>
          </a:p>
        </p:txBody>
      </p:sp>
    </p:spTree>
    <p:extLst>
      <p:ext uri="{BB962C8B-B14F-4D97-AF65-F5344CB8AC3E}">
        <p14:creationId xmlns:p14="http://schemas.microsoft.com/office/powerpoint/2010/main" val="4284918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1000"/>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C181D3-3FA7-1A4D-935E-D2995829C7AA}" type="datetimeFigureOut">
              <a:rPr lang="en-US" smtClean="0"/>
              <a:t>1/5/18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62BBAA-EB38-B144-9ACF-6DBAD92C27E8}" type="slidenum">
              <a:rPr lang="en-US" smtClean="0"/>
              <a:t>‹#›</a:t>
            </a:fld>
            <a:endParaRPr lang="en-US"/>
          </a:p>
        </p:txBody>
      </p:sp>
    </p:spTree>
    <p:extLst>
      <p:ext uri="{BB962C8B-B14F-4D97-AF65-F5344CB8AC3E}">
        <p14:creationId xmlns:p14="http://schemas.microsoft.com/office/powerpoint/2010/main" val="619527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1" Type="http://schemas.microsoft.com/office/2007/relationships/media" Target="../media/media1.mp4"/><Relationship Id="rId2" Type="http://schemas.openxmlformats.org/officeDocument/2006/relationships/video" Target="../media/media1.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tiff"/><Relationship Id="rId5" Type="http://schemas.openxmlformats.org/officeDocument/2006/relationships/image" Target="../media/image9.tiff"/><Relationship Id="rId6"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029201" y="322402"/>
            <a:ext cx="3751384" cy="707886"/>
          </a:xfrm>
          <a:prstGeom prst="rect">
            <a:avLst/>
          </a:prstGeom>
          <a:solidFill>
            <a:srgbClr val="5AFF12"/>
          </a:solidFill>
        </p:spPr>
        <p:txBody>
          <a:bodyPr wrap="square" rtlCol="0">
            <a:spAutoFit/>
          </a:bodyPr>
          <a:lstStyle/>
          <a:p>
            <a:pPr algn="ctr"/>
            <a:r>
              <a:rPr lang="en-US" sz="2000" b="1" dirty="0" smtClean="0">
                <a:latin typeface="Chalkboard" charset="0"/>
                <a:ea typeface="Chalkboard" charset="0"/>
                <a:cs typeface="Chalkboard" charset="0"/>
              </a:rPr>
              <a:t>Social Media and </a:t>
            </a:r>
            <a:r>
              <a:rPr lang="en-US" sz="2000" b="1" dirty="0" err="1" smtClean="0">
                <a:latin typeface="Chalkboard" charset="0"/>
                <a:ea typeface="Chalkboard" charset="0"/>
                <a:cs typeface="Chalkboard" charset="0"/>
              </a:rPr>
              <a:t>Globalisation</a:t>
            </a:r>
            <a:r>
              <a:rPr lang="en-US" sz="2000" b="1" dirty="0" smtClean="0">
                <a:latin typeface="Chalkboard" charset="0"/>
                <a:ea typeface="Chalkboard" charset="0"/>
                <a:cs typeface="Chalkboard" charset="0"/>
              </a:rPr>
              <a:t> Revision Lesson</a:t>
            </a:r>
            <a:endParaRPr lang="en-US" sz="2000" b="1" dirty="0">
              <a:latin typeface="Chalkboard" charset="0"/>
              <a:ea typeface="Chalkboard" charset="0"/>
              <a:cs typeface="Chalkboard" charset="0"/>
            </a:endParaRPr>
          </a:p>
        </p:txBody>
      </p:sp>
      <p:sp>
        <p:nvSpPr>
          <p:cNvPr id="6" name="TextBox 5"/>
          <p:cNvSpPr txBox="1"/>
          <p:nvPr/>
        </p:nvSpPr>
        <p:spPr>
          <a:xfrm rot="20474101">
            <a:off x="897281" y="3486365"/>
            <a:ext cx="2470140" cy="2862322"/>
          </a:xfrm>
          <a:prstGeom prst="rect">
            <a:avLst/>
          </a:prstGeom>
          <a:noFill/>
        </p:spPr>
        <p:txBody>
          <a:bodyPr wrap="square" rtlCol="0">
            <a:spAutoFit/>
          </a:bodyPr>
          <a:lstStyle/>
          <a:p>
            <a:pPr algn="ctr"/>
            <a:r>
              <a:rPr lang="en-US" b="1" dirty="0" smtClean="0">
                <a:latin typeface="Chalkboard" charset="0"/>
                <a:ea typeface="Chalkboard" charset="0"/>
                <a:cs typeface="Chalkboard" charset="0"/>
              </a:rPr>
              <a:t>Learning objective:</a:t>
            </a:r>
          </a:p>
          <a:p>
            <a:pPr algn="ctr"/>
            <a:r>
              <a:rPr lang="en-US" b="1" dirty="0" smtClean="0">
                <a:latin typeface="Chalkboard" charset="0"/>
                <a:ea typeface="Chalkboard" charset="0"/>
                <a:cs typeface="Chalkboard" charset="0"/>
              </a:rPr>
              <a:t>To feel confident to explain the impact of social media in the exam</a:t>
            </a:r>
          </a:p>
          <a:p>
            <a:pPr algn="ctr"/>
            <a:endParaRPr lang="en-US" b="1" dirty="0">
              <a:latin typeface="Chalkboard" charset="0"/>
              <a:ea typeface="Chalkboard" charset="0"/>
              <a:cs typeface="Chalkboard" charset="0"/>
            </a:endParaRPr>
          </a:p>
          <a:p>
            <a:pPr algn="ctr"/>
            <a:r>
              <a:rPr lang="en-US" b="1" dirty="0" smtClean="0">
                <a:latin typeface="Chalkboard" charset="0"/>
                <a:ea typeface="Chalkboard" charset="0"/>
                <a:cs typeface="Chalkboard" charset="0"/>
              </a:rPr>
              <a:t>To be able to create a concrete social media plan for the exam</a:t>
            </a:r>
            <a:endParaRPr lang="en-US" b="1" dirty="0">
              <a:latin typeface="Chalkboard" charset="0"/>
              <a:ea typeface="Chalkboard" charset="0"/>
              <a:cs typeface="Chalkboard" charset="0"/>
            </a:endParaRPr>
          </a:p>
        </p:txBody>
      </p:sp>
    </p:spTree>
    <p:extLst>
      <p:ext uri="{BB962C8B-B14F-4D97-AF65-F5344CB8AC3E}">
        <p14:creationId xmlns:p14="http://schemas.microsoft.com/office/powerpoint/2010/main" val="20956265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55" y="1524000"/>
            <a:ext cx="11361546" cy="3365500"/>
          </a:xfrm>
          <a:prstGeom prst="rect">
            <a:avLst/>
          </a:prstGeom>
        </p:spPr>
      </p:pic>
    </p:spTree>
    <p:extLst>
      <p:ext uri="{BB962C8B-B14F-4D97-AF65-F5344CB8AC3E}">
        <p14:creationId xmlns:p14="http://schemas.microsoft.com/office/powerpoint/2010/main" val="20329345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3709" y="381000"/>
            <a:ext cx="5003248" cy="6070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77" y="190499"/>
            <a:ext cx="6228075" cy="6428961"/>
          </a:xfrm>
          <a:prstGeom prst="rect">
            <a:avLst/>
          </a:prstGeom>
        </p:spPr>
      </p:pic>
    </p:spTree>
    <p:extLst>
      <p:ext uri="{BB962C8B-B14F-4D97-AF65-F5344CB8AC3E}">
        <p14:creationId xmlns:p14="http://schemas.microsoft.com/office/powerpoint/2010/main" val="692288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ikinomics (youtubemp4.t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6183" y="0"/>
            <a:ext cx="10225406" cy="5751661"/>
          </a:xfrm>
        </p:spPr>
      </p:pic>
    </p:spTree>
    <p:extLst>
      <p:ext uri="{BB962C8B-B14F-4D97-AF65-F5344CB8AC3E}">
        <p14:creationId xmlns:p14="http://schemas.microsoft.com/office/powerpoint/2010/main" val="1917543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8069"/>
            <a:ext cx="6380922" cy="6858000"/>
          </a:xfrm>
          <a:prstGeom prst="rect">
            <a:avLst/>
          </a:prstGeom>
        </p:spPr>
      </p:pic>
      <p:sp>
        <p:nvSpPr>
          <p:cNvPr id="5" name="TextBox 4"/>
          <p:cNvSpPr txBox="1"/>
          <p:nvPr/>
        </p:nvSpPr>
        <p:spPr>
          <a:xfrm>
            <a:off x="6380922" y="225415"/>
            <a:ext cx="5811077" cy="6463308"/>
          </a:xfrm>
          <a:prstGeom prst="rect">
            <a:avLst/>
          </a:prstGeom>
          <a:solidFill>
            <a:srgbClr val="FFFF00">
              <a:alpha val="45000"/>
            </a:srgbClr>
          </a:solidFill>
        </p:spPr>
        <p:txBody>
          <a:bodyPr wrap="square" rtlCol="0">
            <a:spAutoFit/>
          </a:bodyPr>
          <a:lstStyle/>
          <a:p>
            <a:pPr algn="just"/>
            <a:r>
              <a:rPr lang="en-US" sz="2200" b="1" dirty="0" smtClean="0">
                <a:latin typeface="Chalkboard" charset="0"/>
                <a:ea typeface="Chalkboard" charset="0"/>
                <a:cs typeface="Chalkboard" charset="0"/>
              </a:rPr>
              <a:t>Sony Records have signed “Ryan” a rapper from South London. His new debut single is called “Fries” and his album is set to launch in February. The artist is expected to generate a lot of interest from teenagers aged 15-18 as Ryan used to be on reality TV show “London Town” which had high ratings on E4.</a:t>
            </a:r>
          </a:p>
          <a:p>
            <a:pPr algn="just"/>
            <a:endParaRPr lang="en-US" sz="2200" b="1" dirty="0">
              <a:latin typeface="Chalkboard" charset="0"/>
              <a:ea typeface="Chalkboard" charset="0"/>
              <a:cs typeface="Chalkboard" charset="0"/>
            </a:endParaRPr>
          </a:p>
          <a:p>
            <a:pPr algn="just"/>
            <a:r>
              <a:rPr lang="en-US" sz="2000" b="1" dirty="0" smtClean="0">
                <a:latin typeface="Chalkboard" charset="0"/>
                <a:ea typeface="Chalkboard" charset="0"/>
                <a:cs typeface="Chalkboard" charset="0"/>
              </a:rPr>
              <a:t>Develop a social media campaign for the launch of Ryan’s album “Food for Thought”.</a:t>
            </a:r>
          </a:p>
          <a:p>
            <a:pPr algn="just"/>
            <a:endParaRPr lang="en-US" sz="2200" b="1" dirty="0" smtClean="0">
              <a:latin typeface="Chalkboard" charset="0"/>
              <a:ea typeface="Chalkboard" charset="0"/>
              <a:cs typeface="Chalkboard" charset="0"/>
            </a:endParaRPr>
          </a:p>
          <a:p>
            <a:pPr algn="just"/>
            <a:r>
              <a:rPr lang="en-US" sz="2200" b="1" dirty="0" smtClean="0">
                <a:latin typeface="Chalkboard" charset="0"/>
                <a:ea typeface="Chalkboard" charset="0"/>
                <a:cs typeface="Chalkboard" charset="0"/>
              </a:rPr>
              <a:t>Include:</a:t>
            </a:r>
          </a:p>
          <a:p>
            <a:pPr algn="just"/>
            <a:endParaRPr lang="en-US" sz="2200" b="1" dirty="0">
              <a:latin typeface="Chalkboard" charset="0"/>
              <a:ea typeface="Chalkboard" charset="0"/>
              <a:cs typeface="Chalkboard" charset="0"/>
            </a:endParaRPr>
          </a:p>
          <a:p>
            <a:pPr algn="just"/>
            <a:r>
              <a:rPr lang="en-US" sz="2200" b="1" dirty="0" smtClean="0">
                <a:latin typeface="Chalkboard" charset="0"/>
                <a:ea typeface="Chalkboard" charset="0"/>
                <a:cs typeface="Chalkboard" charset="0"/>
              </a:rPr>
              <a:t>Timescales, milestones and review dates.</a:t>
            </a:r>
          </a:p>
          <a:p>
            <a:pPr algn="just"/>
            <a:endParaRPr lang="en-US" sz="2200" b="1" dirty="0">
              <a:latin typeface="Chalkboard" charset="0"/>
              <a:ea typeface="Chalkboard" charset="0"/>
              <a:cs typeface="Chalkboard" charset="0"/>
            </a:endParaRPr>
          </a:p>
          <a:p>
            <a:pPr algn="just"/>
            <a:r>
              <a:rPr lang="en-US" sz="2200" b="1" dirty="0" smtClean="0">
                <a:latin typeface="Chalkboard" charset="0"/>
                <a:ea typeface="Chalkboard" charset="0"/>
                <a:cs typeface="Chalkboard" charset="0"/>
              </a:rPr>
              <a:t>Channels used to reach audience.</a:t>
            </a:r>
          </a:p>
          <a:p>
            <a:pPr algn="just"/>
            <a:endParaRPr lang="en-US" sz="2200" b="1" dirty="0">
              <a:latin typeface="Chalkboard" charset="0"/>
              <a:ea typeface="Chalkboard" charset="0"/>
              <a:cs typeface="Chalkboard" charset="0"/>
            </a:endParaRPr>
          </a:p>
          <a:p>
            <a:pPr algn="just"/>
            <a:r>
              <a:rPr lang="en-US" sz="2200" b="1" dirty="0" smtClean="0">
                <a:latin typeface="Chalkboard" charset="0"/>
                <a:ea typeface="Chalkboard" charset="0"/>
                <a:cs typeface="Chalkboard" charset="0"/>
              </a:rPr>
              <a:t>Content plans</a:t>
            </a:r>
            <a:endParaRPr lang="en-US" sz="2200" b="1" dirty="0">
              <a:latin typeface="Chalkboard" charset="0"/>
              <a:ea typeface="Chalkboard" charset="0"/>
              <a:cs typeface="Chalkboard" charset="0"/>
            </a:endParaRPr>
          </a:p>
        </p:txBody>
      </p:sp>
    </p:spTree>
    <p:extLst>
      <p:ext uri="{BB962C8B-B14F-4D97-AF65-F5344CB8AC3E}">
        <p14:creationId xmlns:p14="http://schemas.microsoft.com/office/powerpoint/2010/main" val="5034120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halkboard" charset="0"/>
                <a:ea typeface="Chalkboard" charset="0"/>
                <a:cs typeface="Chalkboard" charset="0"/>
              </a:rPr>
              <a:t>Let’s try another question:</a:t>
            </a:r>
            <a:endParaRPr lang="en-US" b="1" dirty="0">
              <a:latin typeface="Chalkboard" charset="0"/>
              <a:ea typeface="Chalkboard" charset="0"/>
              <a:cs typeface="Chalkboard"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25756"/>
            <a:ext cx="12191999" cy="2022027"/>
          </a:xfrm>
        </p:spPr>
      </p:pic>
    </p:spTree>
    <p:extLst>
      <p:ext uri="{BB962C8B-B14F-4D97-AF65-F5344CB8AC3E}">
        <p14:creationId xmlns:p14="http://schemas.microsoft.com/office/powerpoint/2010/main" val="13403437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halkboard" charset="0"/>
                <a:ea typeface="Chalkboard" charset="0"/>
                <a:cs typeface="Chalkboard" charset="0"/>
              </a:rPr>
              <a:t>What tools do you need to create a successful campaign?</a:t>
            </a:r>
            <a:endParaRPr lang="en-US" b="1" dirty="0">
              <a:latin typeface="Chalkboard" charset="0"/>
              <a:ea typeface="Chalkboard" charset="0"/>
              <a:cs typeface="Chalkboard" charset="0"/>
            </a:endParaRPr>
          </a:p>
        </p:txBody>
      </p:sp>
      <p:sp>
        <p:nvSpPr>
          <p:cNvPr id="3" name="Content Placeholder 2"/>
          <p:cNvSpPr>
            <a:spLocks noGrp="1"/>
          </p:cNvSpPr>
          <p:nvPr>
            <p:ph idx="1"/>
          </p:nvPr>
        </p:nvSpPr>
        <p:spPr/>
        <p:txBody>
          <a:bodyPr>
            <a:normAutofit lnSpcReduction="10000"/>
          </a:bodyPr>
          <a:lstStyle/>
          <a:p>
            <a:pPr>
              <a:lnSpc>
                <a:spcPct val="150000"/>
              </a:lnSpc>
            </a:pPr>
            <a:r>
              <a:rPr lang="en-US" dirty="0" smtClean="0"/>
              <a:t>Email</a:t>
            </a:r>
          </a:p>
          <a:p>
            <a:pPr>
              <a:lnSpc>
                <a:spcPct val="150000"/>
              </a:lnSpc>
            </a:pPr>
            <a:r>
              <a:rPr lang="en-US" dirty="0" smtClean="0"/>
              <a:t>Skype or other conferencing tools to collaborate with others.</a:t>
            </a:r>
          </a:p>
          <a:p>
            <a:pPr>
              <a:lnSpc>
                <a:spcPct val="150000"/>
              </a:lnSpc>
            </a:pPr>
            <a:r>
              <a:rPr lang="en-US" dirty="0" smtClean="0"/>
              <a:t>Scheduling tools </a:t>
            </a:r>
            <a:r>
              <a:rPr lang="mr-IN" dirty="0" smtClean="0"/>
              <a:t>–</a:t>
            </a:r>
            <a:r>
              <a:rPr lang="en-US" dirty="0" smtClean="0"/>
              <a:t> online diary or </a:t>
            </a:r>
            <a:r>
              <a:rPr lang="en-US" dirty="0" err="1" smtClean="0"/>
              <a:t>gantt</a:t>
            </a:r>
            <a:r>
              <a:rPr lang="en-US" dirty="0" smtClean="0"/>
              <a:t> chart</a:t>
            </a:r>
          </a:p>
          <a:p>
            <a:pPr>
              <a:lnSpc>
                <a:spcPct val="150000"/>
              </a:lnSpc>
            </a:pPr>
            <a:r>
              <a:rPr lang="en-US" dirty="0" smtClean="0"/>
              <a:t>Hootsuite to integrate, plan and </a:t>
            </a:r>
            <a:r>
              <a:rPr lang="en-US" dirty="0" err="1" smtClean="0"/>
              <a:t>analyse</a:t>
            </a:r>
            <a:r>
              <a:rPr lang="en-US" dirty="0" smtClean="0"/>
              <a:t> traffic.</a:t>
            </a:r>
          </a:p>
          <a:p>
            <a:pPr>
              <a:lnSpc>
                <a:spcPct val="150000"/>
              </a:lnSpc>
            </a:pPr>
            <a:r>
              <a:rPr lang="en-US" dirty="0" err="1" smtClean="0"/>
              <a:t>Wikinomics</a:t>
            </a:r>
            <a:r>
              <a:rPr lang="en-US" dirty="0" smtClean="0"/>
              <a:t> : the theory and practice of mass </a:t>
            </a:r>
          </a:p>
          <a:p>
            <a:pPr>
              <a:lnSpc>
                <a:spcPct val="150000"/>
              </a:lnSpc>
            </a:pPr>
            <a:r>
              <a:rPr lang="en-US" dirty="0" smtClean="0"/>
              <a:t>Analytical tools to help review trends, audiences and views.</a:t>
            </a:r>
            <a:endParaRPr lang="en-US" dirty="0"/>
          </a:p>
        </p:txBody>
      </p:sp>
    </p:spTree>
    <p:extLst>
      <p:ext uri="{BB962C8B-B14F-4D97-AF65-F5344CB8AC3E}">
        <p14:creationId xmlns:p14="http://schemas.microsoft.com/office/powerpoint/2010/main" val="114187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617" y="97404"/>
            <a:ext cx="5847643" cy="6410518"/>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364" y="684806"/>
            <a:ext cx="5783636" cy="5235713"/>
          </a:xfrm>
          <a:prstGeom prst="rect">
            <a:avLst/>
          </a:prstGeom>
        </p:spPr>
      </p:pic>
    </p:spTree>
    <p:extLst>
      <p:ext uri="{BB962C8B-B14F-4D97-AF65-F5344CB8AC3E}">
        <p14:creationId xmlns:p14="http://schemas.microsoft.com/office/powerpoint/2010/main" val="1364393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age9image7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895" y="-1"/>
            <a:ext cx="9240887" cy="862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8922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ge10image6488"/>
          <p:cNvPicPr>
            <a:picLocks noChangeAspect="1" noChangeArrowheads="1"/>
          </p:cNvPicPr>
          <p:nvPr/>
        </p:nvPicPr>
        <p:blipFill rotWithShape="1">
          <a:blip r:embed="rId2">
            <a:extLst>
              <a:ext uri="{28A0092B-C50C-407E-A947-70E740481C1C}">
                <a14:useLocalDpi xmlns:a14="http://schemas.microsoft.com/office/drawing/2010/main" val="0"/>
              </a:ext>
            </a:extLst>
          </a:blip>
          <a:srcRect l="5071" t="-525" r="2028" b="47436"/>
          <a:stretch/>
        </p:blipFill>
        <p:spPr bwMode="auto">
          <a:xfrm>
            <a:off x="0" y="-1133061"/>
            <a:ext cx="12192000" cy="7991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319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age10image6488"/>
          <p:cNvPicPr>
            <a:picLocks noChangeAspect="1" noChangeArrowheads="1"/>
          </p:cNvPicPr>
          <p:nvPr/>
        </p:nvPicPr>
        <p:blipFill rotWithShape="1">
          <a:blip r:embed="rId2">
            <a:extLst>
              <a:ext uri="{28A0092B-C50C-407E-A947-70E740481C1C}">
                <a14:useLocalDpi xmlns:a14="http://schemas.microsoft.com/office/drawing/2010/main" val="0"/>
              </a:ext>
            </a:extLst>
          </a:blip>
          <a:srcRect t="50507" b="11261"/>
          <a:stretch/>
        </p:blipFill>
        <p:spPr bwMode="auto">
          <a:xfrm>
            <a:off x="-1563802" y="278296"/>
            <a:ext cx="13755802" cy="6142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319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986" y="-255360"/>
            <a:ext cx="10515600" cy="1325563"/>
          </a:xfrm>
        </p:spPr>
        <p:txBody>
          <a:bodyPr/>
          <a:lstStyle/>
          <a:p>
            <a:r>
              <a:rPr lang="en-US" b="1" dirty="0" smtClean="0">
                <a:latin typeface="Chalkboard" charset="0"/>
                <a:ea typeface="Chalkboard" charset="0"/>
                <a:cs typeface="Chalkboard" charset="0"/>
              </a:rPr>
              <a:t>How do you feel about the exam?</a:t>
            </a:r>
            <a:endParaRPr lang="en-US" b="1" dirty="0">
              <a:latin typeface="Chalkboard" charset="0"/>
              <a:ea typeface="Chalkboard" charset="0"/>
              <a:cs typeface="Chalkboard" charset="0"/>
            </a:endParaRPr>
          </a:p>
        </p:txBody>
      </p:sp>
      <p:sp>
        <p:nvSpPr>
          <p:cNvPr id="3" name="Content Placeholder 2"/>
          <p:cNvSpPr>
            <a:spLocks noGrp="1"/>
          </p:cNvSpPr>
          <p:nvPr>
            <p:ph idx="1"/>
          </p:nvPr>
        </p:nvSpPr>
        <p:spPr>
          <a:xfrm>
            <a:off x="429986" y="1070203"/>
            <a:ext cx="11000014" cy="5542868"/>
          </a:xfrm>
          <a:solidFill>
            <a:schemeClr val="accent4">
              <a:lumMod val="40000"/>
              <a:lumOff val="60000"/>
              <a:alpha val="48000"/>
            </a:schemeClr>
          </a:solidFill>
        </p:spPr>
        <p:txBody>
          <a:bodyPr>
            <a:normAutofit/>
          </a:bodyPr>
          <a:lstStyle/>
          <a:p>
            <a:pPr>
              <a:lnSpc>
                <a:spcPct val="150000"/>
              </a:lnSpc>
            </a:pPr>
            <a:r>
              <a:rPr lang="en-US" b="1" dirty="0" smtClean="0">
                <a:latin typeface="Chalkboard" charset="0"/>
                <a:ea typeface="Chalkboard" charset="0"/>
                <a:cs typeface="Chalkboard" charset="0"/>
              </a:rPr>
              <a:t>What did you find easy?</a:t>
            </a:r>
          </a:p>
          <a:p>
            <a:pPr>
              <a:lnSpc>
                <a:spcPct val="150000"/>
              </a:lnSpc>
            </a:pPr>
            <a:endParaRPr lang="en-US" b="1" dirty="0">
              <a:latin typeface="Chalkboard" charset="0"/>
              <a:ea typeface="Chalkboard" charset="0"/>
              <a:cs typeface="Chalkboard" charset="0"/>
            </a:endParaRPr>
          </a:p>
          <a:p>
            <a:pPr>
              <a:lnSpc>
                <a:spcPct val="150000"/>
              </a:lnSpc>
            </a:pPr>
            <a:r>
              <a:rPr lang="en-US" b="1" dirty="0" smtClean="0">
                <a:latin typeface="Chalkboard" charset="0"/>
                <a:ea typeface="Chalkboard" charset="0"/>
                <a:cs typeface="Chalkboard" charset="0"/>
              </a:rPr>
              <a:t>What did you find challenging?</a:t>
            </a:r>
          </a:p>
          <a:p>
            <a:pPr>
              <a:lnSpc>
                <a:spcPct val="150000"/>
              </a:lnSpc>
            </a:pPr>
            <a:endParaRPr lang="en-US" b="1" dirty="0">
              <a:latin typeface="Chalkboard" charset="0"/>
              <a:ea typeface="Chalkboard" charset="0"/>
              <a:cs typeface="Chalkboard" charset="0"/>
            </a:endParaRPr>
          </a:p>
          <a:p>
            <a:pPr>
              <a:lnSpc>
                <a:spcPct val="150000"/>
              </a:lnSpc>
            </a:pPr>
            <a:r>
              <a:rPr lang="en-US" b="1" dirty="0" smtClean="0">
                <a:latin typeface="Chalkboard" charset="0"/>
                <a:ea typeface="Chalkboard" charset="0"/>
                <a:cs typeface="Chalkboard" charset="0"/>
              </a:rPr>
              <a:t>What were your overall thoughts?</a:t>
            </a:r>
          </a:p>
          <a:p>
            <a:pPr>
              <a:lnSpc>
                <a:spcPct val="150000"/>
              </a:lnSpc>
            </a:pPr>
            <a:endParaRPr lang="en-US" b="1" dirty="0">
              <a:latin typeface="Chalkboard" charset="0"/>
              <a:ea typeface="Chalkboard" charset="0"/>
              <a:cs typeface="Chalkboard" charset="0"/>
            </a:endParaRPr>
          </a:p>
          <a:p>
            <a:pPr>
              <a:lnSpc>
                <a:spcPct val="150000"/>
              </a:lnSpc>
            </a:pPr>
            <a:r>
              <a:rPr lang="en-US" b="1" dirty="0" smtClean="0">
                <a:latin typeface="Chalkboard" charset="0"/>
                <a:ea typeface="Chalkboard" charset="0"/>
                <a:cs typeface="Chalkboard" charset="0"/>
              </a:rPr>
              <a:t>If you could sum it up in one word what would it be?</a:t>
            </a:r>
            <a:endParaRPr lang="en-US" b="1" dirty="0">
              <a:latin typeface="Chalkboard" charset="0"/>
              <a:ea typeface="Chalkboard" charset="0"/>
              <a:cs typeface="Chalkboard" charset="0"/>
            </a:endParaRPr>
          </a:p>
        </p:txBody>
      </p:sp>
    </p:spTree>
    <p:extLst>
      <p:ext uri="{BB962C8B-B14F-4D97-AF65-F5344CB8AC3E}">
        <p14:creationId xmlns:p14="http://schemas.microsoft.com/office/powerpoint/2010/main" val="767780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age11image75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503" y="-510362"/>
            <a:ext cx="8038741" cy="8633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6861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465" y="620306"/>
            <a:ext cx="10515600" cy="1325563"/>
          </a:xfrm>
        </p:spPr>
        <p:txBody>
          <a:bodyPr>
            <a:normAutofit fontScale="90000"/>
          </a:bodyPr>
          <a:lstStyle/>
          <a:p>
            <a:pPr algn="ctr"/>
            <a:r>
              <a:rPr lang="en-US" b="1" dirty="0" smtClean="0">
                <a:latin typeface="Chalkboard" charset="0"/>
                <a:ea typeface="Chalkboard" charset="0"/>
                <a:cs typeface="Chalkboard" charset="0"/>
              </a:rPr>
              <a:t>Little Mix have a brand new album coming out. Compare and contrast two social media platforms and how they can contribute to their album launch:</a:t>
            </a:r>
            <a:endParaRPr lang="en-US" b="1" dirty="0">
              <a:latin typeface="Chalkboard" charset="0"/>
              <a:ea typeface="Chalkboard" charset="0"/>
              <a:cs typeface="Chalkboard"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8049" y="2812312"/>
            <a:ext cx="7423007" cy="8091376"/>
          </a:xfrm>
          <a:prstGeom prst="rect">
            <a:avLst/>
          </a:prstGeom>
        </p:spPr>
      </p:pic>
    </p:spTree>
    <p:extLst>
      <p:ext uri="{BB962C8B-B14F-4D97-AF65-F5344CB8AC3E}">
        <p14:creationId xmlns:p14="http://schemas.microsoft.com/office/powerpoint/2010/main" val="83997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
        <p:nvSpPr>
          <p:cNvPr id="4" name="Title 1"/>
          <p:cNvSpPr txBox="1">
            <a:spLocks/>
          </p:cNvSpPr>
          <p:nvPr/>
        </p:nvSpPr>
        <p:spPr>
          <a:xfrm>
            <a:off x="859465" y="620306"/>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smtClean="0">
                <a:latin typeface="Chalkboard" charset="0"/>
                <a:ea typeface="Chalkboard" charset="0"/>
                <a:cs typeface="Chalkboard" charset="0"/>
              </a:rPr>
              <a:t>Little Mix have a brand new album coming out. Compare and contrast two social media platforms and how they can contribute to their album launch:</a:t>
            </a:r>
            <a:endParaRPr lang="en-US" sz="2800" b="1" dirty="0">
              <a:latin typeface="Chalkboard" charset="0"/>
              <a:ea typeface="Chalkboard" charset="0"/>
              <a:cs typeface="Chalkboard" charset="0"/>
            </a:endParaRPr>
          </a:p>
        </p:txBody>
      </p:sp>
      <p:sp>
        <p:nvSpPr>
          <p:cNvPr id="5" name="TextBox 4"/>
          <p:cNvSpPr txBox="1"/>
          <p:nvPr/>
        </p:nvSpPr>
        <p:spPr>
          <a:xfrm>
            <a:off x="1335405" y="2201050"/>
            <a:ext cx="9521190" cy="6924973"/>
          </a:xfrm>
          <a:prstGeom prst="rect">
            <a:avLst/>
          </a:prstGeom>
          <a:solidFill>
            <a:srgbClr val="FFFF00"/>
          </a:solidFill>
        </p:spPr>
        <p:txBody>
          <a:bodyPr wrap="square" rtlCol="0">
            <a:spAutoFit/>
          </a:bodyPr>
          <a:lstStyle/>
          <a:p>
            <a:r>
              <a:rPr lang="en-US" sz="2400" dirty="0" smtClean="0"/>
              <a:t>The photo based app Instagram is a great tool for Little Mix to use to promote their new album. </a:t>
            </a:r>
          </a:p>
          <a:p>
            <a:r>
              <a:rPr lang="en-US" sz="2400" dirty="0" smtClean="0"/>
              <a:t>This is because the app allows the prosumer to instantly add photo/video content which can receive instant feedback from its audience. With </a:t>
            </a:r>
            <a:r>
              <a:rPr lang="en-US" sz="2400" dirty="0" err="1" smtClean="0"/>
              <a:t>instagram</a:t>
            </a:r>
            <a:r>
              <a:rPr lang="en-US" sz="2400" dirty="0" smtClean="0"/>
              <a:t> feedback can be </a:t>
            </a:r>
            <a:r>
              <a:rPr lang="en-US" sz="2400" dirty="0" err="1" smtClean="0"/>
              <a:t>analysed</a:t>
            </a:r>
            <a:r>
              <a:rPr lang="en-US" sz="2400" dirty="0" smtClean="0"/>
              <a:t> through likes and comments.</a:t>
            </a:r>
          </a:p>
          <a:p>
            <a:endParaRPr lang="en-US" sz="2400" dirty="0"/>
          </a:p>
          <a:p>
            <a:r>
              <a:rPr lang="en-US" sz="2400" dirty="0" smtClean="0"/>
              <a:t>Similar to this, Twitter can instantly upload videos and photos, even though the focus is more on written characters. However, Twitter differs with audience feedback because there is the retweet option to allow fans to broadcast to a bigger audience and share, unlike </a:t>
            </a:r>
            <a:r>
              <a:rPr lang="en-US" sz="2400" dirty="0" err="1" smtClean="0"/>
              <a:t>insta</a:t>
            </a:r>
            <a:r>
              <a:rPr lang="en-US" sz="2400" dirty="0" smtClean="0"/>
              <a:t>.</a:t>
            </a:r>
          </a:p>
          <a:p>
            <a:endParaRPr lang="en-US" sz="2400" dirty="0"/>
          </a:p>
          <a:p>
            <a:r>
              <a:rPr lang="en-US" sz="2400" dirty="0" smtClean="0"/>
              <a:t>The content for both apps is where the biggest contrast is. For example Instagram has permanent posts which are visual </a:t>
            </a:r>
            <a:r>
              <a:rPr lang="en-US" sz="2400" dirty="0" err="1" smtClean="0"/>
              <a:t>focussed</a:t>
            </a:r>
            <a:r>
              <a:rPr lang="en-US" sz="2400" dirty="0" smtClean="0"/>
              <a:t>, however Twitter is limited to the timing of video content and because it works on a news feed, content can be missed.</a:t>
            </a:r>
          </a:p>
          <a:p>
            <a:endParaRPr lang="en-US" sz="2400" dirty="0"/>
          </a:p>
          <a:p>
            <a:r>
              <a:rPr lang="en-US" sz="2400" dirty="0" smtClean="0"/>
              <a:t>EXAMPLE</a:t>
            </a:r>
            <a:r>
              <a:rPr lang="mr-IN" sz="2400" dirty="0" smtClean="0"/>
              <a:t>…</a:t>
            </a:r>
            <a:r>
              <a:rPr lang="en-GB" sz="2400" smtClean="0"/>
              <a:t>..</a:t>
            </a:r>
            <a:endParaRPr lang="en-US" sz="2400" dirty="0" smtClean="0"/>
          </a:p>
          <a:p>
            <a:endParaRPr lang="en-US" dirty="0"/>
          </a:p>
          <a:p>
            <a:endParaRPr lang="en-US" dirty="0" smtClean="0"/>
          </a:p>
        </p:txBody>
      </p:sp>
    </p:spTree>
    <p:extLst>
      <p:ext uri="{BB962C8B-B14F-4D97-AF65-F5344CB8AC3E}">
        <p14:creationId xmlns:p14="http://schemas.microsoft.com/office/powerpoint/2010/main" val="20163958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halkboard" charset="0"/>
                <a:ea typeface="Chalkboard" charset="0"/>
                <a:cs typeface="Chalkboard" charset="0"/>
              </a:rPr>
              <a:t>Group Feedback</a:t>
            </a:r>
            <a:endParaRPr lang="en-US" b="1" dirty="0">
              <a:latin typeface="Chalkboard" charset="0"/>
              <a:ea typeface="Chalkboard" charset="0"/>
              <a:cs typeface="Chalkboard" charset="0"/>
            </a:endParaRPr>
          </a:p>
        </p:txBody>
      </p:sp>
      <p:sp>
        <p:nvSpPr>
          <p:cNvPr id="3" name="Content Placeholder 2"/>
          <p:cNvSpPr>
            <a:spLocks noGrp="1"/>
          </p:cNvSpPr>
          <p:nvPr>
            <p:ph idx="1"/>
          </p:nvPr>
        </p:nvSpPr>
        <p:spPr>
          <a:xfrm>
            <a:off x="636814" y="1420586"/>
            <a:ext cx="10716986" cy="4756377"/>
          </a:xfrm>
        </p:spPr>
        <p:txBody>
          <a:bodyPr>
            <a:noAutofit/>
          </a:bodyPr>
          <a:lstStyle/>
          <a:p>
            <a:pPr>
              <a:lnSpc>
                <a:spcPct val="150000"/>
              </a:lnSpc>
            </a:pPr>
            <a:r>
              <a:rPr lang="en-US" sz="2400" dirty="0" smtClean="0"/>
              <a:t>Clarity is needed. Be precise. Be clear. E.G: Smartphone or apps on smart phone. </a:t>
            </a:r>
          </a:p>
          <a:p>
            <a:pPr>
              <a:lnSpc>
                <a:spcPct val="150000"/>
              </a:lnSpc>
            </a:pPr>
            <a:r>
              <a:rPr lang="en-US" sz="2400" dirty="0" smtClean="0"/>
              <a:t>Some of the questions relate back to your unit 1 and 2 exam lessons. E.G: Planning tools. </a:t>
            </a:r>
          </a:p>
          <a:p>
            <a:pPr>
              <a:lnSpc>
                <a:spcPct val="150000"/>
              </a:lnSpc>
            </a:pPr>
            <a:r>
              <a:rPr lang="en-US" sz="2400" dirty="0" smtClean="0"/>
              <a:t>READ the question, underline keywords it if you need to.</a:t>
            </a:r>
          </a:p>
          <a:p>
            <a:pPr>
              <a:lnSpc>
                <a:spcPct val="150000"/>
              </a:lnSpc>
            </a:pPr>
            <a:r>
              <a:rPr lang="en-US" sz="2400" dirty="0" smtClean="0"/>
              <a:t>Ensure you’re answering that question and not going off on a tangent.</a:t>
            </a:r>
          </a:p>
          <a:p>
            <a:pPr>
              <a:lnSpc>
                <a:spcPct val="150000"/>
              </a:lnSpc>
            </a:pPr>
            <a:r>
              <a:rPr lang="en-US" sz="2400" dirty="0" smtClean="0"/>
              <a:t>Compare and Contrasts need to be explained more.</a:t>
            </a:r>
          </a:p>
          <a:p>
            <a:pPr>
              <a:lnSpc>
                <a:spcPct val="150000"/>
              </a:lnSpc>
            </a:pPr>
            <a:r>
              <a:rPr lang="en-US" sz="2400" dirty="0" smtClean="0"/>
              <a:t>WELL DONE: Great use of creativity with social media plans.</a:t>
            </a:r>
          </a:p>
          <a:p>
            <a:pPr>
              <a:lnSpc>
                <a:spcPct val="150000"/>
              </a:lnSpc>
            </a:pPr>
            <a:r>
              <a:rPr lang="en-US" sz="2400" dirty="0" smtClean="0"/>
              <a:t>Fantastic results by all. </a:t>
            </a:r>
            <a:endParaRPr lang="en-US" sz="2400" dirty="0"/>
          </a:p>
        </p:txBody>
      </p:sp>
      <p:sp>
        <p:nvSpPr>
          <p:cNvPr id="4" name="TextBox 3"/>
          <p:cNvSpPr txBox="1"/>
          <p:nvPr/>
        </p:nvSpPr>
        <p:spPr>
          <a:xfrm rot="1018101">
            <a:off x="9319446" y="702875"/>
            <a:ext cx="2849242" cy="584775"/>
          </a:xfrm>
          <a:prstGeom prst="rect">
            <a:avLst/>
          </a:prstGeom>
          <a:solidFill>
            <a:srgbClr val="FFFF00"/>
          </a:solidFill>
        </p:spPr>
        <p:txBody>
          <a:bodyPr wrap="none" rtlCol="0">
            <a:spAutoFit/>
          </a:bodyPr>
          <a:lstStyle/>
          <a:p>
            <a:pPr algn="ctr"/>
            <a:r>
              <a:rPr lang="en-US" sz="3200" smtClean="0"/>
              <a:t>Write this down</a:t>
            </a:r>
            <a:endParaRPr lang="en-US" sz="3200"/>
          </a:p>
        </p:txBody>
      </p:sp>
    </p:spTree>
    <p:extLst>
      <p:ext uri="{BB962C8B-B14F-4D97-AF65-F5344CB8AC3E}">
        <p14:creationId xmlns:p14="http://schemas.microsoft.com/office/powerpoint/2010/main" val="94955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6199414" cy="973818"/>
          </a:xfrm>
          <a:solidFill>
            <a:srgbClr val="FFFF00"/>
          </a:solidFill>
        </p:spPr>
        <p:txBody>
          <a:bodyPr>
            <a:normAutofit fontScale="90000"/>
          </a:bodyPr>
          <a:lstStyle/>
          <a:p>
            <a:r>
              <a:rPr lang="en-US" dirty="0" smtClean="0"/>
              <a:t/>
            </a:r>
            <a:br>
              <a:rPr lang="en-US" dirty="0" smtClean="0"/>
            </a:br>
            <a:r>
              <a:rPr lang="en-US" dirty="0" smtClean="0"/>
              <a:t>1.B</a:t>
            </a:r>
            <a:r>
              <a:rPr lang="mr-IN" dirty="0" smtClean="0"/>
              <a:t>–</a:t>
            </a:r>
            <a:r>
              <a:rPr lang="en-US" dirty="0" smtClean="0"/>
              <a:t> Exploring the answers</a:t>
            </a:r>
            <a:br>
              <a:rPr lang="en-US" dirty="0" smtClean="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2958" y="2237015"/>
            <a:ext cx="10340786" cy="3426164"/>
          </a:xfrm>
        </p:spPr>
      </p:pic>
    </p:spTree>
    <p:extLst>
      <p:ext uri="{BB962C8B-B14F-4D97-AF65-F5344CB8AC3E}">
        <p14:creationId xmlns:p14="http://schemas.microsoft.com/office/powerpoint/2010/main" val="721553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4724" y="310243"/>
            <a:ext cx="10208704" cy="105733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59" y="2324101"/>
            <a:ext cx="11080698" cy="3554186"/>
          </a:xfrm>
          <a:prstGeom prst="rect">
            <a:avLst/>
          </a:prstGeom>
        </p:spPr>
      </p:pic>
    </p:spTree>
    <p:extLst>
      <p:ext uri="{BB962C8B-B14F-4D97-AF65-F5344CB8AC3E}">
        <p14:creationId xmlns:p14="http://schemas.microsoft.com/office/powerpoint/2010/main" val="203056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 y="168434"/>
            <a:ext cx="9385300" cy="93853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64" y="2159000"/>
            <a:ext cx="10189936" cy="3035300"/>
          </a:xfrm>
          <a:prstGeom prst="rect">
            <a:avLst/>
          </a:prstGeom>
        </p:spPr>
      </p:pic>
      <p:pic>
        <p:nvPicPr>
          <p:cNvPr id="6" name="Picture 5"/>
          <p:cNvPicPr>
            <a:picLocks noChangeAspect="1"/>
          </p:cNvPicPr>
          <p:nvPr/>
        </p:nvPicPr>
        <p:blipFill>
          <a:blip r:embed="rId4">
            <a:clrChange>
              <a:clrFrom>
                <a:srgbClr val="D3D3D3"/>
              </a:clrFrom>
              <a:clrTo>
                <a:srgbClr val="D3D3D3">
                  <a:alpha val="0"/>
                </a:srgbClr>
              </a:clrTo>
            </a:clrChange>
          </a:blip>
          <a:stretch>
            <a:fillRect/>
          </a:stretch>
        </p:blipFill>
        <p:spPr>
          <a:xfrm>
            <a:off x="6083300" y="4394200"/>
            <a:ext cx="3289300" cy="2463800"/>
          </a:xfrm>
          <a:prstGeom prst="rect">
            <a:avLst/>
          </a:prstGeom>
        </p:spPr>
      </p:pic>
      <p:pic>
        <p:nvPicPr>
          <p:cNvPr id="7" name="Picture 6"/>
          <p:cNvPicPr>
            <a:picLocks noChangeAspect="1"/>
          </p:cNvPicPr>
          <p:nvPr/>
        </p:nvPicPr>
        <p:blipFill>
          <a:blip r:embed="rId5"/>
          <a:stretch>
            <a:fillRect/>
          </a:stretch>
        </p:blipFill>
        <p:spPr>
          <a:xfrm>
            <a:off x="8390381" y="3676650"/>
            <a:ext cx="1947419" cy="14986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8544" y="720725"/>
            <a:ext cx="3905956" cy="2197100"/>
          </a:xfrm>
          <a:prstGeom prst="rect">
            <a:avLst/>
          </a:prstGeom>
        </p:spPr>
      </p:pic>
    </p:spTree>
    <p:extLst>
      <p:ext uri="{BB962C8B-B14F-4D97-AF65-F5344CB8AC3E}">
        <p14:creationId xmlns:p14="http://schemas.microsoft.com/office/powerpoint/2010/main" val="141781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6600" y="3759994"/>
            <a:ext cx="11183046" cy="309800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833" y="2171700"/>
            <a:ext cx="7831667" cy="1397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00" y="47395"/>
            <a:ext cx="9690100" cy="1711158"/>
          </a:xfrm>
          <a:prstGeom prst="rect">
            <a:avLst/>
          </a:prstGeom>
        </p:spPr>
      </p:pic>
      <p:pic>
        <p:nvPicPr>
          <p:cNvPr id="7" name="Picture 6"/>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56833" y="3568700"/>
            <a:ext cx="8109252" cy="3213100"/>
          </a:xfrm>
          <a:prstGeom prst="rect">
            <a:avLst/>
          </a:prstGeom>
        </p:spPr>
      </p:pic>
    </p:spTree>
    <p:extLst>
      <p:ext uri="{BB962C8B-B14F-4D97-AF65-F5344CB8AC3E}">
        <p14:creationId xmlns:p14="http://schemas.microsoft.com/office/powerpoint/2010/main" val="168390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20364"/>
            <a:ext cx="9385300" cy="1579704"/>
          </a:xfrm>
        </p:spPr>
      </p:pic>
      <p:sp>
        <p:nvSpPr>
          <p:cNvPr id="5" name="TextBox 4"/>
          <p:cNvSpPr txBox="1"/>
          <p:nvPr/>
        </p:nvSpPr>
        <p:spPr>
          <a:xfrm>
            <a:off x="2824147" y="1917700"/>
            <a:ext cx="5413405" cy="923330"/>
          </a:xfrm>
          <a:prstGeom prst="rect">
            <a:avLst/>
          </a:prstGeom>
          <a:noFill/>
        </p:spPr>
        <p:txBody>
          <a:bodyPr wrap="none" rtlCol="0">
            <a:spAutoFit/>
          </a:bodyPr>
          <a:lstStyle/>
          <a:p>
            <a:r>
              <a:rPr lang="en-US" sz="5400" b="1" dirty="0" smtClean="0">
                <a:latin typeface="Chalkboard" charset="0"/>
                <a:ea typeface="Chalkboard" charset="0"/>
                <a:cs typeface="Chalkboard" charset="0"/>
              </a:rPr>
              <a:t>Ethical or Legal</a:t>
            </a:r>
            <a:endParaRPr lang="en-US" sz="5400" b="1" dirty="0">
              <a:latin typeface="Chalkboard" charset="0"/>
              <a:ea typeface="Chalkboard" charset="0"/>
              <a:cs typeface="Chalkboard" charset="0"/>
            </a:endParaRPr>
          </a:p>
        </p:txBody>
      </p:sp>
      <p:pic>
        <p:nvPicPr>
          <p:cNvPr id="6" name="Picture 5"/>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117600" y="2841031"/>
            <a:ext cx="8801100" cy="4016970"/>
          </a:xfrm>
          <a:prstGeom prst="rect">
            <a:avLst/>
          </a:prstGeom>
        </p:spPr>
      </p:pic>
    </p:spTree>
    <p:extLst>
      <p:ext uri="{BB962C8B-B14F-4D97-AF65-F5344CB8AC3E}">
        <p14:creationId xmlns:p14="http://schemas.microsoft.com/office/powerpoint/2010/main" val="140293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700" y="1254125"/>
            <a:ext cx="10515600" cy="4351338"/>
          </a:xfrm>
        </p:spPr>
        <p:txBody>
          <a:bodyPr>
            <a:normAutofit/>
          </a:bodyPr>
          <a:lstStyle/>
          <a:p>
            <a:pPr marL="0" indent="0" algn="ctr">
              <a:buNone/>
            </a:pPr>
            <a:r>
              <a:rPr lang="en-US" sz="8800" b="1" dirty="0" smtClean="0">
                <a:latin typeface="Chalkboard" charset="0"/>
                <a:ea typeface="Chalkboard" charset="0"/>
                <a:cs typeface="Chalkboard" charset="0"/>
              </a:rPr>
              <a:t>Question 4 and 5 we’ll explore on Friday</a:t>
            </a:r>
            <a:endParaRPr lang="en-US" sz="8800" b="1" dirty="0">
              <a:latin typeface="Chalkboard" charset="0"/>
              <a:ea typeface="Chalkboard" charset="0"/>
              <a:cs typeface="Chalkboard" charset="0"/>
            </a:endParaRPr>
          </a:p>
        </p:txBody>
      </p:sp>
    </p:spTree>
    <p:extLst>
      <p:ext uri="{BB962C8B-B14F-4D97-AF65-F5344CB8AC3E}">
        <p14:creationId xmlns:p14="http://schemas.microsoft.com/office/powerpoint/2010/main" val="9342153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2787</TotalTime>
  <Words>552</Words>
  <Application>Microsoft Macintosh PowerPoint</Application>
  <PresentationFormat>Widescreen</PresentationFormat>
  <Paragraphs>56</Paragraphs>
  <Slides>22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Calibri</vt:lpstr>
      <vt:lpstr>Calibri Light</vt:lpstr>
      <vt:lpstr>Chalkboard</vt:lpstr>
      <vt:lpstr>Mangal</vt:lpstr>
      <vt:lpstr>Arial</vt:lpstr>
      <vt:lpstr>Office Theme</vt:lpstr>
      <vt:lpstr>PowerPoint Presentation</vt:lpstr>
      <vt:lpstr>How do you feel about the exam?</vt:lpstr>
      <vt:lpstr>Group Feedback</vt:lpstr>
      <vt:lpstr> 1.B– Exploring the answers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try another question:</vt:lpstr>
      <vt:lpstr>What tools do you need to create a successful campaign?</vt:lpstr>
      <vt:lpstr>PowerPoint Presentation</vt:lpstr>
      <vt:lpstr>PowerPoint Presentation</vt:lpstr>
      <vt:lpstr>PowerPoint Presentation</vt:lpstr>
      <vt:lpstr>PowerPoint Presentation</vt:lpstr>
      <vt:lpstr>PowerPoint Presentation</vt:lpstr>
      <vt:lpstr>Little Mix have a brand new album coming out. Compare and contrast two social media platforms and how they can contribute to their album launch:</vt:lpstr>
      <vt:lpstr>                   </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lorenza samuels</dc:creator>
  <cp:lastModifiedBy>lorenza samuels</cp:lastModifiedBy>
  <cp:revision>25</cp:revision>
  <dcterms:created xsi:type="dcterms:W3CDTF">2017-12-31T14:06:33Z</dcterms:created>
  <dcterms:modified xsi:type="dcterms:W3CDTF">2018-01-07T06:15:27Z</dcterms:modified>
</cp:coreProperties>
</file>