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p:restoredTop sz="93130"/>
  </p:normalViewPr>
  <p:slideViewPr>
    <p:cSldViewPr snapToGrid="0" snapToObjects="1">
      <p:cViewPr varScale="1">
        <p:scale>
          <a:sx n="65" d="100"/>
          <a:sy n="65" d="100"/>
        </p:scale>
        <p:origin x="2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9E220-BF87-8D46-9719-D8D02084DCAA}" type="datetimeFigureOut">
              <a:rPr lang="en-GB" smtClean="0"/>
              <a:t>18/10/2017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51036-7422-5D48-A2F7-63B61AD2F5DF}" type="slidenum">
              <a:rPr lang="en-GB" smtClean="0"/>
              <a:t>‹#›</a:t>
            </a:fld>
            <a:endParaRPr lang="en-GB"/>
          </a:p>
        </p:txBody>
      </p:sp>
    </p:spTree>
    <p:extLst>
      <p:ext uri="{BB962C8B-B14F-4D97-AF65-F5344CB8AC3E}">
        <p14:creationId xmlns:p14="http://schemas.microsoft.com/office/powerpoint/2010/main" val="155573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1843763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80444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1291520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6051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39325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1560093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1357144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2030522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7A0E97-07B9-BD4A-A85C-ED4AE9AD90C1}"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510612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7A0E97-07B9-BD4A-A85C-ED4AE9AD90C1}"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38845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7A0E97-07B9-BD4A-A85C-ED4AE9AD90C1}"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47676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6096000" y="233"/>
            <a:ext cx="6096000" cy="6858000"/>
          </a:xfrm>
          <a:prstGeom prst="rect">
            <a:avLst/>
          </a:prstGeom>
          <a:solidFill>
            <a:schemeClr val="lt1"/>
          </a:solidFill>
          <a:ln>
            <a:noFill/>
          </a:ln>
        </p:spPr>
        <p:txBody>
          <a:bodyPr wrap="square" lIns="121900" tIns="121900" rIns="121900" bIns="121900" anchor="ctr" anchorCtr="0">
            <a:noAutofit/>
          </a:bodyPr>
          <a:lstStyle/>
          <a:p>
            <a:pPr marL="0" marR="0" lvl="0" indent="0" algn="l" rtl="0">
              <a:lnSpc>
                <a:spcPct val="100000"/>
              </a:lnSpc>
              <a:spcBef>
                <a:spcPts val="0"/>
              </a:spcBef>
              <a:spcAft>
                <a:spcPts val="0"/>
              </a:spcAft>
              <a:buClr>
                <a:srgbClr val="000000"/>
              </a:buClr>
              <a:buFont typeface="Arial"/>
              <a:buNone/>
            </a:pPr>
            <a:endParaRPr sz="1867" b="0" i="0" u="none" strike="noStrike" cap="none">
              <a:solidFill>
                <a:srgbClr val="000000"/>
              </a:solidFill>
              <a:latin typeface="Arial"/>
              <a:ea typeface="Arial"/>
              <a:cs typeface="Arial"/>
              <a:sym typeface="Arial"/>
            </a:endParaRPr>
          </a:p>
        </p:txBody>
      </p:sp>
      <p:cxnSp>
        <p:nvCxnSpPr>
          <p:cNvPr id="11" name="Shape 11"/>
          <p:cNvCxnSpPr/>
          <p:nvPr/>
        </p:nvCxnSpPr>
        <p:spPr>
          <a:xfrm>
            <a:off x="6706233" y="5994000"/>
            <a:ext cx="769600" cy="0"/>
          </a:xfrm>
          <a:prstGeom prst="straightConnector1">
            <a:avLst/>
          </a:prstGeom>
          <a:noFill/>
          <a:ln w="19050" cap="flat" cmpd="sng">
            <a:solidFill>
              <a:schemeClr val="dk1"/>
            </a:solidFill>
            <a:prstDash val="lgDash"/>
            <a:round/>
            <a:headEnd type="none" w="med" len="med"/>
            <a:tailEnd type="none" w="med" len="med"/>
          </a:ln>
        </p:spPr>
      </p:cxnSp>
      <p:sp>
        <p:nvSpPr>
          <p:cNvPr id="12" name="Shape 12"/>
          <p:cNvSpPr txBox="1">
            <a:spLocks noGrp="1"/>
          </p:cNvSpPr>
          <p:nvPr>
            <p:ph type="title"/>
          </p:nvPr>
        </p:nvSpPr>
        <p:spPr>
          <a:xfrm>
            <a:off x="354000" y="1438333"/>
            <a:ext cx="5393600" cy="2385600"/>
          </a:xfrm>
          <a:prstGeom prst="rect">
            <a:avLst/>
          </a:prstGeom>
          <a:noFill/>
          <a:ln>
            <a:noFill/>
          </a:ln>
        </p:spPr>
        <p:txBody>
          <a:bodyPr wrap="square" lIns="91425" tIns="91425" rIns="91425" bIns="91425" anchor="b" anchorCtr="0"/>
          <a:lstStyle>
            <a:lvl1pPr marL="0" marR="0" lvl="0" indent="0" algn="ctr" rtl="0">
              <a:lnSpc>
                <a:spcPct val="100000"/>
              </a:lnSpc>
              <a:spcBef>
                <a:spcPts val="0"/>
              </a:spcBef>
              <a:spcAft>
                <a:spcPts val="0"/>
              </a:spcAft>
              <a:buClr>
                <a:schemeClr val="lt1"/>
              </a:buClr>
              <a:buFont typeface="Oswald"/>
              <a:buNone/>
              <a:defRPr sz="6133" b="0" i="0" u="none" strike="noStrike" cap="none">
                <a:solidFill>
                  <a:schemeClr val="lt1"/>
                </a:solidFill>
                <a:latin typeface="Oswald"/>
                <a:ea typeface="Oswald"/>
                <a:cs typeface="Oswald"/>
                <a:sym typeface="Oswald"/>
              </a:defRPr>
            </a:lvl1pPr>
            <a:lvl2pPr lvl="1" indent="0" algn="ctr">
              <a:spcBef>
                <a:spcPts val="0"/>
              </a:spcBef>
              <a:buClr>
                <a:schemeClr val="lt1"/>
              </a:buClr>
              <a:buFont typeface="Oswald"/>
              <a:buNone/>
              <a:defRPr sz="6133">
                <a:solidFill>
                  <a:schemeClr val="lt1"/>
                </a:solidFill>
                <a:latin typeface="Oswald"/>
                <a:ea typeface="Oswald"/>
                <a:cs typeface="Oswald"/>
                <a:sym typeface="Oswald"/>
              </a:defRPr>
            </a:lvl2pPr>
            <a:lvl3pPr lvl="2" indent="0" algn="ctr">
              <a:spcBef>
                <a:spcPts val="0"/>
              </a:spcBef>
              <a:buClr>
                <a:schemeClr val="lt1"/>
              </a:buClr>
              <a:buFont typeface="Oswald"/>
              <a:buNone/>
              <a:defRPr sz="6133">
                <a:solidFill>
                  <a:schemeClr val="lt1"/>
                </a:solidFill>
                <a:latin typeface="Oswald"/>
                <a:ea typeface="Oswald"/>
                <a:cs typeface="Oswald"/>
                <a:sym typeface="Oswald"/>
              </a:defRPr>
            </a:lvl3pPr>
            <a:lvl4pPr lvl="3" indent="0" algn="ctr">
              <a:spcBef>
                <a:spcPts val="0"/>
              </a:spcBef>
              <a:buClr>
                <a:schemeClr val="lt1"/>
              </a:buClr>
              <a:buFont typeface="Oswald"/>
              <a:buNone/>
              <a:defRPr sz="6133">
                <a:solidFill>
                  <a:schemeClr val="lt1"/>
                </a:solidFill>
                <a:latin typeface="Oswald"/>
                <a:ea typeface="Oswald"/>
                <a:cs typeface="Oswald"/>
                <a:sym typeface="Oswald"/>
              </a:defRPr>
            </a:lvl4pPr>
            <a:lvl5pPr lvl="4" indent="0" algn="ctr">
              <a:spcBef>
                <a:spcPts val="0"/>
              </a:spcBef>
              <a:buClr>
                <a:schemeClr val="lt1"/>
              </a:buClr>
              <a:buFont typeface="Oswald"/>
              <a:buNone/>
              <a:defRPr sz="6133">
                <a:solidFill>
                  <a:schemeClr val="lt1"/>
                </a:solidFill>
                <a:latin typeface="Oswald"/>
                <a:ea typeface="Oswald"/>
                <a:cs typeface="Oswald"/>
                <a:sym typeface="Oswald"/>
              </a:defRPr>
            </a:lvl5pPr>
            <a:lvl6pPr lvl="5" indent="0" algn="ctr">
              <a:spcBef>
                <a:spcPts val="0"/>
              </a:spcBef>
              <a:buClr>
                <a:schemeClr val="lt1"/>
              </a:buClr>
              <a:buFont typeface="Oswald"/>
              <a:buNone/>
              <a:defRPr sz="6133">
                <a:solidFill>
                  <a:schemeClr val="lt1"/>
                </a:solidFill>
                <a:latin typeface="Oswald"/>
                <a:ea typeface="Oswald"/>
                <a:cs typeface="Oswald"/>
                <a:sym typeface="Oswald"/>
              </a:defRPr>
            </a:lvl6pPr>
            <a:lvl7pPr lvl="6" indent="0" algn="ctr">
              <a:spcBef>
                <a:spcPts val="0"/>
              </a:spcBef>
              <a:buClr>
                <a:schemeClr val="lt1"/>
              </a:buClr>
              <a:buFont typeface="Oswald"/>
              <a:buNone/>
              <a:defRPr sz="6133">
                <a:solidFill>
                  <a:schemeClr val="lt1"/>
                </a:solidFill>
                <a:latin typeface="Oswald"/>
                <a:ea typeface="Oswald"/>
                <a:cs typeface="Oswald"/>
                <a:sym typeface="Oswald"/>
              </a:defRPr>
            </a:lvl7pPr>
            <a:lvl8pPr lvl="7" indent="0" algn="ctr">
              <a:spcBef>
                <a:spcPts val="0"/>
              </a:spcBef>
              <a:buClr>
                <a:schemeClr val="lt1"/>
              </a:buClr>
              <a:buFont typeface="Oswald"/>
              <a:buNone/>
              <a:defRPr sz="6133">
                <a:solidFill>
                  <a:schemeClr val="lt1"/>
                </a:solidFill>
                <a:latin typeface="Oswald"/>
                <a:ea typeface="Oswald"/>
                <a:cs typeface="Oswald"/>
                <a:sym typeface="Oswald"/>
              </a:defRPr>
            </a:lvl8pPr>
            <a:lvl9pPr lvl="8" indent="0" algn="ctr">
              <a:spcBef>
                <a:spcPts val="0"/>
              </a:spcBef>
              <a:buClr>
                <a:schemeClr val="lt1"/>
              </a:buClr>
              <a:buFont typeface="Oswald"/>
              <a:buNone/>
              <a:defRPr sz="6133">
                <a:solidFill>
                  <a:schemeClr val="lt1"/>
                </a:solidFill>
                <a:latin typeface="Oswald"/>
                <a:ea typeface="Oswald"/>
                <a:cs typeface="Oswald"/>
                <a:sym typeface="Oswald"/>
              </a:defRPr>
            </a:lvl9pPr>
          </a:lstStyle>
          <a:p>
            <a:endParaRPr/>
          </a:p>
        </p:txBody>
      </p:sp>
      <p:sp>
        <p:nvSpPr>
          <p:cNvPr id="13" name="Shape 13"/>
          <p:cNvSpPr txBox="1">
            <a:spLocks noGrp="1"/>
          </p:cNvSpPr>
          <p:nvPr>
            <p:ph type="subTitle" idx="1"/>
          </p:nvPr>
        </p:nvSpPr>
        <p:spPr>
          <a:xfrm>
            <a:off x="354000" y="3895200"/>
            <a:ext cx="5393600" cy="1794000"/>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Clr>
                <a:schemeClr val="lt1"/>
              </a:buClr>
              <a:buFont typeface="Source Code Pro"/>
              <a:buNone/>
              <a:defRPr sz="2533" b="0" i="0" u="none" strike="noStrike" cap="none">
                <a:solidFill>
                  <a:schemeClr val="lt1"/>
                </a:solidFill>
                <a:latin typeface="Source Code Pro"/>
                <a:ea typeface="Source Code Pro"/>
                <a:cs typeface="Source Code Pro"/>
                <a:sym typeface="Source Code Pro"/>
              </a:defRPr>
            </a:lvl1pPr>
            <a:lvl2pPr marL="609585" marR="0" lvl="1" indent="0" algn="ctr" rtl="0">
              <a:lnSpc>
                <a:spcPct val="100000"/>
              </a:lnSpc>
              <a:spcBef>
                <a:spcPts val="0"/>
              </a:spcBef>
              <a:spcAft>
                <a:spcPts val="0"/>
              </a:spcAft>
              <a:buClr>
                <a:schemeClr val="lt1"/>
              </a:buClr>
              <a:buFont typeface="Source Code Pro"/>
              <a:buNone/>
              <a:defRPr sz="2533" b="0" i="0" u="none" strike="noStrike" cap="none">
                <a:solidFill>
                  <a:schemeClr val="lt1"/>
                </a:solidFill>
                <a:latin typeface="Source Code Pro"/>
                <a:ea typeface="Source Code Pro"/>
                <a:cs typeface="Source Code Pro"/>
                <a:sym typeface="Source Code Pro"/>
              </a:defRPr>
            </a:lvl2pPr>
            <a:lvl3pPr marL="1219170" marR="0" lvl="2" indent="0" algn="ctr" rtl="0">
              <a:lnSpc>
                <a:spcPct val="100000"/>
              </a:lnSpc>
              <a:spcBef>
                <a:spcPts val="0"/>
              </a:spcBef>
              <a:spcAft>
                <a:spcPts val="0"/>
              </a:spcAft>
              <a:buClr>
                <a:schemeClr val="lt1"/>
              </a:buClr>
              <a:buFont typeface="Source Code Pro"/>
              <a:buNone/>
              <a:defRPr sz="2533" b="0" i="0" u="none" strike="noStrike" cap="none">
                <a:solidFill>
                  <a:schemeClr val="lt1"/>
                </a:solidFill>
                <a:latin typeface="Source Code Pro"/>
                <a:ea typeface="Source Code Pro"/>
                <a:cs typeface="Source Code Pro"/>
                <a:sym typeface="Source Code Pro"/>
              </a:defRPr>
            </a:lvl3pPr>
            <a:lvl4pPr marL="1828754" marR="0" lvl="3" indent="0" algn="ctr" rtl="0">
              <a:lnSpc>
                <a:spcPct val="100000"/>
              </a:lnSpc>
              <a:spcBef>
                <a:spcPts val="0"/>
              </a:spcBef>
              <a:spcAft>
                <a:spcPts val="0"/>
              </a:spcAft>
              <a:buClr>
                <a:schemeClr val="lt1"/>
              </a:buClr>
              <a:buFont typeface="Source Code Pro"/>
              <a:buNone/>
              <a:defRPr sz="2533" b="0" i="0" u="none" strike="noStrike" cap="none">
                <a:solidFill>
                  <a:schemeClr val="lt1"/>
                </a:solidFill>
                <a:latin typeface="Source Code Pro"/>
                <a:ea typeface="Source Code Pro"/>
                <a:cs typeface="Source Code Pro"/>
                <a:sym typeface="Source Code Pro"/>
              </a:defRPr>
            </a:lvl4pPr>
            <a:lvl5pPr marL="2438339" marR="0" lvl="4" indent="0" algn="ctr" rtl="0">
              <a:lnSpc>
                <a:spcPct val="100000"/>
              </a:lnSpc>
              <a:spcBef>
                <a:spcPts val="0"/>
              </a:spcBef>
              <a:spcAft>
                <a:spcPts val="0"/>
              </a:spcAft>
              <a:buClr>
                <a:schemeClr val="lt1"/>
              </a:buClr>
              <a:buFont typeface="Source Code Pro"/>
              <a:buNone/>
              <a:defRPr sz="2533" b="0" i="0" u="none" strike="noStrike" cap="none">
                <a:solidFill>
                  <a:schemeClr val="lt1"/>
                </a:solidFill>
                <a:latin typeface="Source Code Pro"/>
                <a:ea typeface="Source Code Pro"/>
                <a:cs typeface="Source Code Pro"/>
                <a:sym typeface="Source Code Pro"/>
              </a:defRPr>
            </a:lvl5pPr>
            <a:lvl6pPr marL="3047924" marR="0" lvl="5" indent="0" algn="ctr" rtl="0">
              <a:lnSpc>
                <a:spcPct val="100000"/>
              </a:lnSpc>
              <a:spcBef>
                <a:spcPts val="0"/>
              </a:spcBef>
              <a:spcAft>
                <a:spcPts val="0"/>
              </a:spcAft>
              <a:buClr>
                <a:schemeClr val="lt1"/>
              </a:buClr>
              <a:buFont typeface="Source Code Pro"/>
              <a:buNone/>
              <a:defRPr sz="2533" b="0" i="0" u="none" strike="noStrike" cap="none">
                <a:solidFill>
                  <a:schemeClr val="lt1"/>
                </a:solidFill>
                <a:latin typeface="Source Code Pro"/>
                <a:ea typeface="Source Code Pro"/>
                <a:cs typeface="Source Code Pro"/>
                <a:sym typeface="Source Code Pro"/>
              </a:defRPr>
            </a:lvl6pPr>
            <a:lvl7pPr marL="3657509" marR="0" lvl="6" indent="0" algn="ctr" rtl="0">
              <a:lnSpc>
                <a:spcPct val="100000"/>
              </a:lnSpc>
              <a:spcBef>
                <a:spcPts val="0"/>
              </a:spcBef>
              <a:spcAft>
                <a:spcPts val="0"/>
              </a:spcAft>
              <a:buClr>
                <a:schemeClr val="lt1"/>
              </a:buClr>
              <a:buFont typeface="Source Code Pro"/>
              <a:buNone/>
              <a:defRPr sz="2533" b="0" i="0" u="none" strike="noStrike" cap="none">
                <a:solidFill>
                  <a:schemeClr val="lt1"/>
                </a:solidFill>
                <a:latin typeface="Source Code Pro"/>
                <a:ea typeface="Source Code Pro"/>
                <a:cs typeface="Source Code Pro"/>
                <a:sym typeface="Source Code Pro"/>
              </a:defRPr>
            </a:lvl7pPr>
            <a:lvl8pPr marL="4267093" marR="0" lvl="7" indent="0" algn="ctr" rtl="0">
              <a:lnSpc>
                <a:spcPct val="100000"/>
              </a:lnSpc>
              <a:spcBef>
                <a:spcPts val="0"/>
              </a:spcBef>
              <a:spcAft>
                <a:spcPts val="0"/>
              </a:spcAft>
              <a:buClr>
                <a:schemeClr val="lt1"/>
              </a:buClr>
              <a:buFont typeface="Source Code Pro"/>
              <a:buNone/>
              <a:defRPr sz="2533" b="0" i="0" u="none" strike="noStrike" cap="none">
                <a:solidFill>
                  <a:schemeClr val="lt1"/>
                </a:solidFill>
                <a:latin typeface="Source Code Pro"/>
                <a:ea typeface="Source Code Pro"/>
                <a:cs typeface="Source Code Pro"/>
                <a:sym typeface="Source Code Pro"/>
              </a:defRPr>
            </a:lvl8pPr>
            <a:lvl9pPr marL="4876678" marR="0" lvl="8" indent="0" algn="ctr" rtl="0">
              <a:lnSpc>
                <a:spcPct val="100000"/>
              </a:lnSpc>
              <a:spcBef>
                <a:spcPts val="0"/>
              </a:spcBef>
              <a:spcAft>
                <a:spcPts val="0"/>
              </a:spcAft>
              <a:buClr>
                <a:schemeClr val="lt1"/>
              </a:buClr>
              <a:buFont typeface="Source Code Pro"/>
              <a:buNone/>
              <a:defRPr sz="2533" b="0" i="0" u="none" strike="noStrike" cap="none">
                <a:solidFill>
                  <a:schemeClr val="lt1"/>
                </a:solidFill>
                <a:latin typeface="Source Code Pro"/>
                <a:ea typeface="Source Code Pro"/>
                <a:cs typeface="Source Code Pro"/>
                <a:sym typeface="Source Code Pro"/>
              </a:defRPr>
            </a:lvl9pPr>
          </a:lstStyle>
          <a:p>
            <a:endParaRPr/>
          </a:p>
        </p:txBody>
      </p:sp>
      <p:sp>
        <p:nvSpPr>
          <p:cNvPr id="14" name="Shape 14"/>
          <p:cNvSpPr txBox="1">
            <a:spLocks noGrp="1"/>
          </p:cNvSpPr>
          <p:nvPr>
            <p:ph type="body" idx="2"/>
          </p:nvPr>
        </p:nvSpPr>
        <p:spPr>
          <a:xfrm>
            <a:off x="6586000" y="965600"/>
            <a:ext cx="5116000" cy="4926800"/>
          </a:xfrm>
          <a:prstGeom prst="rect">
            <a:avLst/>
          </a:prstGeom>
          <a:noFill/>
          <a:ln>
            <a:noFill/>
          </a:ln>
        </p:spPr>
        <p:txBody>
          <a:bodyPr wrap="square" lIns="91425" tIns="91425" rIns="91425" bIns="91425" anchor="ctr" anchorCtr="0"/>
          <a:lstStyle>
            <a:lvl1pPr marL="0" marR="0" lvl="0" indent="0" algn="l" rtl="0">
              <a:lnSpc>
                <a:spcPct val="115000"/>
              </a:lnSpc>
              <a:spcBef>
                <a:spcPts val="0"/>
              </a:spcBef>
              <a:spcAft>
                <a:spcPts val="2133"/>
              </a:spcAft>
              <a:buClr>
                <a:schemeClr val="dk2"/>
              </a:buClr>
              <a:buFont typeface="Source Code Pro"/>
              <a:buNone/>
              <a:defRPr sz="2400" b="0" i="0" u="none" strike="noStrike" cap="none">
                <a:solidFill>
                  <a:schemeClr val="dk2"/>
                </a:solidFill>
                <a:latin typeface="Source Code Pro"/>
                <a:ea typeface="Source Code Pro"/>
                <a:cs typeface="Source Code Pro"/>
                <a:sym typeface="Source Code Pro"/>
              </a:defRPr>
            </a:lvl1pPr>
            <a:lvl2pPr marL="609585" marR="0" lvl="1"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2pPr>
            <a:lvl3pPr marL="1219170" marR="0" lvl="2"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3pPr>
            <a:lvl4pPr marL="1828754" marR="0" lvl="3"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4pPr>
            <a:lvl5pPr marL="2438339" marR="0" lvl="4"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5pPr>
            <a:lvl6pPr marL="3047924" marR="0" lvl="5"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6pPr>
            <a:lvl7pPr marL="3657509" marR="0" lvl="6"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7pPr>
            <a:lvl8pPr marL="4267093" marR="0" lvl="7"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8pPr>
            <a:lvl9pPr marL="4876678" marR="0" lvl="8"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9pPr>
          </a:lstStyle>
          <a:p>
            <a:endParaRPr/>
          </a:p>
        </p:txBody>
      </p:sp>
      <p:sp>
        <p:nvSpPr>
          <p:cNvPr id="15" name="Shape 15"/>
          <p:cNvSpPr txBox="1">
            <a:spLocks noGrp="1"/>
          </p:cNvSpPr>
          <p:nvPr>
            <p:ph type="sldNum" idx="12"/>
          </p:nvPr>
        </p:nvSpPr>
        <p:spPr>
          <a:xfrm>
            <a:off x="11296609" y="6217621"/>
            <a:ext cx="731600" cy="524800"/>
          </a:xfrm>
          <a:prstGeom prst="rect">
            <a:avLst/>
          </a:prstGeom>
          <a:noFill/>
          <a:ln>
            <a:noFill/>
          </a:ln>
        </p:spPr>
        <p:txBody>
          <a:bodyPr wrap="square" lIns="91425" tIns="91425" rIns="91425" bIns="91425" anchor="ctr" anchorCtr="0">
            <a:noAutofit/>
          </a:bodyPr>
          <a:lstStyle/>
          <a:p>
            <a:pPr algn="l">
              <a:buClr>
                <a:srgbClr val="000000"/>
              </a:buClr>
              <a:buSzPct val="25000"/>
            </a:pPr>
            <a:fld id="{00000000-1234-1234-1234-123412341234}" type="slidenum">
              <a:rPr lang="en-GB" sz="1867" smtClean="0">
                <a:solidFill>
                  <a:srgbClr val="000000"/>
                </a:solidFill>
                <a:latin typeface="Arial"/>
                <a:ea typeface="Arial"/>
                <a:cs typeface="Arial"/>
                <a:sym typeface="Arial"/>
              </a:rPr>
              <a:pPr algn="l">
                <a:buClr>
                  <a:srgbClr val="000000"/>
                </a:buClr>
                <a:buSzPct val="25000"/>
              </a:pPr>
              <a:t>‹#›</a:t>
            </a:fld>
            <a:endParaRPr lang="en-GB" sz="1867">
              <a:solidFill>
                <a:srgbClr val="000000"/>
              </a:solidFill>
              <a:latin typeface="Arial"/>
              <a:ea typeface="Arial"/>
              <a:cs typeface="Arial"/>
              <a:sym typeface="Arial"/>
            </a:endParaRPr>
          </a:p>
        </p:txBody>
      </p:sp>
    </p:spTree>
    <p:extLst>
      <p:ext uri="{BB962C8B-B14F-4D97-AF65-F5344CB8AC3E}">
        <p14:creationId xmlns:p14="http://schemas.microsoft.com/office/powerpoint/2010/main" val="1909624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2"/>
        <p:cNvGrpSpPr/>
        <p:nvPr/>
      </p:nvGrpSpPr>
      <p:grpSpPr>
        <a:xfrm>
          <a:off x="0" y="0"/>
          <a:ext cx="0" cy="0"/>
          <a:chOff x="0" y="0"/>
          <a:chExt cx="0" cy="0"/>
        </a:xfrm>
      </p:grpSpPr>
      <p:cxnSp>
        <p:nvCxnSpPr>
          <p:cNvPr id="23" name="Shape 23"/>
          <p:cNvCxnSpPr/>
          <p:nvPr/>
        </p:nvCxnSpPr>
        <p:spPr>
          <a:xfrm>
            <a:off x="572267" y="1700769"/>
            <a:ext cx="818800" cy="0"/>
          </a:xfrm>
          <a:prstGeom prst="straightConnector1">
            <a:avLst/>
          </a:prstGeom>
          <a:noFill/>
          <a:ln w="19050" cap="flat" cmpd="sng">
            <a:solidFill>
              <a:schemeClr val="dk2"/>
            </a:solidFill>
            <a:prstDash val="lgDash"/>
            <a:round/>
            <a:headEnd type="none" w="med" len="med"/>
            <a:tailEnd type="none" w="med" len="med"/>
          </a:ln>
        </p:spPr>
      </p:cxnSp>
      <p:sp>
        <p:nvSpPr>
          <p:cNvPr id="24" name="Shape 24"/>
          <p:cNvSpPr txBox="1">
            <a:spLocks noGrp="1"/>
          </p:cNvSpPr>
          <p:nvPr>
            <p:ph type="title"/>
          </p:nvPr>
        </p:nvSpPr>
        <p:spPr>
          <a:xfrm>
            <a:off x="415600" y="496667"/>
            <a:ext cx="11360800" cy="9780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2"/>
              </a:buClr>
              <a:buFont typeface="Oswald"/>
              <a:buNone/>
              <a:defRPr sz="4000" b="0" i="0" u="none" strike="noStrike" cap="none">
                <a:solidFill>
                  <a:schemeClr val="dk2"/>
                </a:solidFill>
                <a:latin typeface="Oswald"/>
                <a:ea typeface="Oswald"/>
                <a:cs typeface="Oswald"/>
                <a:sym typeface="Oswald"/>
              </a:defRPr>
            </a:lvl1pPr>
            <a:lvl2pPr lvl="1" indent="0">
              <a:spcBef>
                <a:spcPts val="0"/>
              </a:spcBef>
              <a:buClr>
                <a:schemeClr val="dk2"/>
              </a:buClr>
              <a:buFont typeface="Oswald"/>
              <a:buNone/>
              <a:defRPr sz="4000">
                <a:solidFill>
                  <a:schemeClr val="dk2"/>
                </a:solidFill>
                <a:latin typeface="Oswald"/>
                <a:ea typeface="Oswald"/>
                <a:cs typeface="Oswald"/>
                <a:sym typeface="Oswald"/>
              </a:defRPr>
            </a:lvl2pPr>
            <a:lvl3pPr lvl="2" indent="0">
              <a:spcBef>
                <a:spcPts val="0"/>
              </a:spcBef>
              <a:buClr>
                <a:schemeClr val="dk2"/>
              </a:buClr>
              <a:buFont typeface="Oswald"/>
              <a:buNone/>
              <a:defRPr sz="4000">
                <a:solidFill>
                  <a:schemeClr val="dk2"/>
                </a:solidFill>
                <a:latin typeface="Oswald"/>
                <a:ea typeface="Oswald"/>
                <a:cs typeface="Oswald"/>
                <a:sym typeface="Oswald"/>
              </a:defRPr>
            </a:lvl3pPr>
            <a:lvl4pPr lvl="3" indent="0">
              <a:spcBef>
                <a:spcPts val="0"/>
              </a:spcBef>
              <a:buClr>
                <a:schemeClr val="dk2"/>
              </a:buClr>
              <a:buFont typeface="Oswald"/>
              <a:buNone/>
              <a:defRPr sz="4000">
                <a:solidFill>
                  <a:schemeClr val="dk2"/>
                </a:solidFill>
                <a:latin typeface="Oswald"/>
                <a:ea typeface="Oswald"/>
                <a:cs typeface="Oswald"/>
                <a:sym typeface="Oswald"/>
              </a:defRPr>
            </a:lvl4pPr>
            <a:lvl5pPr lvl="4" indent="0">
              <a:spcBef>
                <a:spcPts val="0"/>
              </a:spcBef>
              <a:buClr>
                <a:schemeClr val="dk2"/>
              </a:buClr>
              <a:buFont typeface="Oswald"/>
              <a:buNone/>
              <a:defRPr sz="4000">
                <a:solidFill>
                  <a:schemeClr val="dk2"/>
                </a:solidFill>
                <a:latin typeface="Oswald"/>
                <a:ea typeface="Oswald"/>
                <a:cs typeface="Oswald"/>
                <a:sym typeface="Oswald"/>
              </a:defRPr>
            </a:lvl5pPr>
            <a:lvl6pPr lvl="5" indent="0">
              <a:spcBef>
                <a:spcPts val="0"/>
              </a:spcBef>
              <a:buClr>
                <a:schemeClr val="dk2"/>
              </a:buClr>
              <a:buFont typeface="Oswald"/>
              <a:buNone/>
              <a:defRPr sz="4000">
                <a:solidFill>
                  <a:schemeClr val="dk2"/>
                </a:solidFill>
                <a:latin typeface="Oswald"/>
                <a:ea typeface="Oswald"/>
                <a:cs typeface="Oswald"/>
                <a:sym typeface="Oswald"/>
              </a:defRPr>
            </a:lvl6pPr>
            <a:lvl7pPr lvl="6" indent="0">
              <a:spcBef>
                <a:spcPts val="0"/>
              </a:spcBef>
              <a:buClr>
                <a:schemeClr val="dk2"/>
              </a:buClr>
              <a:buFont typeface="Oswald"/>
              <a:buNone/>
              <a:defRPr sz="4000">
                <a:solidFill>
                  <a:schemeClr val="dk2"/>
                </a:solidFill>
                <a:latin typeface="Oswald"/>
                <a:ea typeface="Oswald"/>
                <a:cs typeface="Oswald"/>
                <a:sym typeface="Oswald"/>
              </a:defRPr>
            </a:lvl7pPr>
            <a:lvl8pPr lvl="7" indent="0">
              <a:spcBef>
                <a:spcPts val="0"/>
              </a:spcBef>
              <a:buClr>
                <a:schemeClr val="dk2"/>
              </a:buClr>
              <a:buFont typeface="Oswald"/>
              <a:buNone/>
              <a:defRPr sz="4000">
                <a:solidFill>
                  <a:schemeClr val="dk2"/>
                </a:solidFill>
                <a:latin typeface="Oswald"/>
                <a:ea typeface="Oswald"/>
                <a:cs typeface="Oswald"/>
                <a:sym typeface="Oswald"/>
              </a:defRPr>
            </a:lvl8pPr>
            <a:lvl9pPr lvl="8" indent="0">
              <a:spcBef>
                <a:spcPts val="0"/>
              </a:spcBef>
              <a:buClr>
                <a:schemeClr val="dk2"/>
              </a:buClr>
              <a:buFont typeface="Oswald"/>
              <a:buNone/>
              <a:defRPr sz="4000">
                <a:solidFill>
                  <a:schemeClr val="dk2"/>
                </a:solidFill>
                <a:latin typeface="Oswald"/>
                <a:ea typeface="Oswald"/>
                <a:cs typeface="Oswald"/>
                <a:sym typeface="Oswald"/>
              </a:defRPr>
            </a:lvl9pPr>
          </a:lstStyle>
          <a:p>
            <a:endParaRPr/>
          </a:p>
        </p:txBody>
      </p:sp>
      <p:sp>
        <p:nvSpPr>
          <p:cNvPr id="25" name="Shape 25"/>
          <p:cNvSpPr txBox="1">
            <a:spLocks noGrp="1"/>
          </p:cNvSpPr>
          <p:nvPr>
            <p:ph type="body" idx="1"/>
          </p:nvPr>
        </p:nvSpPr>
        <p:spPr>
          <a:xfrm>
            <a:off x="415600" y="1958433"/>
            <a:ext cx="11360800" cy="4133200"/>
          </a:xfrm>
          <a:prstGeom prst="rect">
            <a:avLst/>
          </a:prstGeom>
          <a:noFill/>
          <a:ln>
            <a:noFill/>
          </a:ln>
        </p:spPr>
        <p:txBody>
          <a:bodyPr wrap="square" lIns="91425" tIns="91425" rIns="91425" bIns="91425" anchor="t" anchorCtr="0"/>
          <a:lstStyle>
            <a:lvl1pPr marL="0" marR="0" lvl="0" indent="0" algn="l" rtl="0">
              <a:lnSpc>
                <a:spcPct val="115000"/>
              </a:lnSpc>
              <a:spcBef>
                <a:spcPts val="0"/>
              </a:spcBef>
              <a:spcAft>
                <a:spcPts val="2133"/>
              </a:spcAft>
              <a:buClr>
                <a:schemeClr val="dk2"/>
              </a:buClr>
              <a:buFont typeface="Source Code Pro"/>
              <a:buNone/>
              <a:defRPr sz="2400" b="0" i="0" u="none" strike="noStrike" cap="none">
                <a:solidFill>
                  <a:schemeClr val="dk2"/>
                </a:solidFill>
                <a:latin typeface="Source Code Pro"/>
                <a:ea typeface="Source Code Pro"/>
                <a:cs typeface="Source Code Pro"/>
                <a:sym typeface="Source Code Pro"/>
              </a:defRPr>
            </a:lvl1pPr>
            <a:lvl2pPr marL="609585" marR="0" lvl="1"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2pPr>
            <a:lvl3pPr marL="1219170" marR="0" lvl="2"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3pPr>
            <a:lvl4pPr marL="1828754" marR="0" lvl="3"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4pPr>
            <a:lvl5pPr marL="2438339" marR="0" lvl="4"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5pPr>
            <a:lvl6pPr marL="3047924" marR="0" lvl="5"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6pPr>
            <a:lvl7pPr marL="3657509" marR="0" lvl="6"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7pPr>
            <a:lvl8pPr marL="4267093" marR="0" lvl="7"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8pPr>
            <a:lvl9pPr marL="4876678" marR="0" lvl="8" indent="0" algn="l" rtl="0">
              <a:lnSpc>
                <a:spcPct val="115000"/>
              </a:lnSpc>
              <a:spcBef>
                <a:spcPts val="0"/>
              </a:spcBef>
              <a:spcAft>
                <a:spcPts val="2133"/>
              </a:spcAft>
              <a:buClr>
                <a:schemeClr val="dk2"/>
              </a:buClr>
              <a:buFont typeface="Source Code Pro"/>
              <a:buNone/>
              <a:defRPr sz="1867" b="0" i="0" u="none" strike="noStrike" cap="none">
                <a:solidFill>
                  <a:schemeClr val="dk2"/>
                </a:solidFill>
                <a:latin typeface="Source Code Pro"/>
                <a:ea typeface="Source Code Pro"/>
                <a:cs typeface="Source Code Pro"/>
                <a:sym typeface="Source Code Pro"/>
              </a:defRPr>
            </a:lvl9pPr>
          </a:lstStyle>
          <a:p>
            <a:endParaRPr/>
          </a:p>
        </p:txBody>
      </p:sp>
      <p:sp>
        <p:nvSpPr>
          <p:cNvPr id="26" name="Shape 26"/>
          <p:cNvSpPr txBox="1">
            <a:spLocks noGrp="1"/>
          </p:cNvSpPr>
          <p:nvPr>
            <p:ph type="sldNum" idx="12"/>
          </p:nvPr>
        </p:nvSpPr>
        <p:spPr>
          <a:xfrm>
            <a:off x="11296609" y="6217621"/>
            <a:ext cx="731600" cy="524800"/>
          </a:xfrm>
          <a:prstGeom prst="rect">
            <a:avLst/>
          </a:prstGeom>
          <a:noFill/>
          <a:ln>
            <a:noFill/>
          </a:ln>
        </p:spPr>
        <p:txBody>
          <a:bodyPr wrap="square" lIns="91425" tIns="91425" rIns="91425" bIns="91425" anchor="ctr" anchorCtr="0">
            <a:noAutofit/>
          </a:bodyPr>
          <a:lstStyle/>
          <a:p>
            <a:pPr algn="l">
              <a:buClr>
                <a:srgbClr val="000000"/>
              </a:buClr>
              <a:buSzPct val="25000"/>
            </a:pPr>
            <a:fld id="{00000000-1234-1234-1234-123412341234}" type="slidenum">
              <a:rPr lang="en-GB" sz="1867" smtClean="0">
                <a:solidFill>
                  <a:srgbClr val="000000"/>
                </a:solidFill>
                <a:latin typeface="Arial"/>
                <a:ea typeface="Arial"/>
                <a:cs typeface="Arial"/>
                <a:sym typeface="Arial"/>
              </a:rPr>
              <a:pPr algn="l">
                <a:buClr>
                  <a:srgbClr val="000000"/>
                </a:buClr>
                <a:buSzPct val="25000"/>
              </a:pPr>
              <a:t>‹#›</a:t>
            </a:fld>
            <a:endParaRPr lang="en-GB" sz="1867">
              <a:solidFill>
                <a:srgbClr val="000000"/>
              </a:solidFill>
              <a:latin typeface="Arial"/>
              <a:ea typeface="Arial"/>
              <a:cs typeface="Arial"/>
              <a:sym typeface="Arial"/>
            </a:endParaRPr>
          </a:p>
        </p:txBody>
      </p:sp>
    </p:spTree>
    <p:extLst>
      <p:ext uri="{BB962C8B-B14F-4D97-AF65-F5344CB8AC3E}">
        <p14:creationId xmlns:p14="http://schemas.microsoft.com/office/powerpoint/2010/main" val="19927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7A0E97-07B9-BD4A-A85C-ED4AE9AD90C1}"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52738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A0E97-07B9-BD4A-A85C-ED4AE9AD90C1}" type="datetimeFigureOut">
              <a:rPr lang="en-GB" smtClean="0"/>
              <a:t>18/10/2017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1046195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7A0E97-07B9-BD4A-A85C-ED4AE9AD90C1}" type="datetimeFigureOut">
              <a:rPr lang="en-GB" smtClean="0"/>
              <a:t>18/10/2017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196143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7A0E97-07B9-BD4A-A85C-ED4AE9AD90C1}" type="datetimeFigureOut">
              <a:rPr lang="en-GB" smtClean="0"/>
              <a:t>18/10/2017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198529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7A0E97-07B9-BD4A-A85C-ED4AE9AD90C1}" type="datetimeFigureOut">
              <a:rPr lang="en-GB" smtClean="0"/>
              <a:t>18/10/2017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132890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A0E97-07B9-BD4A-A85C-ED4AE9AD90C1}" type="datetimeFigureOut">
              <a:rPr lang="en-GB" smtClean="0"/>
              <a:t>18/10/2017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100746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A0E97-07B9-BD4A-A85C-ED4AE9AD90C1}" type="datetimeFigureOut">
              <a:rPr lang="en-GB" smtClean="0"/>
              <a:t>18/10/2017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1684459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A0E97-07B9-BD4A-A85C-ED4AE9AD90C1}" type="datetimeFigureOut">
              <a:rPr lang="en-GB" smtClean="0"/>
              <a:t>18/10/2017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4DE717-970B-BC4B-A8A5-2D5B352BFFF0}" type="slidenum">
              <a:rPr lang="en-GB" smtClean="0"/>
              <a:t>‹#›</a:t>
            </a:fld>
            <a:endParaRPr lang="en-GB"/>
          </a:p>
        </p:txBody>
      </p:sp>
    </p:spTree>
    <p:extLst>
      <p:ext uri="{BB962C8B-B14F-4D97-AF65-F5344CB8AC3E}">
        <p14:creationId xmlns:p14="http://schemas.microsoft.com/office/powerpoint/2010/main" val="4264021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A0E97-07B9-BD4A-A85C-ED4AE9AD90C1}" type="datetimeFigureOut">
              <a:rPr lang="en-GB" smtClean="0"/>
              <a:t>18/10/2017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DE717-970B-BC4B-A8A5-2D5B352BFFF0}" type="slidenum">
              <a:rPr lang="en-GB" smtClean="0"/>
              <a:t>‹#›</a:t>
            </a:fld>
            <a:endParaRPr lang="en-GB"/>
          </a:p>
        </p:txBody>
      </p:sp>
    </p:spTree>
    <p:extLst>
      <p:ext uri="{BB962C8B-B14F-4D97-AF65-F5344CB8AC3E}">
        <p14:creationId xmlns:p14="http://schemas.microsoft.com/office/powerpoint/2010/main" val="680039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s://www.youtube.com/watch?v=BJ5EjNkHeU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23162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Shape 123"/>
          <p:cNvPicPr preferRelativeResize="0"/>
          <p:nvPr/>
        </p:nvPicPr>
        <p:blipFill rotWithShape="1">
          <a:blip r:embed="rId3">
            <a:alphaModFix/>
          </a:blip>
          <a:srcRect/>
          <a:stretch/>
        </p:blipFill>
        <p:spPr>
          <a:xfrm>
            <a:off x="7000067" y="76200"/>
            <a:ext cx="5080000" cy="6705600"/>
          </a:xfrm>
          <a:prstGeom prst="rect">
            <a:avLst/>
          </a:prstGeom>
          <a:noFill/>
          <a:ln>
            <a:noFill/>
          </a:ln>
        </p:spPr>
      </p:pic>
      <p:sp>
        <p:nvSpPr>
          <p:cNvPr id="124" name="Shape 124"/>
          <p:cNvSpPr txBox="1"/>
          <p:nvPr/>
        </p:nvSpPr>
        <p:spPr>
          <a:xfrm>
            <a:off x="308967" y="986300"/>
            <a:ext cx="5858400" cy="2364800"/>
          </a:xfrm>
          <a:prstGeom prst="rect">
            <a:avLst/>
          </a:prstGeom>
          <a:noFill/>
          <a:ln>
            <a:noFill/>
          </a:ln>
        </p:spPr>
        <p:txBody>
          <a:bodyPr wrap="square" lIns="121900" tIns="121900" rIns="121900" bIns="121900" anchor="t" anchorCtr="0">
            <a:noAutofit/>
          </a:bodyPr>
          <a:lstStyle/>
          <a:p>
            <a:pPr>
              <a:buClr>
                <a:srgbClr val="000000"/>
              </a:buClr>
              <a:buSzPct val="25000"/>
            </a:pPr>
            <a:r>
              <a:rPr lang="en-GB" sz="2400" b="1">
                <a:solidFill>
                  <a:srgbClr val="000000"/>
                </a:solidFill>
                <a:latin typeface="Raleway"/>
                <a:ea typeface="Raleway"/>
                <a:cs typeface="Raleway"/>
                <a:sym typeface="Raleway"/>
              </a:rPr>
              <a:t>Cultural Context</a:t>
            </a:r>
          </a:p>
          <a:p>
            <a:pPr>
              <a:buClr>
                <a:srgbClr val="000000"/>
              </a:buClr>
            </a:pPr>
            <a:endParaRPr sz="2400" b="1">
              <a:solidFill>
                <a:srgbClr val="000000"/>
              </a:solidFill>
              <a:latin typeface="Raleway"/>
              <a:ea typeface="Raleway"/>
              <a:cs typeface="Raleway"/>
              <a:sym typeface="Raleway"/>
            </a:endParaRPr>
          </a:p>
          <a:p>
            <a:pPr>
              <a:buClr>
                <a:srgbClr val="000000"/>
              </a:buClr>
              <a:buSzPct val="25000"/>
            </a:pPr>
            <a:r>
              <a:rPr lang="en-GB" sz="2400">
                <a:solidFill>
                  <a:srgbClr val="000000"/>
                </a:solidFill>
                <a:latin typeface="Raleway"/>
                <a:ea typeface="Raleway"/>
                <a:cs typeface="Raleway"/>
                <a:sym typeface="Raleway"/>
              </a:rPr>
              <a:t>Print adverts from the 1950s conventionally used more </a:t>
            </a:r>
            <a:r>
              <a:rPr lang="en-GB" sz="2400" b="1">
                <a:solidFill>
                  <a:srgbClr val="000000"/>
                </a:solidFill>
                <a:latin typeface="Raleway"/>
                <a:ea typeface="Raleway"/>
                <a:cs typeface="Raleway"/>
                <a:sym typeface="Raleway"/>
              </a:rPr>
              <a:t>copy</a:t>
            </a:r>
            <a:r>
              <a:rPr lang="en-GB" sz="2400">
                <a:solidFill>
                  <a:srgbClr val="000000"/>
                </a:solidFill>
                <a:latin typeface="Raleway"/>
                <a:ea typeface="Raleway"/>
                <a:cs typeface="Raleway"/>
                <a:sym typeface="Raleway"/>
              </a:rPr>
              <a:t> tha</a:t>
            </a:r>
            <a:r>
              <a:rPr lang="en-GB" sz="2400">
                <a:latin typeface="Raleway"/>
                <a:ea typeface="Raleway"/>
                <a:cs typeface="Raleway"/>
                <a:sym typeface="Raleway"/>
              </a:rPr>
              <a:t>n</a:t>
            </a:r>
            <a:r>
              <a:rPr lang="en-GB" sz="2400">
                <a:solidFill>
                  <a:srgbClr val="000000"/>
                </a:solidFill>
                <a:latin typeface="Raleway"/>
                <a:ea typeface="Raleway"/>
                <a:cs typeface="Raleway"/>
                <a:sym typeface="Raleway"/>
              </a:rPr>
              <a:t> we are used to seeing today. Consumer culture was in its early stages of development and with so many ‘new’ brands and products entering the market potential customers needed more information about them than a modern audience.  </a:t>
            </a:r>
          </a:p>
        </p:txBody>
      </p:sp>
    </p:spTree>
    <p:extLst>
      <p:ext uri="{BB962C8B-B14F-4D97-AF65-F5344CB8AC3E}">
        <p14:creationId xmlns:p14="http://schemas.microsoft.com/office/powerpoint/2010/main" val="1862246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Look at the television adverts for </a:t>
            </a:r>
            <a:r>
              <a:rPr lang="en-GB" i="1" dirty="0" smtClean="0"/>
              <a:t>Tide</a:t>
            </a:r>
            <a:r>
              <a:rPr lang="en-GB" dirty="0" smtClean="0"/>
              <a:t>. How are they targeting audiences?</a:t>
            </a:r>
            <a:endParaRPr lang="en-GB" dirty="0"/>
          </a:p>
        </p:txBody>
      </p:sp>
      <p:sp>
        <p:nvSpPr>
          <p:cNvPr id="3" name="Text Placeholder 2"/>
          <p:cNvSpPr>
            <a:spLocks noGrp="1"/>
          </p:cNvSpPr>
          <p:nvPr>
            <p:ph type="body" idx="1"/>
          </p:nvPr>
        </p:nvSpPr>
        <p:spPr/>
        <p:txBody>
          <a:bodyPr/>
          <a:lstStyle/>
          <a:p>
            <a:r>
              <a:rPr lang="en-GB" dirty="0">
                <a:hlinkClick r:id="rId2"/>
              </a:rPr>
              <a:t>https://</a:t>
            </a:r>
            <a:r>
              <a:rPr lang="en-GB" dirty="0" smtClean="0">
                <a:hlinkClick r:id="rId2"/>
              </a:rPr>
              <a:t>www.youtube.com/watch?v=BJ5EjNkHeU0</a:t>
            </a:r>
            <a:r>
              <a:rPr lang="en-GB" dirty="0" smtClean="0"/>
              <a:t> </a:t>
            </a:r>
          </a:p>
          <a:p>
            <a:endParaRPr lang="en-GB" dirty="0"/>
          </a:p>
          <a:p>
            <a:r>
              <a:rPr lang="en-GB" dirty="0"/>
              <a:t>How do these adverts create a desirable product?</a:t>
            </a:r>
          </a:p>
          <a:p>
            <a:r>
              <a:rPr lang="en-GB" dirty="0" smtClean="0"/>
              <a:t>What is the American dream? How do the adverts sell the American Dream?</a:t>
            </a:r>
          </a:p>
        </p:txBody>
      </p:sp>
    </p:spTree>
    <p:extLst>
      <p:ext uri="{BB962C8B-B14F-4D97-AF65-F5344CB8AC3E}">
        <p14:creationId xmlns:p14="http://schemas.microsoft.com/office/powerpoint/2010/main" val="1112065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50833" y="286200"/>
            <a:ext cx="11360800" cy="978000"/>
          </a:xfrm>
          <a:prstGeom prst="rect">
            <a:avLst/>
          </a:prstGeom>
          <a:noFill/>
          <a:ln>
            <a:noFill/>
          </a:ln>
        </p:spPr>
        <p:txBody>
          <a:bodyPr vert="horz" wrap="square" lIns="121900" tIns="121900" rIns="121900" bIns="121900" rtlCol="0" anchor="b" anchorCtr="0">
            <a:noAutofit/>
          </a:bodyPr>
          <a:lstStyle/>
          <a:p>
            <a:pPr>
              <a:buSzPct val="25000"/>
            </a:pPr>
            <a:r>
              <a:rPr lang="en-GB" dirty="0">
                <a:latin typeface="Raleway"/>
                <a:ea typeface="Raleway"/>
                <a:cs typeface="Raleway"/>
                <a:sym typeface="Raleway"/>
              </a:rPr>
              <a:t>Tide Print Advert Media Language Analysis</a:t>
            </a:r>
          </a:p>
        </p:txBody>
      </p:sp>
      <p:sp>
        <p:nvSpPr>
          <p:cNvPr id="130" name="Shape 130"/>
          <p:cNvSpPr txBox="1">
            <a:spLocks noGrp="1"/>
          </p:cNvSpPr>
          <p:nvPr>
            <p:ph type="body" idx="1"/>
          </p:nvPr>
        </p:nvSpPr>
        <p:spPr>
          <a:xfrm>
            <a:off x="162839" y="1264200"/>
            <a:ext cx="11548795" cy="4980483"/>
          </a:xfrm>
          <a:prstGeom prst="rect">
            <a:avLst/>
          </a:prstGeom>
          <a:noFill/>
          <a:ln>
            <a:noFill/>
          </a:ln>
        </p:spPr>
        <p:txBody>
          <a:bodyPr vert="horz" wrap="square" lIns="121900" tIns="121900" rIns="121900" bIns="121900" rtlCol="0" anchor="t" anchorCtr="0">
            <a:noAutofit/>
          </a:bodyPr>
          <a:lstStyle/>
          <a:p>
            <a:pPr>
              <a:spcAft>
                <a:spcPts val="0"/>
              </a:spcAft>
              <a:buSzPct val="25000"/>
            </a:pPr>
            <a:endParaRPr lang="en-GB" sz="1467" dirty="0">
              <a:solidFill>
                <a:schemeClr val="dk1"/>
              </a:solidFill>
              <a:latin typeface="+mj-lt"/>
              <a:ea typeface="Raleway"/>
              <a:cs typeface="Raleway"/>
              <a:sym typeface="Raleway"/>
            </a:endParaRPr>
          </a:p>
          <a:p>
            <a:pPr>
              <a:spcAft>
                <a:spcPts val="0"/>
              </a:spcAft>
              <a:buSzPct val="25000"/>
            </a:pPr>
            <a:endParaRPr lang="en-GB" sz="1467" dirty="0">
              <a:solidFill>
                <a:schemeClr val="dk1"/>
              </a:solidFill>
              <a:latin typeface="+mj-lt"/>
              <a:ea typeface="Raleway"/>
              <a:cs typeface="Raleway"/>
              <a:sym typeface="Raleway"/>
            </a:endParaRPr>
          </a:p>
          <a:p>
            <a:pPr>
              <a:spcAft>
                <a:spcPts val="0"/>
              </a:spcAft>
              <a:buSzPct val="25000"/>
            </a:pPr>
            <a:endParaRPr lang="en-GB" sz="1467" dirty="0">
              <a:solidFill>
                <a:schemeClr val="dk1"/>
              </a:solidFill>
              <a:latin typeface="+mj-lt"/>
              <a:ea typeface="Raleway"/>
              <a:cs typeface="Raleway"/>
              <a:sym typeface="Raleway"/>
            </a:endParaRPr>
          </a:p>
          <a:p>
            <a:pPr>
              <a:spcAft>
                <a:spcPts val="0"/>
              </a:spcAft>
              <a:buSzPct val="25000"/>
            </a:pPr>
            <a:r>
              <a:rPr lang="en-GB" sz="2133" dirty="0">
                <a:solidFill>
                  <a:schemeClr val="dk1"/>
                </a:solidFill>
                <a:latin typeface="+mj-lt"/>
                <a:ea typeface="Raleway"/>
                <a:cs typeface="Raleway"/>
                <a:sym typeface="Raleway"/>
              </a:rPr>
              <a:t>Analyse </a:t>
            </a:r>
            <a:r>
              <a:rPr lang="en-GB" sz="2133" dirty="0">
                <a:solidFill>
                  <a:schemeClr val="dk1"/>
                </a:solidFill>
                <a:latin typeface="+mj-lt"/>
                <a:ea typeface="Raleway"/>
                <a:cs typeface="Raleway"/>
                <a:sym typeface="Raleway"/>
              </a:rPr>
              <a:t>the following points on your copy of the advert</a:t>
            </a:r>
            <a:r>
              <a:rPr lang="en-GB" sz="2133" dirty="0">
                <a:solidFill>
                  <a:schemeClr val="dk1"/>
                </a:solidFill>
                <a:latin typeface="+mj-lt"/>
                <a:ea typeface="Raleway"/>
                <a:cs typeface="Raleway"/>
                <a:sym typeface="Raleway"/>
              </a:rPr>
              <a:t>.</a:t>
            </a:r>
            <a:endParaRPr lang="en-GB" sz="2133" dirty="0">
              <a:solidFill>
                <a:schemeClr val="dk1"/>
              </a:solidFill>
              <a:latin typeface="+mj-lt"/>
              <a:ea typeface="Raleway"/>
              <a:cs typeface="Raleway"/>
              <a:sym typeface="Raleway"/>
            </a:endParaRPr>
          </a:p>
        </p:txBody>
      </p:sp>
    </p:spTree>
    <p:extLst>
      <p:ext uri="{BB962C8B-B14F-4D97-AF65-F5344CB8AC3E}">
        <p14:creationId xmlns:p14="http://schemas.microsoft.com/office/powerpoint/2010/main" val="938998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79132" y="-118945"/>
            <a:ext cx="9308264" cy="6229815"/>
          </a:xfrm>
        </p:spPr>
        <p:txBody>
          <a:bodyPr>
            <a:normAutofit fontScale="92500" lnSpcReduction="10000"/>
          </a:bodyPr>
          <a:lstStyle/>
          <a:p>
            <a:pPr marL="609585" indent="-296326">
              <a:spcBef>
                <a:spcPts val="2133"/>
              </a:spcBef>
              <a:spcAft>
                <a:spcPts val="0"/>
              </a:spcAft>
              <a:buSzPct val="100000"/>
              <a:buFont typeface="Raleway"/>
              <a:buAutoNum type="arabicPeriod"/>
            </a:pPr>
            <a:r>
              <a:rPr lang="en-GB" sz="1600" b="1" dirty="0">
                <a:ea typeface="Raleway"/>
                <a:cs typeface="Raleway"/>
                <a:sym typeface="Raleway"/>
              </a:rPr>
              <a:t>Composition/layout and design </a:t>
            </a:r>
            <a:r>
              <a:rPr lang="en-GB" sz="1600" dirty="0">
                <a:ea typeface="Raleway"/>
                <a:cs typeface="Raleway"/>
                <a:sym typeface="Raleway"/>
              </a:rPr>
              <a:t>(reading in a Z formation &amp; rule of thirds): how is the advert constructed? Consider where the image is placed and the effect of this.</a:t>
            </a:r>
          </a:p>
          <a:p>
            <a:pPr marL="609585" indent="-296326">
              <a:spcBef>
                <a:spcPts val="2133"/>
              </a:spcBef>
              <a:spcAft>
                <a:spcPts val="0"/>
              </a:spcAft>
              <a:buSzPct val="100000"/>
              <a:buFont typeface="Raleway"/>
              <a:buAutoNum type="arabicPeriod"/>
            </a:pPr>
            <a:r>
              <a:rPr lang="en-GB" sz="1600" b="1" dirty="0">
                <a:ea typeface="Raleway"/>
                <a:cs typeface="Raleway"/>
                <a:sym typeface="Raleway"/>
              </a:rPr>
              <a:t>Central image</a:t>
            </a:r>
            <a:r>
              <a:rPr lang="en-GB" sz="1600" dirty="0">
                <a:ea typeface="Raleway"/>
                <a:cs typeface="Raleway"/>
                <a:sym typeface="Raleway"/>
              </a:rPr>
              <a:t>: what is it and why has it been chosen? What does it communicate about the product?</a:t>
            </a:r>
          </a:p>
          <a:p>
            <a:pPr marL="609585" indent="-296326">
              <a:spcBef>
                <a:spcPts val="2133"/>
              </a:spcBef>
              <a:spcAft>
                <a:spcPts val="0"/>
              </a:spcAft>
              <a:buSzPct val="100000"/>
              <a:buFont typeface="Raleway"/>
              <a:buAutoNum type="arabicPeriod"/>
            </a:pPr>
            <a:r>
              <a:rPr lang="en-GB" sz="1600" b="1" dirty="0">
                <a:ea typeface="Raleway"/>
                <a:cs typeface="Raleway"/>
                <a:sym typeface="Raleway"/>
              </a:rPr>
              <a:t>Typography and graphics</a:t>
            </a:r>
            <a:r>
              <a:rPr lang="en-GB" sz="1600" dirty="0">
                <a:ea typeface="Raleway"/>
                <a:cs typeface="Raleway"/>
                <a:sym typeface="Raleway"/>
              </a:rPr>
              <a:t>: what can you say about the font styles, graphics etc. How do they persuade the audience? Headings, subheadings and slogans</a:t>
            </a:r>
          </a:p>
          <a:p>
            <a:pPr marL="609585" indent="-296326">
              <a:spcBef>
                <a:spcPts val="2133"/>
              </a:spcBef>
              <a:spcAft>
                <a:spcPts val="0"/>
              </a:spcAft>
              <a:buSzPct val="100000"/>
              <a:buFont typeface="Raleway"/>
              <a:buAutoNum type="arabicPeriod"/>
            </a:pPr>
            <a:r>
              <a:rPr lang="en-GB" sz="1600" b="1" dirty="0">
                <a:ea typeface="Raleway"/>
                <a:cs typeface="Raleway"/>
                <a:sym typeface="Raleway"/>
              </a:rPr>
              <a:t>Visual codes</a:t>
            </a:r>
            <a:r>
              <a:rPr lang="en-GB" sz="1600" dirty="0">
                <a:ea typeface="Raleway"/>
                <a:cs typeface="Raleway"/>
                <a:sym typeface="Raleway"/>
              </a:rPr>
              <a:t>: how has the advertisement communicated messages through the use of colour, expression, gesture and technique?</a:t>
            </a:r>
          </a:p>
          <a:p>
            <a:pPr marL="609585" indent="-296326">
              <a:spcBef>
                <a:spcPts val="2133"/>
              </a:spcBef>
              <a:spcAft>
                <a:spcPts val="0"/>
              </a:spcAft>
              <a:buSzPct val="100000"/>
              <a:buFont typeface="Raleway"/>
              <a:buAutoNum type="arabicPeriod"/>
            </a:pPr>
            <a:r>
              <a:rPr lang="en-GB" sz="1600" b="1" dirty="0">
                <a:ea typeface="Raleway"/>
                <a:cs typeface="Raleway"/>
                <a:sym typeface="Raleway"/>
              </a:rPr>
              <a:t>Colour</a:t>
            </a:r>
            <a:r>
              <a:rPr lang="en-GB" sz="1600" dirty="0">
                <a:ea typeface="Raleway"/>
                <a:cs typeface="Raleway"/>
                <a:sym typeface="Raleway"/>
              </a:rPr>
              <a:t>: is there a colour scheme and if so what does it suggest? Does it link to the product? Part of the branding? Message it communicates?</a:t>
            </a:r>
          </a:p>
          <a:p>
            <a:pPr marL="609585" indent="-296326">
              <a:spcBef>
                <a:spcPts val="2133"/>
              </a:spcBef>
              <a:spcAft>
                <a:spcPts val="0"/>
              </a:spcAft>
              <a:buSzPct val="100000"/>
              <a:buFont typeface="Raleway"/>
              <a:buAutoNum type="arabicPeriod"/>
            </a:pPr>
            <a:r>
              <a:rPr lang="en-GB" sz="1600" b="1" dirty="0">
                <a:ea typeface="Raleway"/>
                <a:cs typeface="Raleway"/>
                <a:sym typeface="Raleway"/>
              </a:rPr>
              <a:t>Print technical codes</a:t>
            </a:r>
            <a:r>
              <a:rPr lang="en-GB" sz="1600" dirty="0">
                <a:ea typeface="Raleway"/>
                <a:cs typeface="Raleway"/>
                <a:sym typeface="Raleway"/>
              </a:rPr>
              <a:t>: camera angles, shots, editing etc. How do they communicate messages?</a:t>
            </a:r>
          </a:p>
          <a:p>
            <a:pPr marL="609585" indent="-296326">
              <a:spcBef>
                <a:spcPts val="2133"/>
              </a:spcBef>
              <a:spcAft>
                <a:spcPts val="0"/>
              </a:spcAft>
              <a:buSzPct val="100000"/>
              <a:buFont typeface="Raleway"/>
              <a:buAutoNum type="arabicPeriod"/>
            </a:pPr>
            <a:r>
              <a:rPr lang="en-GB" sz="1600" b="1" dirty="0">
                <a:ea typeface="Raleway"/>
                <a:cs typeface="Raleway"/>
                <a:sym typeface="Raleway"/>
              </a:rPr>
              <a:t>Language and mode of address</a:t>
            </a:r>
            <a:r>
              <a:rPr lang="en-GB" sz="1600" dirty="0">
                <a:ea typeface="Raleway"/>
                <a:cs typeface="Raleway"/>
                <a:sym typeface="Raleway"/>
              </a:rPr>
              <a:t>: how the advert ‘speaks’ to the audience. Words/language used (alliteration, hyperbole etc.) and what it says about the product. Hard sell or soft sell?</a:t>
            </a:r>
          </a:p>
          <a:p>
            <a:pPr marL="609585" indent="-296326">
              <a:spcBef>
                <a:spcPts val="2133"/>
              </a:spcBef>
              <a:spcAft>
                <a:spcPts val="0"/>
              </a:spcAft>
              <a:buSzPct val="100000"/>
              <a:buFont typeface="Raleway"/>
              <a:buAutoNum type="arabicPeriod"/>
            </a:pPr>
            <a:r>
              <a:rPr lang="en-GB" sz="1600" b="1" dirty="0">
                <a:ea typeface="Raleway"/>
                <a:cs typeface="Raleway"/>
                <a:sym typeface="Raleway"/>
              </a:rPr>
              <a:t>Attitude and beliefs</a:t>
            </a:r>
            <a:r>
              <a:rPr lang="en-GB" sz="1600" dirty="0">
                <a:ea typeface="Raleway"/>
                <a:cs typeface="Raleway"/>
                <a:sym typeface="Raleway"/>
              </a:rPr>
              <a:t>: what attitudes and beliefs are conveyed through the advert? How will the product ‘change your life’?</a:t>
            </a:r>
          </a:p>
          <a:p>
            <a:pPr marL="609585" indent="-296326">
              <a:spcBef>
                <a:spcPts val="2133"/>
              </a:spcBef>
              <a:spcAft>
                <a:spcPts val="0"/>
              </a:spcAft>
              <a:buSzPct val="100000"/>
              <a:buFont typeface="Raleway"/>
              <a:buAutoNum type="arabicPeriod"/>
            </a:pPr>
            <a:r>
              <a:rPr lang="en-GB" sz="1600" b="1" dirty="0">
                <a:ea typeface="Raleway"/>
                <a:cs typeface="Raleway"/>
                <a:sym typeface="Raleway"/>
              </a:rPr>
              <a:t>Associations</a:t>
            </a:r>
            <a:r>
              <a:rPr lang="en-GB" sz="1600" dirty="0">
                <a:ea typeface="Raleway"/>
                <a:cs typeface="Raleway"/>
                <a:sym typeface="Raleway"/>
              </a:rPr>
              <a:t>: does the advert use intertextuality, so we make associations with other media forms and products? If so, why?</a:t>
            </a:r>
          </a:p>
          <a:p>
            <a:endParaRPr lang="en-GB" sz="1600" dirty="0"/>
          </a:p>
        </p:txBody>
      </p:sp>
      <p:pic>
        <p:nvPicPr>
          <p:cNvPr id="6" name="Shape 123"/>
          <p:cNvPicPr preferRelativeResize="0"/>
          <p:nvPr/>
        </p:nvPicPr>
        <p:blipFill rotWithShape="1">
          <a:blip r:embed="rId2">
            <a:alphaModFix/>
          </a:blip>
          <a:srcRect/>
          <a:stretch/>
        </p:blipFill>
        <p:spPr>
          <a:xfrm>
            <a:off x="9129133" y="1263805"/>
            <a:ext cx="2950935" cy="4150112"/>
          </a:xfrm>
          <a:prstGeom prst="rect">
            <a:avLst/>
          </a:prstGeom>
          <a:noFill/>
          <a:ln>
            <a:noFill/>
          </a:ln>
        </p:spPr>
      </p:pic>
    </p:spTree>
    <p:extLst>
      <p:ext uri="{BB962C8B-B14F-4D97-AF65-F5344CB8AC3E}">
        <p14:creationId xmlns:p14="http://schemas.microsoft.com/office/powerpoint/2010/main" val="1331544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Comparable adverts</a:t>
            </a:r>
            <a:endParaRPr lang="en-GB" dirty="0"/>
          </a:p>
        </p:txBody>
      </p:sp>
      <p:sp>
        <p:nvSpPr>
          <p:cNvPr id="5" name="Subtitle 4"/>
          <p:cNvSpPr>
            <a:spLocks noGrp="1"/>
          </p:cNvSpPr>
          <p:nvPr>
            <p:ph type="subTitle" idx="1"/>
          </p:nvPr>
        </p:nvSpPr>
        <p:spPr/>
        <p:txBody>
          <a:bodyPr/>
          <a:lstStyle/>
          <a:p>
            <a:r>
              <a:rPr lang="en-GB" dirty="0" smtClean="0"/>
              <a:t>What similarities and differences are there in other print advertisements from the 1950s?</a:t>
            </a:r>
            <a:endParaRPr lang="en-GB" dirty="0"/>
          </a:p>
        </p:txBody>
      </p:sp>
    </p:spTree>
    <p:extLst>
      <p:ext uri="{BB962C8B-B14F-4D97-AF65-F5344CB8AC3E}">
        <p14:creationId xmlns:p14="http://schemas.microsoft.com/office/powerpoint/2010/main" val="334149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449444" y="141445"/>
            <a:ext cx="5046133" cy="6585632"/>
          </a:xfrm>
          <a:prstGeom prst="rect">
            <a:avLst/>
          </a:prstGeom>
        </p:spPr>
      </p:pic>
    </p:spTree>
    <p:extLst>
      <p:ext uri="{BB962C8B-B14F-4D97-AF65-F5344CB8AC3E}">
        <p14:creationId xmlns:p14="http://schemas.microsoft.com/office/powerpoint/2010/main" val="381312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68392" y="282498"/>
            <a:ext cx="4676673" cy="6304156"/>
          </a:xfrm>
          <a:prstGeom prst="rect">
            <a:avLst/>
          </a:prstGeom>
        </p:spPr>
      </p:pic>
    </p:spTree>
    <p:extLst>
      <p:ext uri="{BB962C8B-B14F-4D97-AF65-F5344CB8AC3E}">
        <p14:creationId xmlns:p14="http://schemas.microsoft.com/office/powerpoint/2010/main" val="635766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04200" y="3772600"/>
            <a:ext cx="5393600" cy="2385600"/>
          </a:xfrm>
          <a:prstGeom prst="rect">
            <a:avLst/>
          </a:prstGeom>
          <a:noFill/>
          <a:ln>
            <a:noFill/>
          </a:ln>
        </p:spPr>
        <p:txBody>
          <a:bodyPr vert="horz" wrap="square" lIns="121900" tIns="121900" rIns="121900" bIns="121900" rtlCol="0" anchor="b" anchorCtr="0">
            <a:noAutofit/>
          </a:bodyPr>
          <a:lstStyle/>
          <a:p>
            <a:pPr>
              <a:buSzPct val="25000"/>
            </a:pPr>
            <a:endParaRPr sz="4800" b="1" dirty="0">
              <a:solidFill>
                <a:srgbClr val="FFFFFF"/>
              </a:solidFill>
              <a:latin typeface="Raleway"/>
              <a:ea typeface="Raleway"/>
              <a:cs typeface="Raleway"/>
              <a:sym typeface="Raleway"/>
            </a:endParaRPr>
          </a:p>
          <a:p>
            <a:pPr>
              <a:buSzPct val="25000"/>
            </a:pPr>
            <a:endParaRPr sz="4800" b="1" dirty="0">
              <a:solidFill>
                <a:srgbClr val="FFFFFF"/>
              </a:solidFill>
              <a:latin typeface="Raleway"/>
              <a:ea typeface="Raleway"/>
              <a:cs typeface="Raleway"/>
              <a:sym typeface="Raleway"/>
            </a:endParaRPr>
          </a:p>
          <a:p>
            <a:pPr>
              <a:buSzPct val="25000"/>
            </a:pPr>
            <a:endParaRPr sz="4800" b="1" dirty="0">
              <a:solidFill>
                <a:srgbClr val="FFFFFF"/>
              </a:solidFill>
              <a:latin typeface="Raleway"/>
              <a:ea typeface="Raleway"/>
              <a:cs typeface="Raleway"/>
              <a:sym typeface="Raleway"/>
            </a:endParaRPr>
          </a:p>
          <a:p>
            <a:pPr>
              <a:buSzPct val="25000"/>
            </a:pPr>
            <a:endParaRPr sz="4800" b="1" dirty="0">
              <a:solidFill>
                <a:srgbClr val="FFFFFF"/>
              </a:solidFill>
              <a:latin typeface="Raleway"/>
              <a:ea typeface="Raleway"/>
              <a:cs typeface="Raleway"/>
              <a:sym typeface="Raleway"/>
            </a:endParaRPr>
          </a:p>
          <a:p>
            <a:pPr>
              <a:buSzPct val="25000"/>
            </a:pPr>
            <a:endParaRPr sz="4800" b="1" dirty="0">
              <a:solidFill>
                <a:srgbClr val="FFFFFF"/>
              </a:solidFill>
              <a:latin typeface="Raleway"/>
              <a:ea typeface="Raleway"/>
              <a:cs typeface="Raleway"/>
              <a:sym typeface="Raleway"/>
            </a:endParaRPr>
          </a:p>
          <a:p>
            <a:pPr>
              <a:buSzPct val="25000"/>
            </a:pPr>
            <a:r>
              <a:rPr lang="en-GB" sz="4800" b="1" dirty="0">
                <a:solidFill>
                  <a:srgbClr val="FFFFFF"/>
                </a:solidFill>
                <a:latin typeface="Raleway"/>
                <a:ea typeface="Raleway"/>
                <a:cs typeface="Raleway"/>
                <a:sym typeface="Raleway"/>
              </a:rPr>
              <a:t>Component One Section A: </a:t>
            </a:r>
          </a:p>
          <a:p>
            <a:pPr>
              <a:buSzPct val="25000"/>
            </a:pPr>
            <a:endParaRPr sz="1467" b="1" dirty="0">
              <a:solidFill>
                <a:srgbClr val="FFFFFF"/>
              </a:solidFill>
              <a:latin typeface="Raleway"/>
              <a:ea typeface="Raleway"/>
              <a:cs typeface="Raleway"/>
              <a:sym typeface="Raleway"/>
            </a:endParaRPr>
          </a:p>
          <a:p>
            <a:pPr>
              <a:buSzPct val="25000"/>
            </a:pPr>
            <a:endParaRPr sz="4800" b="1" dirty="0">
              <a:solidFill>
                <a:srgbClr val="FFFFFF"/>
              </a:solidFill>
              <a:latin typeface="Raleway"/>
              <a:ea typeface="Raleway"/>
              <a:cs typeface="Raleway"/>
              <a:sym typeface="Raleway"/>
            </a:endParaRPr>
          </a:p>
          <a:p>
            <a:pPr>
              <a:buSzPct val="25000"/>
            </a:pPr>
            <a:r>
              <a:rPr lang="en-GB" sz="4800" b="1" dirty="0">
                <a:solidFill>
                  <a:srgbClr val="FFFFFF"/>
                </a:solidFill>
                <a:latin typeface="Raleway"/>
                <a:ea typeface="Raleway"/>
                <a:cs typeface="Raleway"/>
                <a:sym typeface="Raleway"/>
              </a:rPr>
              <a:t>A reminder</a:t>
            </a:r>
            <a:r>
              <a:rPr lang="is-IS" sz="4800" b="1" dirty="0">
                <a:solidFill>
                  <a:srgbClr val="FFFFFF"/>
                </a:solidFill>
                <a:latin typeface="Raleway"/>
                <a:ea typeface="Raleway"/>
                <a:cs typeface="Raleway"/>
                <a:sym typeface="Raleway"/>
              </a:rPr>
              <a:t>…</a:t>
            </a:r>
            <a:endParaRPr lang="en-GB" sz="4800" b="1" dirty="0">
              <a:solidFill>
                <a:srgbClr val="FFFFFF"/>
              </a:solidFill>
              <a:latin typeface="Raleway"/>
              <a:ea typeface="Raleway"/>
              <a:cs typeface="Raleway"/>
              <a:sym typeface="Raleway"/>
            </a:endParaRPr>
          </a:p>
        </p:txBody>
      </p:sp>
      <p:sp>
        <p:nvSpPr>
          <p:cNvPr id="81" name="Shape 81"/>
          <p:cNvSpPr txBox="1">
            <a:spLocks noGrp="1"/>
          </p:cNvSpPr>
          <p:nvPr>
            <p:ph type="body" idx="2"/>
          </p:nvPr>
        </p:nvSpPr>
        <p:spPr>
          <a:xfrm>
            <a:off x="6525300" y="699800"/>
            <a:ext cx="5254000" cy="5458400"/>
          </a:xfrm>
          <a:prstGeom prst="rect">
            <a:avLst/>
          </a:prstGeom>
        </p:spPr>
        <p:txBody>
          <a:bodyPr vert="horz" wrap="square" lIns="121900" tIns="121900" rIns="121900" bIns="121900" rtlCol="0" anchor="ctr" anchorCtr="0">
            <a:noAutofit/>
          </a:bodyPr>
          <a:lstStyle/>
          <a:p>
            <a:pPr>
              <a:spcAft>
                <a:spcPts val="0"/>
              </a:spcAft>
            </a:pPr>
            <a:endParaRPr sz="1200">
              <a:solidFill>
                <a:srgbClr val="000000"/>
              </a:solidFill>
              <a:latin typeface="Calibri"/>
              <a:ea typeface="Calibri"/>
              <a:cs typeface="Calibri"/>
              <a:sym typeface="Calibri"/>
            </a:endParaRPr>
          </a:p>
          <a:p>
            <a:pPr>
              <a:spcAft>
                <a:spcPts val="0"/>
              </a:spcAft>
            </a:pPr>
            <a:r>
              <a:rPr lang="en-GB" sz="1867">
                <a:solidFill>
                  <a:srgbClr val="000000"/>
                </a:solidFill>
                <a:latin typeface="Calibri"/>
                <a:ea typeface="Calibri"/>
                <a:cs typeface="Calibri"/>
                <a:sym typeface="Calibri"/>
              </a:rPr>
              <a:t>Learn about </a:t>
            </a:r>
            <a:r>
              <a:rPr lang="en-GB" sz="1867" b="1">
                <a:solidFill>
                  <a:srgbClr val="000000"/>
                </a:solidFill>
                <a:latin typeface="Calibri"/>
                <a:ea typeface="Calibri"/>
                <a:cs typeface="Calibri"/>
                <a:sym typeface="Calibri"/>
              </a:rPr>
              <a:t>Media Language </a:t>
            </a:r>
            <a:r>
              <a:rPr lang="en-GB" sz="1867">
                <a:solidFill>
                  <a:srgbClr val="000000"/>
                </a:solidFill>
                <a:latin typeface="Calibri"/>
                <a:ea typeface="Calibri"/>
                <a:cs typeface="Calibri"/>
                <a:sym typeface="Calibri"/>
              </a:rPr>
              <a:t>and </a:t>
            </a:r>
            <a:r>
              <a:rPr lang="en-GB" sz="1867" b="1">
                <a:solidFill>
                  <a:srgbClr val="000000"/>
                </a:solidFill>
                <a:latin typeface="Calibri"/>
                <a:ea typeface="Calibri"/>
                <a:cs typeface="Calibri"/>
                <a:sym typeface="Calibri"/>
              </a:rPr>
              <a:t>Representation </a:t>
            </a:r>
            <a:r>
              <a:rPr lang="en-GB" sz="1867">
                <a:solidFill>
                  <a:srgbClr val="000000"/>
                </a:solidFill>
                <a:latin typeface="Calibri"/>
                <a:ea typeface="Calibri"/>
                <a:cs typeface="Calibri"/>
                <a:sym typeface="Calibri"/>
              </a:rPr>
              <a:t>as an essential basis for analysing media products</a:t>
            </a:r>
          </a:p>
          <a:p>
            <a:pPr>
              <a:spcAft>
                <a:spcPts val="0"/>
              </a:spcAft>
            </a:pPr>
            <a:endParaRPr sz="1867">
              <a:solidFill>
                <a:srgbClr val="000000"/>
              </a:solidFill>
              <a:latin typeface="Arial"/>
              <a:ea typeface="Arial"/>
              <a:cs typeface="Arial"/>
              <a:sym typeface="Arial"/>
            </a:endParaRPr>
          </a:p>
          <a:p>
            <a:pPr>
              <a:spcAft>
                <a:spcPts val="0"/>
              </a:spcAft>
            </a:pPr>
            <a:r>
              <a:rPr lang="en-GB" sz="1867">
                <a:solidFill>
                  <a:srgbClr val="000000"/>
                </a:solidFill>
                <a:latin typeface="Arial"/>
                <a:ea typeface="Arial"/>
                <a:cs typeface="Arial"/>
                <a:sym typeface="Arial"/>
              </a:rPr>
              <a:t>•</a:t>
            </a:r>
            <a:r>
              <a:rPr lang="en-GB" sz="1867" b="1">
                <a:solidFill>
                  <a:srgbClr val="000000"/>
                </a:solidFill>
                <a:latin typeface="Calibri"/>
                <a:ea typeface="Calibri"/>
                <a:cs typeface="Calibri"/>
                <a:sym typeface="Calibri"/>
              </a:rPr>
              <a:t>analyse</a:t>
            </a:r>
            <a:r>
              <a:rPr lang="en-GB" sz="1867">
                <a:solidFill>
                  <a:srgbClr val="000000"/>
                </a:solidFill>
                <a:latin typeface="Calibri"/>
                <a:ea typeface="Calibri"/>
                <a:cs typeface="Calibri"/>
                <a:sym typeface="Calibri"/>
              </a:rPr>
              <a:t> critically and </a:t>
            </a:r>
            <a:r>
              <a:rPr lang="en-GB" sz="1867" b="1">
                <a:solidFill>
                  <a:srgbClr val="000000"/>
                </a:solidFill>
                <a:latin typeface="Calibri"/>
                <a:ea typeface="Calibri"/>
                <a:cs typeface="Calibri"/>
                <a:sym typeface="Calibri"/>
              </a:rPr>
              <a:t>compare</a:t>
            </a:r>
            <a:r>
              <a:rPr lang="en-GB" sz="1867">
                <a:solidFill>
                  <a:srgbClr val="000000"/>
                </a:solidFill>
                <a:latin typeface="Calibri"/>
                <a:ea typeface="Calibri"/>
                <a:cs typeface="Calibri"/>
                <a:sym typeface="Calibri"/>
              </a:rPr>
              <a:t> how media products construct and communicate meanings</a:t>
            </a:r>
          </a:p>
          <a:p>
            <a:pPr>
              <a:spcAft>
                <a:spcPts val="0"/>
              </a:spcAft>
            </a:pPr>
            <a:endParaRPr sz="1867">
              <a:solidFill>
                <a:srgbClr val="000000"/>
              </a:solidFill>
              <a:latin typeface="Arial"/>
              <a:ea typeface="Arial"/>
              <a:cs typeface="Arial"/>
              <a:sym typeface="Arial"/>
            </a:endParaRPr>
          </a:p>
          <a:p>
            <a:pPr>
              <a:spcAft>
                <a:spcPts val="0"/>
              </a:spcAft>
            </a:pPr>
            <a:r>
              <a:rPr lang="en-GB" sz="1867">
                <a:solidFill>
                  <a:srgbClr val="000000"/>
                </a:solidFill>
                <a:latin typeface="Arial"/>
                <a:ea typeface="Arial"/>
                <a:cs typeface="Arial"/>
                <a:sym typeface="Arial"/>
              </a:rPr>
              <a:t>•</a:t>
            </a:r>
            <a:r>
              <a:rPr lang="en-GB" sz="1867">
                <a:solidFill>
                  <a:srgbClr val="000000"/>
                </a:solidFill>
                <a:latin typeface="Calibri"/>
                <a:ea typeface="Calibri"/>
                <a:cs typeface="Calibri"/>
                <a:sym typeface="Calibri"/>
              </a:rPr>
              <a:t>use </a:t>
            </a:r>
            <a:r>
              <a:rPr lang="en-GB" sz="1867" b="1">
                <a:solidFill>
                  <a:srgbClr val="000000"/>
                </a:solidFill>
                <a:latin typeface="Calibri"/>
                <a:ea typeface="Calibri"/>
                <a:cs typeface="Calibri"/>
                <a:sym typeface="Calibri"/>
              </a:rPr>
              <a:t>theories</a:t>
            </a:r>
            <a:r>
              <a:rPr lang="en-GB" sz="1867">
                <a:solidFill>
                  <a:srgbClr val="000000"/>
                </a:solidFill>
                <a:latin typeface="Calibri"/>
                <a:ea typeface="Calibri"/>
                <a:cs typeface="Calibri"/>
                <a:sym typeface="Calibri"/>
              </a:rPr>
              <a:t> and specialist </a:t>
            </a:r>
            <a:r>
              <a:rPr lang="en-GB" sz="1867" b="1">
                <a:solidFill>
                  <a:srgbClr val="000000"/>
                </a:solidFill>
                <a:latin typeface="Calibri"/>
                <a:ea typeface="Calibri"/>
                <a:cs typeface="Calibri"/>
                <a:sym typeface="Calibri"/>
              </a:rPr>
              <a:t>subject-specific terminology </a:t>
            </a:r>
            <a:r>
              <a:rPr lang="en-GB" sz="1867">
                <a:solidFill>
                  <a:srgbClr val="000000"/>
                </a:solidFill>
                <a:latin typeface="Calibri"/>
                <a:ea typeface="Calibri"/>
                <a:cs typeface="Calibri"/>
                <a:sym typeface="Calibri"/>
              </a:rPr>
              <a:t>appropriately</a:t>
            </a:r>
          </a:p>
          <a:p>
            <a:pPr>
              <a:spcAft>
                <a:spcPts val="0"/>
              </a:spcAft>
            </a:pPr>
            <a:endParaRPr sz="1867">
              <a:solidFill>
                <a:srgbClr val="000000"/>
              </a:solidFill>
              <a:latin typeface="Arial"/>
              <a:ea typeface="Arial"/>
              <a:cs typeface="Arial"/>
              <a:sym typeface="Arial"/>
            </a:endParaRPr>
          </a:p>
          <a:p>
            <a:pPr>
              <a:spcAft>
                <a:spcPts val="0"/>
              </a:spcAft>
            </a:pPr>
            <a:r>
              <a:rPr lang="en-GB" sz="1867">
                <a:solidFill>
                  <a:srgbClr val="000000"/>
                </a:solidFill>
                <a:latin typeface="Arial"/>
                <a:ea typeface="Arial"/>
                <a:cs typeface="Arial"/>
                <a:sym typeface="Arial"/>
              </a:rPr>
              <a:t>•</a:t>
            </a:r>
            <a:r>
              <a:rPr lang="en-GB" sz="1867">
                <a:solidFill>
                  <a:srgbClr val="000000"/>
                </a:solidFill>
                <a:latin typeface="Calibri"/>
                <a:ea typeface="Calibri"/>
                <a:cs typeface="Calibri"/>
                <a:sym typeface="Calibri"/>
              </a:rPr>
              <a:t>debate key questions relating to the </a:t>
            </a:r>
            <a:r>
              <a:rPr lang="en-GB" sz="1867" b="1">
                <a:solidFill>
                  <a:srgbClr val="000000"/>
                </a:solidFill>
                <a:latin typeface="Calibri"/>
                <a:ea typeface="Calibri"/>
                <a:cs typeface="Calibri"/>
                <a:sym typeface="Calibri"/>
              </a:rPr>
              <a:t>social, cultural, political and economic role </a:t>
            </a:r>
            <a:r>
              <a:rPr lang="en-GB" sz="1867">
                <a:solidFill>
                  <a:srgbClr val="000000"/>
                </a:solidFill>
                <a:latin typeface="Calibri"/>
                <a:ea typeface="Calibri"/>
                <a:cs typeface="Calibri"/>
                <a:sym typeface="Calibri"/>
              </a:rPr>
              <a:t>of the media</a:t>
            </a:r>
          </a:p>
          <a:p>
            <a:pPr>
              <a:spcAft>
                <a:spcPts val="0"/>
              </a:spcAft>
            </a:pPr>
            <a:endParaRPr sz="1867">
              <a:solidFill>
                <a:srgbClr val="000000"/>
              </a:solidFill>
              <a:latin typeface="Calibri"/>
              <a:ea typeface="Calibri"/>
              <a:cs typeface="Calibri"/>
              <a:sym typeface="Calibri"/>
            </a:endParaRPr>
          </a:p>
          <a:p>
            <a:pPr>
              <a:spcAft>
                <a:spcPts val="0"/>
              </a:spcAft>
            </a:pPr>
            <a:r>
              <a:rPr lang="en-GB" sz="1867">
                <a:solidFill>
                  <a:srgbClr val="000000"/>
                </a:solidFill>
                <a:latin typeface="Arial"/>
                <a:ea typeface="Arial"/>
                <a:cs typeface="Arial"/>
                <a:sym typeface="Arial"/>
              </a:rPr>
              <a:t>•</a:t>
            </a:r>
            <a:r>
              <a:rPr lang="en-GB" sz="1867">
                <a:solidFill>
                  <a:srgbClr val="000000"/>
                </a:solidFill>
                <a:latin typeface="Calibri"/>
                <a:ea typeface="Calibri"/>
                <a:cs typeface="Calibri"/>
                <a:sym typeface="Calibri"/>
              </a:rPr>
              <a:t>construct and develop a </a:t>
            </a:r>
            <a:r>
              <a:rPr lang="en-GB" sz="1867" b="1">
                <a:solidFill>
                  <a:srgbClr val="000000"/>
                </a:solidFill>
                <a:latin typeface="Calibri"/>
                <a:ea typeface="Calibri"/>
                <a:cs typeface="Calibri"/>
                <a:sym typeface="Calibri"/>
              </a:rPr>
              <a:t>sustained line of reasoning </a:t>
            </a:r>
            <a:r>
              <a:rPr lang="en-GB" sz="1867">
                <a:solidFill>
                  <a:srgbClr val="000000"/>
                </a:solidFill>
                <a:latin typeface="Calibri"/>
                <a:ea typeface="Calibri"/>
                <a:cs typeface="Calibri"/>
                <a:sym typeface="Calibri"/>
              </a:rPr>
              <a:t>in an extended response</a:t>
            </a:r>
          </a:p>
          <a:p>
            <a:endParaRPr/>
          </a:p>
        </p:txBody>
      </p:sp>
    </p:spTree>
    <p:extLst>
      <p:ext uri="{BB962C8B-B14F-4D97-AF65-F5344CB8AC3E}">
        <p14:creationId xmlns:p14="http://schemas.microsoft.com/office/powerpoint/2010/main" val="91700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ctrTitle"/>
          </p:nvPr>
        </p:nvSpPr>
        <p:spPr>
          <a:xfrm>
            <a:off x="548233" y="859067"/>
            <a:ext cx="11043200" cy="2812000"/>
          </a:xfrm>
          <a:prstGeom prst="rect">
            <a:avLst/>
          </a:prstGeom>
          <a:noFill/>
          <a:ln>
            <a:noFill/>
          </a:ln>
        </p:spPr>
        <p:txBody>
          <a:bodyPr vert="horz" wrap="square" lIns="121900" tIns="121900" rIns="121900" bIns="121900" rtlCol="0" anchor="b" anchorCtr="0">
            <a:noAutofit/>
          </a:bodyPr>
          <a:lstStyle/>
          <a:p>
            <a:pPr>
              <a:lnSpc>
                <a:spcPct val="100000"/>
              </a:lnSpc>
              <a:spcBef>
                <a:spcPts val="0"/>
              </a:spcBef>
              <a:buClr>
                <a:schemeClr val="lt1"/>
              </a:buClr>
              <a:buSzPct val="25000"/>
            </a:pPr>
            <a:r>
              <a:rPr lang="en-GB" sz="4800" b="1">
                <a:solidFill>
                  <a:srgbClr val="FFFFFF"/>
                </a:solidFill>
                <a:latin typeface="Raleway"/>
                <a:ea typeface="Raleway"/>
                <a:cs typeface="Raleway"/>
                <a:sym typeface="Raleway"/>
              </a:rPr>
              <a:t>Component One Section A: Advertising &amp; Marketing - </a:t>
            </a:r>
          </a:p>
          <a:p>
            <a:pPr>
              <a:lnSpc>
                <a:spcPct val="100000"/>
              </a:lnSpc>
              <a:spcBef>
                <a:spcPts val="0"/>
              </a:spcBef>
              <a:buClr>
                <a:schemeClr val="lt1"/>
              </a:buClr>
              <a:buSzPct val="25000"/>
            </a:pPr>
            <a:r>
              <a:rPr lang="en-GB" sz="4800" b="1">
                <a:solidFill>
                  <a:srgbClr val="FFFFFF"/>
                </a:solidFill>
                <a:latin typeface="Raleway"/>
                <a:ea typeface="Raleway"/>
                <a:cs typeface="Raleway"/>
                <a:sym typeface="Raleway"/>
              </a:rPr>
              <a:t>Tide print Advert</a:t>
            </a:r>
          </a:p>
        </p:txBody>
      </p:sp>
      <p:sp>
        <p:nvSpPr>
          <p:cNvPr id="94" name="Shape 94"/>
          <p:cNvSpPr txBox="1">
            <a:spLocks noGrp="1"/>
          </p:cNvSpPr>
          <p:nvPr>
            <p:ph type="subTitle" idx="1"/>
          </p:nvPr>
        </p:nvSpPr>
        <p:spPr>
          <a:xfrm>
            <a:off x="548233" y="4531000"/>
            <a:ext cx="11043200" cy="1680800"/>
          </a:xfrm>
          <a:prstGeom prst="rect">
            <a:avLst/>
          </a:prstGeom>
          <a:noFill/>
          <a:ln>
            <a:noFill/>
          </a:ln>
        </p:spPr>
        <p:txBody>
          <a:bodyPr vert="horz" wrap="square" lIns="121900" tIns="121900" rIns="121900" bIns="121900" rtlCol="0" anchor="ctr" anchorCtr="0">
            <a:noAutofit/>
          </a:bodyPr>
          <a:lstStyle/>
          <a:p>
            <a:pPr>
              <a:lnSpc>
                <a:spcPct val="100000"/>
              </a:lnSpc>
              <a:spcBef>
                <a:spcPts val="0"/>
              </a:spcBef>
              <a:buClr>
                <a:schemeClr val="dk2"/>
              </a:buClr>
              <a:buSzPct val="25000"/>
            </a:pPr>
            <a:r>
              <a:rPr lang="en-GB" sz="3200">
                <a:latin typeface="Raleway"/>
                <a:ea typeface="Raleway"/>
                <a:cs typeface="Raleway"/>
                <a:sym typeface="Raleway"/>
              </a:rPr>
              <a:t>Driving Question</a:t>
            </a:r>
            <a:r>
              <a:rPr lang="en-GB" sz="3200">
                <a:solidFill>
                  <a:schemeClr val="dk2"/>
                </a:solidFill>
                <a:latin typeface="Raleway"/>
                <a:ea typeface="Raleway"/>
                <a:cs typeface="Raleway"/>
                <a:sym typeface="Raleway"/>
              </a:rPr>
              <a:t>: </a:t>
            </a:r>
          </a:p>
          <a:p>
            <a:pPr>
              <a:lnSpc>
                <a:spcPct val="100000"/>
              </a:lnSpc>
              <a:spcBef>
                <a:spcPts val="0"/>
              </a:spcBef>
              <a:buClr>
                <a:schemeClr val="dk2"/>
              </a:buClr>
              <a:buSzPct val="25000"/>
            </a:pPr>
            <a:r>
              <a:rPr lang="en-GB" sz="3200">
                <a:solidFill>
                  <a:schemeClr val="dk2"/>
                </a:solidFill>
                <a:latin typeface="Raleway"/>
                <a:ea typeface="Raleway"/>
                <a:cs typeface="Raleway"/>
                <a:sym typeface="Raleway"/>
              </a:rPr>
              <a:t>How do I </a:t>
            </a:r>
            <a:r>
              <a:rPr lang="en-GB" sz="3200">
                <a:solidFill>
                  <a:srgbClr val="000000"/>
                </a:solidFill>
                <a:latin typeface="Raleway"/>
                <a:ea typeface="Raleway"/>
                <a:cs typeface="Raleway"/>
                <a:sym typeface="Raleway"/>
              </a:rPr>
              <a:t>analyse media language in the advert?</a:t>
            </a:r>
          </a:p>
          <a:p>
            <a:pPr>
              <a:lnSpc>
                <a:spcPct val="100000"/>
              </a:lnSpc>
              <a:spcBef>
                <a:spcPts val="0"/>
              </a:spcBef>
              <a:buClr>
                <a:schemeClr val="dk2"/>
              </a:buClr>
              <a:buSzPct val="25000"/>
            </a:pPr>
            <a:r>
              <a:rPr lang="en-GB" sz="3200">
                <a:solidFill>
                  <a:srgbClr val="000000"/>
                </a:solidFill>
                <a:latin typeface="Raleway"/>
                <a:ea typeface="Raleway"/>
                <a:cs typeface="Raleway"/>
                <a:sym typeface="Raleway"/>
              </a:rPr>
              <a:t>What are Structuralism &amp; Semiotics?  </a:t>
            </a:r>
          </a:p>
        </p:txBody>
      </p:sp>
    </p:spTree>
    <p:extLst>
      <p:ext uri="{BB962C8B-B14F-4D97-AF65-F5344CB8AC3E}">
        <p14:creationId xmlns:p14="http://schemas.microsoft.com/office/powerpoint/2010/main" val="2094207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54000" y="1438333"/>
            <a:ext cx="5393600" cy="2385600"/>
          </a:xfrm>
          <a:prstGeom prst="rect">
            <a:avLst/>
          </a:prstGeom>
          <a:noFill/>
          <a:ln>
            <a:noFill/>
          </a:ln>
        </p:spPr>
        <p:txBody>
          <a:bodyPr vert="horz" wrap="square" lIns="121900" tIns="121900" rIns="121900" bIns="121900" rtlCol="0" anchor="b" anchorCtr="0">
            <a:noAutofit/>
          </a:bodyPr>
          <a:lstStyle/>
          <a:p>
            <a:pPr>
              <a:buSzPct val="25000"/>
            </a:pPr>
            <a:r>
              <a:rPr lang="en-GB">
                <a:latin typeface="Raleway"/>
                <a:ea typeface="Raleway"/>
                <a:cs typeface="Raleway"/>
                <a:sym typeface="Raleway"/>
              </a:rPr>
              <a:t>Learning Outcomes</a:t>
            </a:r>
          </a:p>
        </p:txBody>
      </p:sp>
      <p:sp>
        <p:nvSpPr>
          <p:cNvPr id="100" name="Shape 100"/>
          <p:cNvSpPr txBox="1">
            <a:spLocks noGrp="1"/>
          </p:cNvSpPr>
          <p:nvPr>
            <p:ph type="body" idx="2"/>
          </p:nvPr>
        </p:nvSpPr>
        <p:spPr>
          <a:xfrm>
            <a:off x="6586000" y="965600"/>
            <a:ext cx="5116000" cy="4926800"/>
          </a:xfrm>
          <a:prstGeom prst="rect">
            <a:avLst/>
          </a:prstGeom>
          <a:noFill/>
          <a:ln>
            <a:noFill/>
          </a:ln>
        </p:spPr>
        <p:txBody>
          <a:bodyPr vert="horz" wrap="square" lIns="121900" tIns="121900" rIns="121900" bIns="121900" rtlCol="0" anchor="ctr" anchorCtr="0">
            <a:noAutofit/>
          </a:bodyPr>
          <a:lstStyle/>
          <a:p>
            <a:pPr marL="609585" indent="-304792">
              <a:spcAft>
                <a:spcPts val="0"/>
              </a:spcAft>
              <a:buSzPct val="25000"/>
            </a:pPr>
            <a:r>
              <a:rPr lang="en-GB" b="1">
                <a:latin typeface="Raleway"/>
                <a:ea typeface="Raleway"/>
                <a:cs typeface="Raleway"/>
                <a:sym typeface="Raleway"/>
              </a:rPr>
              <a:t>I will know</a:t>
            </a:r>
            <a:r>
              <a:rPr lang="en-GB">
                <a:latin typeface="Raleway"/>
                <a:ea typeface="Raleway"/>
                <a:cs typeface="Raleway"/>
                <a:sym typeface="Raleway"/>
              </a:rPr>
              <a:t> what </a:t>
            </a:r>
            <a:r>
              <a:rPr lang="en-GB">
                <a:latin typeface="Raleway"/>
                <a:ea typeface="Raleway"/>
                <a:cs typeface="Raleway"/>
                <a:sym typeface="Raleway"/>
              </a:rPr>
              <a:t>structuralism and semiotics are</a:t>
            </a:r>
          </a:p>
          <a:p>
            <a:pPr marL="609585" indent="-304792">
              <a:spcBef>
                <a:spcPts val="2133"/>
              </a:spcBef>
              <a:spcAft>
                <a:spcPts val="0"/>
              </a:spcAft>
              <a:buSzPct val="25000"/>
            </a:pPr>
            <a:r>
              <a:rPr lang="en-GB" b="1">
                <a:latin typeface="Raleway"/>
                <a:ea typeface="Raleway"/>
                <a:cs typeface="Raleway"/>
                <a:sym typeface="Raleway"/>
              </a:rPr>
              <a:t>I will understand</a:t>
            </a:r>
            <a:r>
              <a:rPr lang="en-GB">
                <a:latin typeface="Raleway"/>
                <a:ea typeface="Raleway"/>
                <a:cs typeface="Raleway"/>
                <a:sym typeface="Raleway"/>
              </a:rPr>
              <a:t> how </a:t>
            </a:r>
            <a:r>
              <a:rPr lang="en-GB">
                <a:latin typeface="Raleway"/>
                <a:ea typeface="Raleway"/>
                <a:cs typeface="Raleway"/>
                <a:sym typeface="Raleway"/>
              </a:rPr>
              <a:t>media language elements can create meaning</a:t>
            </a:r>
          </a:p>
          <a:p>
            <a:pPr marL="609585" indent="-304792">
              <a:spcBef>
                <a:spcPts val="2133"/>
              </a:spcBef>
              <a:spcAft>
                <a:spcPts val="0"/>
              </a:spcAft>
              <a:buSzPct val="25000"/>
            </a:pPr>
            <a:r>
              <a:rPr lang="en-GB" b="1">
                <a:latin typeface="Raleway"/>
                <a:ea typeface="Raleway"/>
                <a:cs typeface="Raleway"/>
                <a:sym typeface="Raleway"/>
              </a:rPr>
              <a:t>I will be able to</a:t>
            </a:r>
            <a:r>
              <a:rPr lang="en-GB">
                <a:latin typeface="Raleway"/>
                <a:ea typeface="Raleway"/>
                <a:cs typeface="Raleway"/>
                <a:sym typeface="Raleway"/>
              </a:rPr>
              <a:t> analyse an advert in terms of </a:t>
            </a:r>
            <a:r>
              <a:rPr lang="en-GB" b="1">
                <a:solidFill>
                  <a:schemeClr val="dk1"/>
                </a:solidFill>
                <a:latin typeface="Raleway"/>
                <a:ea typeface="Raleway"/>
                <a:cs typeface="Raleway"/>
                <a:sym typeface="Raleway"/>
              </a:rPr>
              <a:t>media language </a:t>
            </a:r>
            <a:r>
              <a:rPr lang="en-GB">
                <a:solidFill>
                  <a:srgbClr val="000000"/>
                </a:solidFill>
                <a:latin typeface="Raleway"/>
                <a:ea typeface="Raleway"/>
                <a:cs typeface="Raleway"/>
                <a:sym typeface="Raleway"/>
              </a:rPr>
              <a:t>and the theoretical framework</a:t>
            </a:r>
          </a:p>
        </p:txBody>
      </p:sp>
    </p:spTree>
    <p:extLst>
      <p:ext uri="{BB962C8B-B14F-4D97-AF65-F5344CB8AC3E}">
        <p14:creationId xmlns:p14="http://schemas.microsoft.com/office/powerpoint/2010/main" val="1262220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54000" y="1438333"/>
            <a:ext cx="5393600" cy="2385600"/>
          </a:xfrm>
          <a:prstGeom prst="rect">
            <a:avLst/>
          </a:prstGeom>
        </p:spPr>
        <p:txBody>
          <a:bodyPr vert="horz" wrap="square" lIns="121900" tIns="121900" rIns="121900" bIns="121900" rtlCol="0" anchor="b" anchorCtr="0">
            <a:noAutofit/>
          </a:bodyPr>
          <a:lstStyle/>
          <a:p>
            <a:r>
              <a:rPr lang="en-GB"/>
              <a:t>Representation</a:t>
            </a:r>
          </a:p>
        </p:txBody>
      </p:sp>
      <p:sp>
        <p:nvSpPr>
          <p:cNvPr id="106" name="Shape 106"/>
          <p:cNvSpPr txBox="1">
            <a:spLocks noGrp="1"/>
          </p:cNvSpPr>
          <p:nvPr>
            <p:ph type="body" idx="2"/>
          </p:nvPr>
        </p:nvSpPr>
        <p:spPr>
          <a:xfrm>
            <a:off x="6586000" y="527800"/>
            <a:ext cx="5071600" cy="5330307"/>
          </a:xfrm>
          <a:prstGeom prst="rect">
            <a:avLst/>
          </a:prstGeom>
        </p:spPr>
        <p:txBody>
          <a:bodyPr vert="horz" wrap="square" lIns="121900" tIns="121900" rIns="121900" bIns="121900" rtlCol="0" anchor="ctr" anchorCtr="0">
            <a:noAutofit/>
          </a:bodyPr>
          <a:lstStyle/>
          <a:p>
            <a:pPr algn="ctr">
              <a:spcAft>
                <a:spcPts val="0"/>
              </a:spcAft>
            </a:pPr>
            <a:endParaRPr b="1" dirty="0">
              <a:solidFill>
                <a:srgbClr val="000000"/>
              </a:solidFill>
              <a:latin typeface="Calibri"/>
              <a:ea typeface="Calibri"/>
              <a:cs typeface="Calibri"/>
              <a:sym typeface="Calibri"/>
            </a:endParaRPr>
          </a:p>
          <a:p>
            <a:pPr algn="ctr">
              <a:spcAft>
                <a:spcPts val="0"/>
              </a:spcAft>
            </a:pPr>
            <a:r>
              <a:rPr lang="en-GB" dirty="0">
                <a:solidFill>
                  <a:srgbClr val="000000"/>
                </a:solidFill>
                <a:latin typeface="Calibri"/>
                <a:ea typeface="Calibri"/>
                <a:cs typeface="Calibri"/>
                <a:sym typeface="Calibri"/>
              </a:rPr>
              <a:t>The way something is </a:t>
            </a:r>
            <a:r>
              <a:rPr lang="en-GB" b="1" i="1" dirty="0">
                <a:solidFill>
                  <a:srgbClr val="000000"/>
                </a:solidFill>
                <a:latin typeface="Calibri"/>
                <a:ea typeface="Calibri"/>
                <a:cs typeface="Calibri"/>
                <a:sym typeface="Calibri"/>
              </a:rPr>
              <a:t>re-presented </a:t>
            </a:r>
            <a:r>
              <a:rPr lang="en-GB" dirty="0">
                <a:solidFill>
                  <a:srgbClr val="000000"/>
                </a:solidFill>
                <a:latin typeface="Calibri"/>
                <a:ea typeface="Calibri"/>
                <a:cs typeface="Calibri"/>
                <a:sym typeface="Calibri"/>
              </a:rPr>
              <a:t>to the audience – events, issues, a group of people, a place etc.</a:t>
            </a:r>
          </a:p>
          <a:p>
            <a:pPr algn="ctr">
              <a:spcAft>
                <a:spcPts val="0"/>
              </a:spcAft>
            </a:pPr>
            <a:r>
              <a:rPr lang="en-GB" dirty="0">
                <a:solidFill>
                  <a:srgbClr val="000000"/>
                </a:solidFill>
                <a:latin typeface="Calibri"/>
                <a:ea typeface="Calibri"/>
                <a:cs typeface="Calibri"/>
                <a:sym typeface="Calibri"/>
              </a:rPr>
              <a:t>The media make choices about how to represent something. </a:t>
            </a:r>
          </a:p>
          <a:p>
            <a:pPr algn="ctr">
              <a:spcAft>
                <a:spcPts val="0"/>
              </a:spcAft>
            </a:pPr>
            <a:r>
              <a:rPr lang="en-GB" dirty="0">
                <a:solidFill>
                  <a:srgbClr val="000000"/>
                </a:solidFill>
                <a:latin typeface="Calibri"/>
                <a:ea typeface="Calibri"/>
                <a:cs typeface="Calibri"/>
                <a:sym typeface="Calibri"/>
              </a:rPr>
              <a:t>Representation can reinforce, misrepresent or challenge stereotypes.  They can convey and reinforce our values, attitudes and beliefs about the world</a:t>
            </a:r>
          </a:p>
          <a:p>
            <a:pPr algn="ctr">
              <a:spcAft>
                <a:spcPts val="0"/>
              </a:spcAft>
            </a:pPr>
            <a:r>
              <a:rPr lang="en-GB" dirty="0">
                <a:solidFill>
                  <a:srgbClr val="000000"/>
                </a:solidFill>
                <a:latin typeface="Calibri"/>
                <a:ea typeface="Calibri"/>
                <a:cs typeface="Calibri"/>
                <a:sym typeface="Calibri"/>
              </a:rPr>
              <a:t>They will be represented through the use of media language (Colour; Sound; Images; Camera angles; Editing )</a:t>
            </a:r>
          </a:p>
          <a:p>
            <a:endParaRPr dirty="0">
              <a:solidFill>
                <a:srgbClr val="000000"/>
              </a:solidFill>
            </a:endParaRPr>
          </a:p>
        </p:txBody>
      </p:sp>
    </p:spTree>
    <p:extLst>
      <p:ext uri="{BB962C8B-B14F-4D97-AF65-F5344CB8AC3E}">
        <p14:creationId xmlns:p14="http://schemas.microsoft.com/office/powerpoint/2010/main" val="1965621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54000" y="1438333"/>
            <a:ext cx="5393600" cy="2385600"/>
          </a:xfrm>
          <a:prstGeom prst="rect">
            <a:avLst/>
          </a:prstGeom>
        </p:spPr>
        <p:txBody>
          <a:bodyPr vert="horz" wrap="square" lIns="121900" tIns="121900" rIns="121900" bIns="121900" rtlCol="0" anchor="b" anchorCtr="0">
            <a:noAutofit/>
          </a:bodyPr>
          <a:lstStyle/>
          <a:p>
            <a:r>
              <a:rPr lang="en-GB"/>
              <a:t>Media</a:t>
            </a:r>
          </a:p>
          <a:p>
            <a:r>
              <a:rPr lang="en-GB"/>
              <a:t>Language</a:t>
            </a:r>
          </a:p>
        </p:txBody>
      </p:sp>
      <p:sp>
        <p:nvSpPr>
          <p:cNvPr id="112" name="Shape 112"/>
          <p:cNvSpPr txBox="1">
            <a:spLocks noGrp="1"/>
          </p:cNvSpPr>
          <p:nvPr>
            <p:ph type="body" idx="2"/>
          </p:nvPr>
        </p:nvSpPr>
        <p:spPr>
          <a:xfrm>
            <a:off x="6586000" y="527800"/>
            <a:ext cx="5071600" cy="5802400"/>
          </a:xfrm>
          <a:prstGeom prst="rect">
            <a:avLst/>
          </a:prstGeom>
        </p:spPr>
        <p:txBody>
          <a:bodyPr vert="horz" wrap="square" lIns="121900" tIns="121900" rIns="121900" bIns="121900" rtlCol="0" anchor="ctr" anchorCtr="0">
            <a:noAutofit/>
          </a:bodyPr>
          <a:lstStyle/>
          <a:p>
            <a:pPr algn="ctr">
              <a:spcAft>
                <a:spcPts val="0"/>
              </a:spcAft>
            </a:pPr>
            <a:endParaRPr b="1">
              <a:solidFill>
                <a:srgbClr val="000000"/>
              </a:solidFill>
              <a:latin typeface="Calibri"/>
              <a:ea typeface="Calibri"/>
              <a:cs typeface="Calibri"/>
              <a:sym typeface="Calibri"/>
            </a:endParaRPr>
          </a:p>
          <a:p>
            <a:pPr algn="ctr">
              <a:spcAft>
                <a:spcPts val="0"/>
              </a:spcAft>
            </a:pPr>
            <a:r>
              <a:rPr lang="en-GB">
                <a:solidFill>
                  <a:srgbClr val="000000"/>
                </a:solidFill>
                <a:latin typeface="Calibri"/>
                <a:ea typeface="Calibri"/>
                <a:cs typeface="Calibri"/>
                <a:sym typeface="Calibri"/>
              </a:rPr>
              <a:t>How the combination of media language can create meaning.</a:t>
            </a:r>
          </a:p>
          <a:p>
            <a:pPr algn="ctr">
              <a:spcAft>
                <a:spcPts val="0"/>
              </a:spcAft>
            </a:pPr>
            <a:endParaRPr>
              <a:solidFill>
                <a:srgbClr val="000000"/>
              </a:solidFill>
              <a:latin typeface="Calibri"/>
              <a:ea typeface="Calibri"/>
              <a:cs typeface="Calibri"/>
              <a:sym typeface="Calibri"/>
            </a:endParaRPr>
          </a:p>
          <a:p>
            <a:pPr algn="ctr">
              <a:spcAft>
                <a:spcPts val="0"/>
              </a:spcAft>
            </a:pPr>
            <a:r>
              <a:rPr lang="en-GB">
                <a:solidFill>
                  <a:srgbClr val="000000"/>
                </a:solidFill>
                <a:latin typeface="Calibri"/>
                <a:ea typeface="Calibri"/>
                <a:cs typeface="Calibri"/>
                <a:sym typeface="Calibri"/>
              </a:rPr>
              <a:t>How audiences might respond to and interpret the aspects of media language</a:t>
            </a:r>
          </a:p>
          <a:p>
            <a:pPr algn="ctr">
              <a:spcAft>
                <a:spcPts val="0"/>
              </a:spcAft>
            </a:pPr>
            <a:endParaRPr>
              <a:solidFill>
                <a:srgbClr val="000000"/>
              </a:solidFill>
              <a:latin typeface="Calibri"/>
              <a:ea typeface="Calibri"/>
              <a:cs typeface="Calibri"/>
              <a:sym typeface="Calibri"/>
            </a:endParaRPr>
          </a:p>
          <a:p>
            <a:pPr algn="ctr">
              <a:spcAft>
                <a:spcPts val="0"/>
              </a:spcAft>
            </a:pPr>
            <a:r>
              <a:rPr lang="en-GB">
                <a:solidFill>
                  <a:srgbClr val="000000"/>
                </a:solidFill>
                <a:latin typeface="Calibri"/>
                <a:ea typeface="Calibri"/>
                <a:cs typeface="Calibri"/>
                <a:sym typeface="Calibri"/>
              </a:rPr>
              <a:t>How technologies affect media language</a:t>
            </a:r>
          </a:p>
          <a:p>
            <a:pPr algn="ctr">
              <a:spcAft>
                <a:spcPts val="0"/>
              </a:spcAft>
            </a:pPr>
            <a:endParaRPr b="1">
              <a:solidFill>
                <a:srgbClr val="000000"/>
              </a:solidFill>
              <a:latin typeface="Calibri"/>
              <a:ea typeface="Calibri"/>
              <a:cs typeface="Calibri"/>
              <a:sym typeface="Calibri"/>
            </a:endParaRPr>
          </a:p>
          <a:p>
            <a:endParaRPr>
              <a:solidFill>
                <a:srgbClr val="000000"/>
              </a:solidFill>
            </a:endParaRPr>
          </a:p>
        </p:txBody>
      </p:sp>
    </p:spTree>
    <p:extLst>
      <p:ext uri="{BB962C8B-B14F-4D97-AF65-F5344CB8AC3E}">
        <p14:creationId xmlns:p14="http://schemas.microsoft.com/office/powerpoint/2010/main" val="1158982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Our examination set text</a:t>
            </a:r>
            <a:endParaRPr lang="en-GB" dirty="0"/>
          </a:p>
        </p:txBody>
      </p:sp>
      <p:sp>
        <p:nvSpPr>
          <p:cNvPr id="3" name="Subtitle 2"/>
          <p:cNvSpPr>
            <a:spLocks noGrp="1"/>
          </p:cNvSpPr>
          <p:nvPr>
            <p:ph type="subTitle" idx="1"/>
          </p:nvPr>
        </p:nvSpPr>
        <p:spPr/>
        <p:txBody>
          <a:bodyPr/>
          <a:lstStyle/>
          <a:p>
            <a:r>
              <a:rPr lang="en-GB" dirty="0" smtClean="0"/>
              <a:t>What are your initial thoughts?</a:t>
            </a:r>
            <a:endParaRPr lang="en-GB" dirty="0"/>
          </a:p>
        </p:txBody>
      </p:sp>
    </p:spTree>
    <p:extLst>
      <p:ext uri="{BB962C8B-B14F-4D97-AF65-F5344CB8AC3E}">
        <p14:creationId xmlns:p14="http://schemas.microsoft.com/office/powerpoint/2010/main" val="115267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p:cNvPicPr/>
          <p:nvPr/>
        </p:nvPicPr>
        <p:blipFill>
          <a:blip r:embed="rId2"/>
          <a:srcRect/>
          <a:stretch>
            <a:fillRect/>
          </a:stretch>
        </p:blipFill>
        <p:spPr>
          <a:xfrm>
            <a:off x="3556000" y="76200"/>
            <a:ext cx="5080000" cy="6705600"/>
          </a:xfrm>
          <a:prstGeom prst="rect">
            <a:avLst/>
          </a:prstGeom>
          <a:ln/>
        </p:spPr>
      </p:pic>
    </p:spTree>
    <p:extLst>
      <p:ext uri="{BB962C8B-B14F-4D97-AF65-F5344CB8AC3E}">
        <p14:creationId xmlns:p14="http://schemas.microsoft.com/office/powerpoint/2010/main" val="262841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alphaModFix/>
          </a:blip>
          <a:srcRect/>
          <a:stretch/>
        </p:blipFill>
        <p:spPr>
          <a:xfrm>
            <a:off x="157467" y="76200"/>
            <a:ext cx="5080000" cy="6705600"/>
          </a:xfrm>
          <a:prstGeom prst="rect">
            <a:avLst/>
          </a:prstGeom>
          <a:noFill/>
          <a:ln>
            <a:noFill/>
          </a:ln>
        </p:spPr>
      </p:pic>
      <p:sp>
        <p:nvSpPr>
          <p:cNvPr id="118" name="Shape 118"/>
          <p:cNvSpPr txBox="1"/>
          <p:nvPr/>
        </p:nvSpPr>
        <p:spPr>
          <a:xfrm>
            <a:off x="5810800" y="427800"/>
            <a:ext cx="5858400" cy="2364800"/>
          </a:xfrm>
          <a:prstGeom prst="rect">
            <a:avLst/>
          </a:prstGeom>
          <a:noFill/>
          <a:ln>
            <a:noFill/>
          </a:ln>
        </p:spPr>
        <p:txBody>
          <a:bodyPr wrap="square" lIns="121900" tIns="121900" rIns="121900" bIns="121900" anchor="t" anchorCtr="0">
            <a:noAutofit/>
          </a:bodyPr>
          <a:lstStyle/>
          <a:p>
            <a:pPr>
              <a:buClr>
                <a:srgbClr val="000000"/>
              </a:buClr>
              <a:buSzPct val="25000"/>
            </a:pPr>
            <a:r>
              <a:rPr lang="en-GB" sz="2400" b="1">
                <a:solidFill>
                  <a:srgbClr val="000000"/>
                </a:solidFill>
                <a:latin typeface="Raleway"/>
                <a:ea typeface="Raleway"/>
                <a:cs typeface="Raleway"/>
                <a:sym typeface="Raleway"/>
              </a:rPr>
              <a:t>Historical Context</a:t>
            </a:r>
          </a:p>
          <a:p>
            <a:pPr>
              <a:buClr>
                <a:srgbClr val="000000"/>
              </a:buClr>
            </a:pPr>
            <a:endParaRPr sz="2400" b="1">
              <a:solidFill>
                <a:srgbClr val="000000"/>
              </a:solidFill>
              <a:latin typeface="Raleway"/>
              <a:ea typeface="Raleway"/>
              <a:cs typeface="Raleway"/>
              <a:sym typeface="Raleway"/>
            </a:endParaRPr>
          </a:p>
          <a:p>
            <a:pPr>
              <a:buClr>
                <a:srgbClr val="000000"/>
              </a:buClr>
              <a:buSzPct val="25000"/>
            </a:pPr>
            <a:r>
              <a:rPr lang="en-GB" sz="2400">
                <a:solidFill>
                  <a:srgbClr val="000000"/>
                </a:solidFill>
                <a:latin typeface="Raleway"/>
                <a:ea typeface="Raleway"/>
                <a:cs typeface="Raleway"/>
                <a:sym typeface="Raleway"/>
              </a:rPr>
              <a:t>The post WWII consumer boom of the 1950s included the rapid development of new technologies for the home, designed to make domestic chores easier.  Vacuum cleaners, fridge freezers, microwave ovens and washing machines all became desirable products. Products linked to this technology also developed, such as washing powder.</a:t>
            </a:r>
          </a:p>
        </p:txBody>
      </p:sp>
    </p:spTree>
    <p:extLst>
      <p:ext uri="{BB962C8B-B14F-4D97-AF65-F5344CB8AC3E}">
        <p14:creationId xmlns:p14="http://schemas.microsoft.com/office/powerpoint/2010/main" val="1354743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678</Words>
  <Application>Microsoft Macintosh PowerPoint</Application>
  <PresentationFormat>Widescreen</PresentationFormat>
  <Paragraphs>71</Paragraphs>
  <Slides>16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Calibri Light</vt:lpstr>
      <vt:lpstr>Oswald</vt:lpstr>
      <vt:lpstr>Raleway</vt:lpstr>
      <vt:lpstr>Source Code Pro</vt:lpstr>
      <vt:lpstr>Arial</vt:lpstr>
      <vt:lpstr>Office Theme</vt:lpstr>
      <vt:lpstr>PowerPoint Presentation</vt:lpstr>
      <vt:lpstr>     Component One Section A:    A reminder…</vt:lpstr>
      <vt:lpstr>Component One Section A: Advertising &amp; Marketing -  Tide print Advert</vt:lpstr>
      <vt:lpstr>Learning Outcomes</vt:lpstr>
      <vt:lpstr>Representation</vt:lpstr>
      <vt:lpstr>Media Language</vt:lpstr>
      <vt:lpstr>Our examination set text</vt:lpstr>
      <vt:lpstr>PowerPoint Presentation</vt:lpstr>
      <vt:lpstr>PowerPoint Presentation</vt:lpstr>
      <vt:lpstr>PowerPoint Presentation</vt:lpstr>
      <vt:lpstr>Look at the television adverts for Tide. How are they targeting audiences?</vt:lpstr>
      <vt:lpstr>Tide Print Advert Media Language Analysis</vt:lpstr>
      <vt:lpstr>PowerPoint Presentation</vt:lpstr>
      <vt:lpstr>Comparable adverts</vt:lpstr>
      <vt:lpstr>PowerPoint Presentation</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2017-10-18T11:16:18Z</dcterms:created>
  <dcterms:modified xsi:type="dcterms:W3CDTF">2017-10-18T11:17:28Z</dcterms:modified>
</cp:coreProperties>
</file>