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93130"/>
  </p:normalViewPr>
  <p:slideViewPr>
    <p:cSldViewPr snapToGrid="0" snapToObjects="1">
      <p:cViewPr varScale="1">
        <p:scale>
          <a:sx n="65" d="100"/>
          <a:sy n="65" d="100"/>
        </p:scale>
        <p:origin x="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9A8A8-8EE5-8945-BD69-E2FA209E4DF3}" type="datetimeFigureOut">
              <a:rPr lang="en-GB" smtClean="0"/>
              <a:t>18/10/2017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C6B07-E168-6D4B-8DEC-B2B317F0C1E9}" type="slidenum">
              <a:rPr lang="en-GB" smtClean="0"/>
              <a:t>‹#›</a:t>
            </a:fld>
            <a:endParaRPr lang="en-GB"/>
          </a:p>
        </p:txBody>
      </p:sp>
    </p:spTree>
    <p:extLst>
      <p:ext uri="{BB962C8B-B14F-4D97-AF65-F5344CB8AC3E}">
        <p14:creationId xmlns:p14="http://schemas.microsoft.com/office/powerpoint/2010/main" val="194929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475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998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516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6636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628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824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extLst>
      <p:ext uri="{BB962C8B-B14F-4D97-AF65-F5344CB8AC3E}">
        <p14:creationId xmlns:p14="http://schemas.microsoft.com/office/powerpoint/2010/main" val="122223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extLst>
      <p:ext uri="{BB962C8B-B14F-4D97-AF65-F5344CB8AC3E}">
        <p14:creationId xmlns:p14="http://schemas.microsoft.com/office/powerpoint/2010/main" val="82340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extLst>
      <p:ext uri="{BB962C8B-B14F-4D97-AF65-F5344CB8AC3E}">
        <p14:creationId xmlns:p14="http://schemas.microsoft.com/office/powerpoint/2010/main" val="109621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CAE16E-D0A6-8A46-97D8-6F0E99599755}"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78126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AE16E-D0A6-8A46-97D8-6F0E99599755}"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0179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AE16E-D0A6-8A46-97D8-6F0E99599755}"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52773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
        <p:cNvGrpSpPr/>
        <p:nvPr/>
      </p:nvGrpSpPr>
      <p:grpSpPr>
        <a:xfrm>
          <a:off x="0" y="0"/>
          <a:ext cx="0" cy="0"/>
          <a:chOff x="0" y="0"/>
          <a:chExt cx="0" cy="0"/>
        </a:xfrm>
      </p:grpSpPr>
      <p:cxnSp>
        <p:nvCxnSpPr>
          <p:cNvPr id="23" name="Shape 23"/>
          <p:cNvCxnSpPr/>
          <p:nvPr/>
        </p:nvCxnSpPr>
        <p:spPr>
          <a:xfrm>
            <a:off x="572267" y="1700769"/>
            <a:ext cx="818800" cy="0"/>
          </a:xfrm>
          <a:prstGeom prst="straightConnector1">
            <a:avLst/>
          </a:prstGeom>
          <a:noFill/>
          <a:ln w="19050" cap="flat" cmpd="sng">
            <a:solidFill>
              <a:schemeClr val="dk2"/>
            </a:solidFill>
            <a:prstDash val="lgDash"/>
            <a:round/>
            <a:headEnd type="none" w="med" len="med"/>
            <a:tailEnd type="none" w="med" len="med"/>
          </a:ln>
        </p:spPr>
      </p:cxnSp>
      <p:sp>
        <p:nvSpPr>
          <p:cNvPr id="24" name="Shape 24"/>
          <p:cNvSpPr txBox="1">
            <a:spLocks noGrp="1"/>
          </p:cNvSpPr>
          <p:nvPr>
            <p:ph type="title"/>
          </p:nvPr>
        </p:nvSpPr>
        <p:spPr>
          <a:xfrm>
            <a:off x="415600" y="496667"/>
            <a:ext cx="11360800" cy="978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2"/>
              </a:buClr>
              <a:buFont typeface="Oswald"/>
              <a:buNone/>
              <a:defRPr sz="4000" b="0" i="0" u="none" strike="noStrike" cap="none">
                <a:solidFill>
                  <a:schemeClr val="dk2"/>
                </a:solidFill>
                <a:latin typeface="Oswald"/>
                <a:ea typeface="Oswald"/>
                <a:cs typeface="Oswald"/>
                <a:sym typeface="Oswald"/>
              </a:defRPr>
            </a:lvl1pPr>
            <a:lvl2pPr lvl="1" indent="0">
              <a:spcBef>
                <a:spcPts val="0"/>
              </a:spcBef>
              <a:buClr>
                <a:schemeClr val="dk2"/>
              </a:buClr>
              <a:buFont typeface="Oswald"/>
              <a:buNone/>
              <a:defRPr sz="4000">
                <a:solidFill>
                  <a:schemeClr val="dk2"/>
                </a:solidFill>
                <a:latin typeface="Oswald"/>
                <a:ea typeface="Oswald"/>
                <a:cs typeface="Oswald"/>
                <a:sym typeface="Oswald"/>
              </a:defRPr>
            </a:lvl2pPr>
            <a:lvl3pPr lvl="2" indent="0">
              <a:spcBef>
                <a:spcPts val="0"/>
              </a:spcBef>
              <a:buClr>
                <a:schemeClr val="dk2"/>
              </a:buClr>
              <a:buFont typeface="Oswald"/>
              <a:buNone/>
              <a:defRPr sz="4000">
                <a:solidFill>
                  <a:schemeClr val="dk2"/>
                </a:solidFill>
                <a:latin typeface="Oswald"/>
                <a:ea typeface="Oswald"/>
                <a:cs typeface="Oswald"/>
                <a:sym typeface="Oswald"/>
              </a:defRPr>
            </a:lvl3pPr>
            <a:lvl4pPr lvl="3" indent="0">
              <a:spcBef>
                <a:spcPts val="0"/>
              </a:spcBef>
              <a:buClr>
                <a:schemeClr val="dk2"/>
              </a:buClr>
              <a:buFont typeface="Oswald"/>
              <a:buNone/>
              <a:defRPr sz="4000">
                <a:solidFill>
                  <a:schemeClr val="dk2"/>
                </a:solidFill>
                <a:latin typeface="Oswald"/>
                <a:ea typeface="Oswald"/>
                <a:cs typeface="Oswald"/>
                <a:sym typeface="Oswald"/>
              </a:defRPr>
            </a:lvl4pPr>
            <a:lvl5pPr lvl="4" indent="0">
              <a:spcBef>
                <a:spcPts val="0"/>
              </a:spcBef>
              <a:buClr>
                <a:schemeClr val="dk2"/>
              </a:buClr>
              <a:buFont typeface="Oswald"/>
              <a:buNone/>
              <a:defRPr sz="4000">
                <a:solidFill>
                  <a:schemeClr val="dk2"/>
                </a:solidFill>
                <a:latin typeface="Oswald"/>
                <a:ea typeface="Oswald"/>
                <a:cs typeface="Oswald"/>
                <a:sym typeface="Oswald"/>
              </a:defRPr>
            </a:lvl5pPr>
            <a:lvl6pPr lvl="5" indent="0">
              <a:spcBef>
                <a:spcPts val="0"/>
              </a:spcBef>
              <a:buClr>
                <a:schemeClr val="dk2"/>
              </a:buClr>
              <a:buFont typeface="Oswald"/>
              <a:buNone/>
              <a:defRPr sz="4000">
                <a:solidFill>
                  <a:schemeClr val="dk2"/>
                </a:solidFill>
                <a:latin typeface="Oswald"/>
                <a:ea typeface="Oswald"/>
                <a:cs typeface="Oswald"/>
                <a:sym typeface="Oswald"/>
              </a:defRPr>
            </a:lvl6pPr>
            <a:lvl7pPr lvl="6" indent="0">
              <a:spcBef>
                <a:spcPts val="0"/>
              </a:spcBef>
              <a:buClr>
                <a:schemeClr val="dk2"/>
              </a:buClr>
              <a:buFont typeface="Oswald"/>
              <a:buNone/>
              <a:defRPr sz="4000">
                <a:solidFill>
                  <a:schemeClr val="dk2"/>
                </a:solidFill>
                <a:latin typeface="Oswald"/>
                <a:ea typeface="Oswald"/>
                <a:cs typeface="Oswald"/>
                <a:sym typeface="Oswald"/>
              </a:defRPr>
            </a:lvl7pPr>
            <a:lvl8pPr lvl="7" indent="0">
              <a:spcBef>
                <a:spcPts val="0"/>
              </a:spcBef>
              <a:buClr>
                <a:schemeClr val="dk2"/>
              </a:buClr>
              <a:buFont typeface="Oswald"/>
              <a:buNone/>
              <a:defRPr sz="4000">
                <a:solidFill>
                  <a:schemeClr val="dk2"/>
                </a:solidFill>
                <a:latin typeface="Oswald"/>
                <a:ea typeface="Oswald"/>
                <a:cs typeface="Oswald"/>
                <a:sym typeface="Oswald"/>
              </a:defRPr>
            </a:lvl8pPr>
            <a:lvl9pPr lvl="8" indent="0">
              <a:spcBef>
                <a:spcPts val="0"/>
              </a:spcBef>
              <a:buClr>
                <a:schemeClr val="dk2"/>
              </a:buClr>
              <a:buFont typeface="Oswald"/>
              <a:buNone/>
              <a:defRPr sz="4000">
                <a:solidFill>
                  <a:schemeClr val="dk2"/>
                </a:solidFill>
                <a:latin typeface="Oswald"/>
                <a:ea typeface="Oswald"/>
                <a:cs typeface="Oswald"/>
                <a:sym typeface="Oswald"/>
              </a:defRPr>
            </a:lvl9pPr>
          </a:lstStyle>
          <a:p>
            <a:endParaRPr/>
          </a:p>
        </p:txBody>
      </p:sp>
      <p:sp>
        <p:nvSpPr>
          <p:cNvPr id="25" name="Shape 25"/>
          <p:cNvSpPr txBox="1">
            <a:spLocks noGrp="1"/>
          </p:cNvSpPr>
          <p:nvPr>
            <p:ph type="body" idx="1"/>
          </p:nvPr>
        </p:nvSpPr>
        <p:spPr>
          <a:xfrm>
            <a:off x="415600" y="1958433"/>
            <a:ext cx="11360800" cy="4133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2133"/>
              </a:spcAft>
              <a:buClr>
                <a:schemeClr val="dk2"/>
              </a:buClr>
              <a:buFont typeface="Source Code Pro"/>
              <a:buNone/>
              <a:defRPr sz="2400" b="0" i="0" u="none" strike="noStrike" cap="none">
                <a:solidFill>
                  <a:schemeClr val="dk2"/>
                </a:solidFill>
                <a:latin typeface="Source Code Pro"/>
                <a:ea typeface="Source Code Pro"/>
                <a:cs typeface="Source Code Pro"/>
                <a:sym typeface="Source Code Pro"/>
              </a:defRPr>
            </a:lvl1pPr>
            <a:lvl2pPr marL="609585" marR="0" lvl="1"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2pPr>
            <a:lvl3pPr marL="1219170" marR="0" lvl="2"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3pPr>
            <a:lvl4pPr marL="1828754" marR="0" lvl="3"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4pPr>
            <a:lvl5pPr marL="2438339" marR="0" lvl="4"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5pPr>
            <a:lvl6pPr marL="3047924" marR="0" lvl="5"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6pPr>
            <a:lvl7pPr marL="3657509" marR="0" lvl="6"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7pPr>
            <a:lvl8pPr marL="4267093" marR="0" lvl="7"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8pPr>
            <a:lvl9pPr marL="4876678" marR="0" lvl="8" indent="0" algn="l" rtl="0">
              <a:lnSpc>
                <a:spcPct val="115000"/>
              </a:lnSpc>
              <a:spcBef>
                <a:spcPts val="0"/>
              </a:spcBef>
              <a:spcAft>
                <a:spcPts val="2133"/>
              </a:spcAft>
              <a:buClr>
                <a:schemeClr val="dk2"/>
              </a:buClr>
              <a:buFont typeface="Source Code Pro"/>
              <a:buNone/>
              <a:defRPr sz="1867" b="0" i="0" u="none" strike="noStrike" cap="none">
                <a:solidFill>
                  <a:schemeClr val="dk2"/>
                </a:solidFill>
                <a:latin typeface="Source Code Pro"/>
                <a:ea typeface="Source Code Pro"/>
                <a:cs typeface="Source Code Pro"/>
                <a:sym typeface="Source Code Pro"/>
              </a:defRPr>
            </a:lvl9pPr>
          </a:lstStyle>
          <a:p>
            <a:endParaRPr/>
          </a:p>
        </p:txBody>
      </p:sp>
      <p:sp>
        <p:nvSpPr>
          <p:cNvPr id="26" name="Shape 26"/>
          <p:cNvSpPr txBox="1">
            <a:spLocks noGrp="1"/>
          </p:cNvSpPr>
          <p:nvPr>
            <p:ph type="sldNum" idx="12"/>
          </p:nvPr>
        </p:nvSpPr>
        <p:spPr>
          <a:xfrm>
            <a:off x="11296609" y="6217621"/>
            <a:ext cx="731600" cy="524800"/>
          </a:xfrm>
          <a:prstGeom prst="rect">
            <a:avLst/>
          </a:prstGeom>
          <a:noFill/>
          <a:ln>
            <a:noFill/>
          </a:ln>
        </p:spPr>
        <p:txBody>
          <a:bodyPr wrap="square" lIns="91425" tIns="91425" rIns="91425" bIns="91425" anchor="ctr" anchorCtr="0">
            <a:noAutofit/>
          </a:bodyPr>
          <a:lstStyle/>
          <a:p>
            <a:pPr algn="l">
              <a:buClr>
                <a:srgbClr val="000000"/>
              </a:buClr>
              <a:buSzPct val="25000"/>
            </a:pPr>
            <a:fld id="{00000000-1234-1234-1234-123412341234}" type="slidenum">
              <a:rPr lang="en-GB" sz="1867" smtClean="0">
                <a:solidFill>
                  <a:srgbClr val="000000"/>
                </a:solidFill>
                <a:latin typeface="Arial"/>
                <a:ea typeface="Arial"/>
                <a:cs typeface="Arial"/>
                <a:sym typeface="Arial"/>
              </a:rPr>
              <a:pPr algn="l">
                <a:buClr>
                  <a:srgbClr val="000000"/>
                </a:buClr>
                <a:buSzPct val="25000"/>
              </a:pPr>
              <a:t>‹#›</a:t>
            </a:fld>
            <a:endParaRPr lang="en-GB"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53735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9"/>
        <p:cNvGrpSpPr/>
        <p:nvPr/>
      </p:nvGrpSpPr>
      <p:grpSpPr>
        <a:xfrm>
          <a:off x="0" y="0"/>
          <a:ext cx="0" cy="0"/>
          <a:chOff x="0" y="0"/>
          <a:chExt cx="0" cy="0"/>
        </a:xfrm>
      </p:grpSpPr>
      <p:sp>
        <p:nvSpPr>
          <p:cNvPr id="30" name="Shape 30"/>
          <p:cNvSpPr/>
          <p:nvPr/>
        </p:nvSpPr>
        <p:spPr>
          <a:xfrm>
            <a:off x="0" y="2089800"/>
            <a:ext cx="12192000" cy="2678400"/>
          </a:xfrm>
          <a:prstGeom prst="rect">
            <a:avLst/>
          </a:prstGeom>
          <a:solidFill>
            <a:schemeClr val="dk1"/>
          </a:solid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31" name="Shape 31"/>
          <p:cNvSpPr txBox="1">
            <a:spLocks noGrp="1"/>
          </p:cNvSpPr>
          <p:nvPr>
            <p:ph type="title"/>
          </p:nvPr>
        </p:nvSpPr>
        <p:spPr>
          <a:xfrm>
            <a:off x="574400" y="2519600"/>
            <a:ext cx="11043200" cy="2022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Font typeface="Oswald"/>
              <a:buNone/>
              <a:defRPr sz="4800" b="0" i="0" u="none" strike="noStrike" cap="none">
                <a:solidFill>
                  <a:schemeClr val="lt1"/>
                </a:solidFill>
                <a:latin typeface="Oswald"/>
                <a:ea typeface="Oswald"/>
                <a:cs typeface="Oswald"/>
                <a:sym typeface="Oswald"/>
              </a:defRPr>
            </a:lvl1pPr>
            <a:lvl2pPr lvl="1" indent="0" algn="ctr">
              <a:spcBef>
                <a:spcPts val="0"/>
              </a:spcBef>
              <a:buClr>
                <a:schemeClr val="lt1"/>
              </a:buClr>
              <a:buFont typeface="Oswald"/>
              <a:buNone/>
              <a:defRPr sz="4800">
                <a:solidFill>
                  <a:schemeClr val="lt1"/>
                </a:solidFill>
                <a:latin typeface="Oswald"/>
                <a:ea typeface="Oswald"/>
                <a:cs typeface="Oswald"/>
                <a:sym typeface="Oswald"/>
              </a:defRPr>
            </a:lvl2pPr>
            <a:lvl3pPr lvl="2" indent="0" algn="ctr">
              <a:spcBef>
                <a:spcPts val="0"/>
              </a:spcBef>
              <a:buClr>
                <a:schemeClr val="lt1"/>
              </a:buClr>
              <a:buFont typeface="Oswald"/>
              <a:buNone/>
              <a:defRPr sz="4800">
                <a:solidFill>
                  <a:schemeClr val="lt1"/>
                </a:solidFill>
                <a:latin typeface="Oswald"/>
                <a:ea typeface="Oswald"/>
                <a:cs typeface="Oswald"/>
                <a:sym typeface="Oswald"/>
              </a:defRPr>
            </a:lvl3pPr>
            <a:lvl4pPr lvl="3" indent="0" algn="ctr">
              <a:spcBef>
                <a:spcPts val="0"/>
              </a:spcBef>
              <a:buClr>
                <a:schemeClr val="lt1"/>
              </a:buClr>
              <a:buFont typeface="Oswald"/>
              <a:buNone/>
              <a:defRPr sz="4800">
                <a:solidFill>
                  <a:schemeClr val="lt1"/>
                </a:solidFill>
                <a:latin typeface="Oswald"/>
                <a:ea typeface="Oswald"/>
                <a:cs typeface="Oswald"/>
                <a:sym typeface="Oswald"/>
              </a:defRPr>
            </a:lvl4pPr>
            <a:lvl5pPr lvl="4" indent="0" algn="ctr">
              <a:spcBef>
                <a:spcPts val="0"/>
              </a:spcBef>
              <a:buClr>
                <a:schemeClr val="lt1"/>
              </a:buClr>
              <a:buFont typeface="Oswald"/>
              <a:buNone/>
              <a:defRPr sz="4800">
                <a:solidFill>
                  <a:schemeClr val="lt1"/>
                </a:solidFill>
                <a:latin typeface="Oswald"/>
                <a:ea typeface="Oswald"/>
                <a:cs typeface="Oswald"/>
                <a:sym typeface="Oswald"/>
              </a:defRPr>
            </a:lvl5pPr>
            <a:lvl6pPr lvl="5" indent="0" algn="ctr">
              <a:spcBef>
                <a:spcPts val="0"/>
              </a:spcBef>
              <a:buClr>
                <a:schemeClr val="lt1"/>
              </a:buClr>
              <a:buFont typeface="Oswald"/>
              <a:buNone/>
              <a:defRPr sz="4800">
                <a:solidFill>
                  <a:schemeClr val="lt1"/>
                </a:solidFill>
                <a:latin typeface="Oswald"/>
                <a:ea typeface="Oswald"/>
                <a:cs typeface="Oswald"/>
                <a:sym typeface="Oswald"/>
              </a:defRPr>
            </a:lvl6pPr>
            <a:lvl7pPr lvl="6" indent="0" algn="ctr">
              <a:spcBef>
                <a:spcPts val="0"/>
              </a:spcBef>
              <a:buClr>
                <a:schemeClr val="lt1"/>
              </a:buClr>
              <a:buFont typeface="Oswald"/>
              <a:buNone/>
              <a:defRPr sz="4800">
                <a:solidFill>
                  <a:schemeClr val="lt1"/>
                </a:solidFill>
                <a:latin typeface="Oswald"/>
                <a:ea typeface="Oswald"/>
                <a:cs typeface="Oswald"/>
                <a:sym typeface="Oswald"/>
              </a:defRPr>
            </a:lvl7pPr>
            <a:lvl8pPr lvl="7" indent="0" algn="ctr">
              <a:spcBef>
                <a:spcPts val="0"/>
              </a:spcBef>
              <a:buClr>
                <a:schemeClr val="lt1"/>
              </a:buClr>
              <a:buFont typeface="Oswald"/>
              <a:buNone/>
              <a:defRPr sz="4800">
                <a:solidFill>
                  <a:schemeClr val="lt1"/>
                </a:solidFill>
                <a:latin typeface="Oswald"/>
                <a:ea typeface="Oswald"/>
                <a:cs typeface="Oswald"/>
                <a:sym typeface="Oswald"/>
              </a:defRPr>
            </a:lvl8pPr>
            <a:lvl9pPr lvl="8" indent="0" algn="ctr">
              <a:spcBef>
                <a:spcPts val="0"/>
              </a:spcBef>
              <a:buClr>
                <a:schemeClr val="lt1"/>
              </a:buClr>
              <a:buFont typeface="Oswald"/>
              <a:buNone/>
              <a:defRPr sz="4800">
                <a:solidFill>
                  <a:schemeClr val="lt1"/>
                </a:solidFill>
                <a:latin typeface="Oswald"/>
                <a:ea typeface="Oswald"/>
                <a:cs typeface="Oswald"/>
                <a:sym typeface="Oswald"/>
              </a:defRPr>
            </a:lvl9pPr>
          </a:lstStyle>
          <a:p>
            <a:endParaRPr/>
          </a:p>
        </p:txBody>
      </p:sp>
      <p:sp>
        <p:nvSpPr>
          <p:cNvPr id="32" name="Shape 32"/>
          <p:cNvSpPr txBox="1">
            <a:spLocks noGrp="1"/>
          </p:cNvSpPr>
          <p:nvPr>
            <p:ph type="sldNum" idx="12"/>
          </p:nvPr>
        </p:nvSpPr>
        <p:spPr>
          <a:xfrm>
            <a:off x="11296609" y="6217621"/>
            <a:ext cx="731600" cy="524800"/>
          </a:xfrm>
          <a:prstGeom prst="rect">
            <a:avLst/>
          </a:prstGeom>
          <a:noFill/>
          <a:ln>
            <a:noFill/>
          </a:ln>
        </p:spPr>
        <p:txBody>
          <a:bodyPr wrap="square" lIns="91425" tIns="91425" rIns="91425" bIns="91425" anchor="ctr" anchorCtr="0">
            <a:noAutofit/>
          </a:bodyPr>
          <a:lstStyle/>
          <a:p>
            <a:pPr algn="l">
              <a:buClr>
                <a:srgbClr val="000000"/>
              </a:buClr>
              <a:buSzPct val="25000"/>
            </a:pPr>
            <a:fld id="{00000000-1234-1234-1234-123412341234}" type="slidenum">
              <a:rPr lang="en-GB" sz="1867" smtClean="0">
                <a:solidFill>
                  <a:srgbClr val="000000"/>
                </a:solidFill>
                <a:latin typeface="Arial"/>
                <a:ea typeface="Arial"/>
                <a:cs typeface="Arial"/>
                <a:sym typeface="Arial"/>
              </a:rPr>
              <a:pPr algn="l">
                <a:buClr>
                  <a:srgbClr val="000000"/>
                </a:buClr>
                <a:buSzPct val="25000"/>
              </a:pPr>
              <a:t>‹#›</a:t>
            </a:fld>
            <a:endParaRPr lang="en-GB"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62066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AE16E-D0A6-8A46-97D8-6F0E99599755}"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05978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AE16E-D0A6-8A46-97D8-6F0E99599755}"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6227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CAE16E-D0A6-8A46-97D8-6F0E99599755}"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15488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CAE16E-D0A6-8A46-97D8-6F0E99599755}" type="datetimeFigureOut">
              <a:rPr lang="en-GB" smtClean="0"/>
              <a:t>18/10/2017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25433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CAE16E-D0A6-8A46-97D8-6F0E99599755}" type="datetimeFigureOut">
              <a:rPr lang="en-GB" smtClean="0"/>
              <a:t>18/10/2017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97493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AE16E-D0A6-8A46-97D8-6F0E99599755}" type="datetimeFigureOut">
              <a:rPr lang="en-GB" smtClean="0"/>
              <a:t>18/10/2017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12146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AE16E-D0A6-8A46-97D8-6F0E99599755}"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21480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AE16E-D0A6-8A46-97D8-6F0E99599755}"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195098-F86A-6B44-B6E9-DDE6F73E8391}" type="slidenum">
              <a:rPr lang="en-GB" smtClean="0"/>
              <a:t>‹#›</a:t>
            </a:fld>
            <a:endParaRPr lang="en-GB"/>
          </a:p>
        </p:txBody>
      </p:sp>
    </p:spTree>
    <p:extLst>
      <p:ext uri="{BB962C8B-B14F-4D97-AF65-F5344CB8AC3E}">
        <p14:creationId xmlns:p14="http://schemas.microsoft.com/office/powerpoint/2010/main" val="386264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AE16E-D0A6-8A46-97D8-6F0E99599755}" type="datetimeFigureOut">
              <a:rPr lang="en-GB" smtClean="0"/>
              <a:t>18/10/2017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95098-F86A-6B44-B6E9-DDE6F73E8391}" type="slidenum">
              <a:rPr lang="en-GB" smtClean="0"/>
              <a:t>‹#›</a:t>
            </a:fld>
            <a:endParaRPr lang="en-GB"/>
          </a:p>
        </p:txBody>
      </p:sp>
    </p:spTree>
    <p:extLst>
      <p:ext uri="{BB962C8B-B14F-4D97-AF65-F5344CB8AC3E}">
        <p14:creationId xmlns:p14="http://schemas.microsoft.com/office/powerpoint/2010/main" val="49171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15600" y="496667"/>
            <a:ext cx="11360800" cy="978000"/>
          </a:xfrm>
          <a:prstGeom prst="rect">
            <a:avLst/>
          </a:prstGeom>
        </p:spPr>
        <p:txBody>
          <a:bodyPr vert="horz" wrap="square" lIns="121900" tIns="121900" rIns="121900" bIns="121900" rtlCol="0" anchor="b" anchorCtr="0">
            <a:noAutofit/>
          </a:bodyPr>
          <a:lstStyle/>
          <a:p>
            <a:pPr>
              <a:lnSpc>
                <a:spcPct val="115000"/>
              </a:lnSpc>
            </a:pPr>
            <a:r>
              <a:rPr lang="en-GB" sz="3200" b="1">
                <a:solidFill>
                  <a:srgbClr val="000000"/>
                </a:solidFill>
                <a:latin typeface="Calibri"/>
                <a:ea typeface="Calibri"/>
                <a:cs typeface="Calibri"/>
                <a:sym typeface="Calibri"/>
              </a:rPr>
              <a:t>Semiotics – Roland Barthes</a:t>
            </a:r>
          </a:p>
        </p:txBody>
      </p:sp>
      <p:sp>
        <p:nvSpPr>
          <p:cNvPr id="137" name="Shape 137"/>
          <p:cNvSpPr txBox="1">
            <a:spLocks noGrp="1"/>
          </p:cNvSpPr>
          <p:nvPr>
            <p:ph type="body" idx="1"/>
          </p:nvPr>
        </p:nvSpPr>
        <p:spPr>
          <a:xfrm>
            <a:off x="415600" y="1362400"/>
            <a:ext cx="11360800" cy="4133200"/>
          </a:xfrm>
          <a:prstGeom prst="rect">
            <a:avLst/>
          </a:prstGeom>
        </p:spPr>
        <p:txBody>
          <a:bodyPr vert="horz" wrap="square" lIns="121900" tIns="121900" rIns="121900" bIns="121900" rtlCol="0" anchor="t" anchorCtr="0">
            <a:noAutofit/>
          </a:bodyPr>
          <a:lstStyle/>
          <a:p>
            <a:pPr algn="ctr">
              <a:spcAft>
                <a:spcPts val="0"/>
              </a:spcAft>
            </a:pPr>
            <a:endParaRPr sz="1467" b="1">
              <a:solidFill>
                <a:srgbClr val="000000"/>
              </a:solidFill>
              <a:latin typeface="Calibri"/>
              <a:ea typeface="Calibri"/>
              <a:cs typeface="Calibri"/>
              <a:sym typeface="Calibri"/>
            </a:endParaRPr>
          </a:p>
          <a:p>
            <a:pPr>
              <a:spcAft>
                <a:spcPts val="0"/>
              </a:spcAft>
            </a:pPr>
            <a:r>
              <a:rPr lang="en-GB" sz="2133">
                <a:solidFill>
                  <a:srgbClr val="000000"/>
                </a:solidFill>
                <a:latin typeface="Calibri"/>
                <a:ea typeface="Calibri"/>
                <a:cs typeface="Calibri"/>
                <a:sym typeface="Calibri"/>
              </a:rPr>
              <a:t>Semiology is an approach that can be used to understand how  media texts make meaning for their audiences.  Texts communicate their meanings through a process of signification; they are constructed using a variety of </a:t>
            </a:r>
            <a:r>
              <a:rPr lang="en-GB" sz="2133" b="1">
                <a:solidFill>
                  <a:srgbClr val="000000"/>
                </a:solidFill>
                <a:latin typeface="Calibri"/>
                <a:ea typeface="Calibri"/>
                <a:cs typeface="Calibri"/>
                <a:sym typeface="Calibri"/>
              </a:rPr>
              <a:t>signs</a:t>
            </a:r>
            <a:r>
              <a:rPr lang="en-GB" sz="2133">
                <a:solidFill>
                  <a:srgbClr val="000000"/>
                </a:solidFill>
                <a:latin typeface="Calibri"/>
                <a:ea typeface="Calibri"/>
                <a:cs typeface="Calibri"/>
                <a:sym typeface="Calibri"/>
              </a:rPr>
              <a:t>.  Everything that can be seen or heard on a screen or that is on a page is a sign.</a:t>
            </a:r>
          </a:p>
          <a:p>
            <a:pPr>
              <a:spcAft>
                <a:spcPts val="0"/>
              </a:spcAft>
            </a:pPr>
            <a:endParaRPr sz="2133">
              <a:solidFill>
                <a:srgbClr val="000000"/>
              </a:solidFill>
              <a:latin typeface="Calibri"/>
              <a:ea typeface="Calibri"/>
              <a:cs typeface="Calibri"/>
              <a:sym typeface="Calibri"/>
            </a:endParaRPr>
          </a:p>
          <a:p>
            <a:pPr>
              <a:spcAft>
                <a:spcPts val="0"/>
              </a:spcAft>
            </a:pPr>
            <a:r>
              <a:rPr lang="en-GB" sz="2133">
                <a:solidFill>
                  <a:srgbClr val="000000"/>
                </a:solidFill>
                <a:latin typeface="Calibri"/>
                <a:ea typeface="Calibri"/>
                <a:cs typeface="Calibri"/>
                <a:sym typeface="Calibri"/>
              </a:rPr>
              <a:t>A sign is a discrete </a:t>
            </a:r>
            <a:r>
              <a:rPr lang="en-GB" sz="2133" b="1">
                <a:solidFill>
                  <a:srgbClr val="000000"/>
                </a:solidFill>
                <a:latin typeface="Calibri"/>
                <a:ea typeface="Calibri"/>
                <a:cs typeface="Calibri"/>
                <a:sym typeface="Calibri"/>
              </a:rPr>
              <a:t>unit of meaning</a:t>
            </a:r>
            <a:r>
              <a:rPr lang="en-GB" sz="2133">
                <a:solidFill>
                  <a:srgbClr val="000000"/>
                </a:solidFill>
                <a:latin typeface="Calibri"/>
                <a:ea typeface="Calibri"/>
                <a:cs typeface="Calibri"/>
                <a:sym typeface="Calibri"/>
              </a:rPr>
              <a:t>. Signs are not limited to words but also include images, gestures and sounds - essentially all of the ways in which information can be communicated within a media text.</a:t>
            </a:r>
          </a:p>
          <a:p>
            <a:pPr>
              <a:spcAft>
                <a:spcPts val="0"/>
              </a:spcAft>
            </a:pPr>
            <a:endParaRPr sz="2133">
              <a:solidFill>
                <a:srgbClr val="000000"/>
              </a:solidFill>
              <a:latin typeface="Calibri"/>
              <a:ea typeface="Calibri"/>
              <a:cs typeface="Calibri"/>
              <a:sym typeface="Calibri"/>
            </a:endParaRPr>
          </a:p>
          <a:p>
            <a:pPr>
              <a:spcAft>
                <a:spcPts val="0"/>
              </a:spcAft>
            </a:pPr>
            <a:r>
              <a:rPr lang="en-GB" sz="2133">
                <a:solidFill>
                  <a:srgbClr val="000000"/>
                </a:solidFill>
                <a:latin typeface="Calibri"/>
                <a:ea typeface="Calibri"/>
                <a:cs typeface="Calibri"/>
                <a:sym typeface="Calibri"/>
              </a:rPr>
              <a:t>Signs can function at two levels:</a:t>
            </a:r>
          </a:p>
          <a:p>
            <a:pPr>
              <a:spcAft>
                <a:spcPts val="0"/>
              </a:spcAft>
            </a:pPr>
            <a:r>
              <a:rPr lang="en-GB" sz="2133">
                <a:solidFill>
                  <a:srgbClr val="000000"/>
                </a:solidFill>
                <a:latin typeface="Arial"/>
                <a:ea typeface="Arial"/>
                <a:cs typeface="Arial"/>
                <a:sym typeface="Arial"/>
              </a:rPr>
              <a:t>•</a:t>
            </a:r>
            <a:r>
              <a:rPr lang="en-GB" sz="2133">
                <a:solidFill>
                  <a:srgbClr val="000000"/>
                </a:solidFill>
                <a:latin typeface="Calibri"/>
                <a:ea typeface="Calibri"/>
                <a:cs typeface="Calibri"/>
                <a:sym typeface="Calibri"/>
              </a:rPr>
              <a:t>Denotation – the literal meaning</a:t>
            </a:r>
          </a:p>
          <a:p>
            <a:pPr>
              <a:spcAft>
                <a:spcPts val="0"/>
              </a:spcAft>
            </a:pPr>
            <a:r>
              <a:rPr lang="en-GB" sz="2133">
                <a:solidFill>
                  <a:srgbClr val="000000"/>
                </a:solidFill>
                <a:latin typeface="Arial"/>
                <a:ea typeface="Arial"/>
                <a:cs typeface="Arial"/>
                <a:sym typeface="Arial"/>
              </a:rPr>
              <a:t>•</a:t>
            </a:r>
            <a:r>
              <a:rPr lang="en-GB" sz="2133">
                <a:solidFill>
                  <a:srgbClr val="000000"/>
                </a:solidFill>
                <a:latin typeface="Calibri"/>
                <a:ea typeface="Calibri"/>
                <a:cs typeface="Calibri"/>
                <a:sym typeface="Calibri"/>
              </a:rPr>
              <a:t>Connotation – involves meanings that are associated with or suggested by the sign</a:t>
            </a:r>
          </a:p>
          <a:p>
            <a:pPr>
              <a:spcAft>
                <a:spcPts val="0"/>
              </a:spcAft>
            </a:pPr>
            <a:endParaRPr sz="2133">
              <a:solidFill>
                <a:srgbClr val="000000"/>
              </a:solidFill>
              <a:latin typeface="Calibri"/>
              <a:ea typeface="Calibri"/>
              <a:cs typeface="Calibri"/>
              <a:sym typeface="Calibri"/>
            </a:endParaRPr>
          </a:p>
          <a:p>
            <a:endParaRPr/>
          </a:p>
        </p:txBody>
      </p:sp>
      <p:sp>
        <p:nvSpPr>
          <p:cNvPr id="138" name="Shape 138"/>
          <p:cNvSpPr txBox="1"/>
          <p:nvPr/>
        </p:nvSpPr>
        <p:spPr>
          <a:xfrm>
            <a:off x="7980933" y="474200"/>
            <a:ext cx="1239200" cy="526400"/>
          </a:xfrm>
          <a:prstGeom prst="rect">
            <a:avLst/>
          </a:prstGeom>
          <a:solidFill>
            <a:srgbClr val="FF0000"/>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THEORY</a:t>
            </a:r>
          </a:p>
        </p:txBody>
      </p:sp>
      <p:pic>
        <p:nvPicPr>
          <p:cNvPr id="139" name="Shape 139"/>
          <p:cNvPicPr preferRelativeResize="0"/>
          <p:nvPr/>
        </p:nvPicPr>
        <p:blipFill rotWithShape="1">
          <a:blip r:embed="rId3">
            <a:alphaModFix/>
          </a:blip>
          <a:srcRect/>
          <a:stretch/>
        </p:blipFill>
        <p:spPr>
          <a:xfrm>
            <a:off x="9570404" y="0"/>
            <a:ext cx="2621600" cy="1474800"/>
          </a:xfrm>
          <a:prstGeom prst="rect">
            <a:avLst/>
          </a:prstGeom>
          <a:noFill/>
          <a:ln>
            <a:noFill/>
          </a:ln>
        </p:spPr>
      </p:pic>
    </p:spTree>
    <p:extLst>
      <p:ext uri="{BB962C8B-B14F-4D97-AF65-F5344CB8AC3E}">
        <p14:creationId xmlns:p14="http://schemas.microsoft.com/office/powerpoint/2010/main" val="1136530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42200" y="268367"/>
            <a:ext cx="11360800" cy="978000"/>
          </a:xfrm>
          <a:prstGeom prst="rect">
            <a:avLst/>
          </a:prstGeom>
        </p:spPr>
        <p:txBody>
          <a:bodyPr vert="horz" wrap="square" lIns="121900" tIns="121900" rIns="121900" bIns="121900" rtlCol="0" anchor="b" anchorCtr="0">
            <a:noAutofit/>
          </a:bodyPr>
          <a:lstStyle/>
          <a:p>
            <a:r>
              <a:rPr lang="en-GB" dirty="0"/>
              <a:t>Structuralism - Claude Levi Strauss</a:t>
            </a:r>
          </a:p>
        </p:txBody>
      </p:sp>
      <p:sp>
        <p:nvSpPr>
          <p:cNvPr id="174" name="Shape 174"/>
          <p:cNvSpPr txBox="1"/>
          <p:nvPr/>
        </p:nvSpPr>
        <p:spPr>
          <a:xfrm>
            <a:off x="489000" y="1403000"/>
            <a:ext cx="11214000" cy="5153600"/>
          </a:xfrm>
          <a:prstGeom prst="rect">
            <a:avLst/>
          </a:prstGeom>
          <a:noFill/>
          <a:ln>
            <a:noFill/>
          </a:ln>
        </p:spPr>
        <p:txBody>
          <a:bodyPr wrap="square" lIns="121900" tIns="121900" rIns="121900" bIns="121900" anchor="ctr" anchorCtr="0">
            <a:noAutofit/>
          </a:bodyPr>
          <a:lstStyle/>
          <a:p>
            <a:r>
              <a:rPr lang="en-GB" sz="2400" dirty="0">
                <a:latin typeface="Calibri"/>
                <a:ea typeface="Calibri"/>
                <a:cs typeface="Calibri"/>
                <a:sym typeface="Calibri"/>
              </a:rPr>
              <a:t>Levi-Strauss became one of the most prominent figures in </a:t>
            </a:r>
            <a:r>
              <a:rPr lang="en-GB" sz="2400" b="1" dirty="0">
                <a:solidFill>
                  <a:schemeClr val="dk1"/>
                </a:solidFill>
                <a:latin typeface="Calibri"/>
                <a:ea typeface="Calibri"/>
                <a:cs typeface="Calibri"/>
                <a:sym typeface="Calibri"/>
              </a:rPr>
              <a:t>structuralism</a:t>
            </a:r>
            <a:r>
              <a:rPr lang="en-GB" sz="2400" dirty="0">
                <a:solidFill>
                  <a:schemeClr val="dk1"/>
                </a:solidFill>
                <a:latin typeface="Calibri"/>
                <a:ea typeface="Calibri"/>
                <a:cs typeface="Calibri"/>
                <a:sym typeface="Calibri"/>
              </a:rPr>
              <a:t>, </a:t>
            </a:r>
            <a:r>
              <a:rPr lang="en-GB" sz="2400" dirty="0">
                <a:latin typeface="Calibri"/>
                <a:ea typeface="Calibri"/>
                <a:cs typeface="Calibri"/>
                <a:sym typeface="Calibri"/>
              </a:rPr>
              <a:t>which suggests that there are universal patterns to human thought and culture; that there are universal structures that basically underlie all human actions and social life.</a:t>
            </a:r>
          </a:p>
          <a:p>
            <a:endParaRPr sz="2400" dirty="0">
              <a:latin typeface="Calibri"/>
              <a:ea typeface="Calibri"/>
              <a:cs typeface="Calibri"/>
              <a:sym typeface="Calibri"/>
            </a:endParaRPr>
          </a:p>
          <a:p>
            <a:r>
              <a:rPr lang="en-GB" sz="2400" dirty="0">
                <a:latin typeface="Calibri"/>
                <a:ea typeface="Calibri"/>
                <a:cs typeface="Calibri"/>
                <a:sym typeface="Calibri"/>
              </a:rPr>
              <a:t>Levi-Strauss felt that culture is composed of hidden rules that give it meaning; the concept of </a:t>
            </a:r>
            <a:r>
              <a:rPr lang="en-GB" sz="2400" b="1" dirty="0">
                <a:solidFill>
                  <a:schemeClr val="dk1"/>
                </a:solidFill>
                <a:latin typeface="Calibri"/>
                <a:ea typeface="Calibri"/>
                <a:cs typeface="Calibri"/>
                <a:sym typeface="Calibri"/>
              </a:rPr>
              <a:t>binary oppositions</a:t>
            </a:r>
            <a:r>
              <a:rPr lang="en-GB" sz="2400" dirty="0">
                <a:latin typeface="Calibri"/>
                <a:ea typeface="Calibri"/>
                <a:cs typeface="Calibri"/>
                <a:sym typeface="Calibri"/>
              </a:rPr>
              <a:t>. He believed that all human thought works by thinking through binaries, or opposites. Take a few examples:</a:t>
            </a:r>
          </a:p>
          <a:p>
            <a:pPr marL="609585" indent="-423323">
              <a:lnSpc>
                <a:spcPct val="115000"/>
              </a:lnSpc>
              <a:buFont typeface="Arial" charset="0"/>
              <a:buChar char="•"/>
            </a:pPr>
            <a:r>
              <a:rPr lang="en-GB" sz="2400" dirty="0">
                <a:latin typeface="Calibri"/>
                <a:ea typeface="Calibri"/>
                <a:cs typeface="Calibri"/>
                <a:sym typeface="Calibri"/>
              </a:rPr>
              <a:t>man, woman</a:t>
            </a:r>
          </a:p>
          <a:p>
            <a:pPr marL="609585" indent="-423323">
              <a:lnSpc>
                <a:spcPct val="115000"/>
              </a:lnSpc>
              <a:buFont typeface="Arial" charset="0"/>
              <a:buChar char="•"/>
            </a:pPr>
            <a:r>
              <a:rPr lang="en-GB" sz="2400" dirty="0">
                <a:latin typeface="Calibri"/>
                <a:ea typeface="Calibri"/>
                <a:cs typeface="Calibri"/>
                <a:sym typeface="Calibri"/>
              </a:rPr>
              <a:t>death, life</a:t>
            </a:r>
          </a:p>
          <a:p>
            <a:pPr marL="609585" indent="-423323">
              <a:lnSpc>
                <a:spcPct val="115000"/>
              </a:lnSpc>
              <a:buFont typeface="Arial" charset="0"/>
              <a:buChar char="•"/>
            </a:pPr>
            <a:r>
              <a:rPr lang="en-GB" sz="2400" dirty="0">
                <a:latin typeface="Calibri"/>
                <a:ea typeface="Calibri"/>
                <a:cs typeface="Calibri"/>
                <a:sym typeface="Calibri"/>
              </a:rPr>
              <a:t>morning, night</a:t>
            </a:r>
          </a:p>
          <a:p>
            <a:pPr marL="609585" indent="-423323">
              <a:lnSpc>
                <a:spcPct val="115000"/>
              </a:lnSpc>
              <a:buFont typeface="Arial" charset="0"/>
              <a:buChar char="•"/>
            </a:pPr>
            <a:r>
              <a:rPr lang="en-GB" sz="2400" dirty="0">
                <a:latin typeface="Calibri"/>
                <a:ea typeface="Calibri"/>
                <a:cs typeface="Calibri"/>
                <a:sym typeface="Calibri"/>
              </a:rPr>
              <a:t>raw, cooked</a:t>
            </a:r>
          </a:p>
          <a:p>
            <a:pPr>
              <a:lnSpc>
                <a:spcPct val="115000"/>
              </a:lnSpc>
            </a:pPr>
            <a:r>
              <a:rPr lang="en-GB" sz="2400" dirty="0">
                <a:latin typeface="Calibri"/>
                <a:ea typeface="Calibri"/>
                <a:cs typeface="Calibri"/>
                <a:sym typeface="Calibri"/>
              </a:rPr>
              <a:t>These oppositional structures are universal patterns that make up human thought. Levi-Strauss thought that all cultures think like this and these binaries only make sense in relation to one another. In other words, 'morning' only has meaning to us when we think about its opposite, 'night.'</a:t>
            </a:r>
          </a:p>
        </p:txBody>
      </p:sp>
      <p:sp>
        <p:nvSpPr>
          <p:cNvPr id="175" name="Shape 175"/>
          <p:cNvSpPr txBox="1"/>
          <p:nvPr/>
        </p:nvSpPr>
        <p:spPr>
          <a:xfrm>
            <a:off x="7883633" y="126200"/>
            <a:ext cx="1239200" cy="526400"/>
          </a:xfrm>
          <a:prstGeom prst="rect">
            <a:avLst/>
          </a:prstGeom>
          <a:solidFill>
            <a:srgbClr val="FF0000"/>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THEORY</a:t>
            </a:r>
          </a:p>
        </p:txBody>
      </p:sp>
      <p:pic>
        <p:nvPicPr>
          <p:cNvPr id="176" name="Shape 176"/>
          <p:cNvPicPr preferRelativeResize="0"/>
          <p:nvPr/>
        </p:nvPicPr>
        <p:blipFill rotWithShape="1">
          <a:blip r:embed="rId3">
            <a:alphaModFix/>
          </a:blip>
          <a:srcRect/>
          <a:stretch/>
        </p:blipFill>
        <p:spPr>
          <a:xfrm>
            <a:off x="9332600" y="126200"/>
            <a:ext cx="2700800" cy="1629200"/>
          </a:xfrm>
          <a:prstGeom prst="rect">
            <a:avLst/>
          </a:prstGeom>
          <a:noFill/>
          <a:ln>
            <a:noFill/>
          </a:ln>
        </p:spPr>
      </p:pic>
    </p:spTree>
    <p:extLst>
      <p:ext uri="{BB962C8B-B14F-4D97-AF65-F5344CB8AC3E}">
        <p14:creationId xmlns:p14="http://schemas.microsoft.com/office/powerpoint/2010/main" val="190721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can we apply this theory to the </a:t>
            </a:r>
            <a:r>
              <a:rPr lang="en-GB" i="1" dirty="0" smtClean="0"/>
              <a:t>Tide </a:t>
            </a:r>
            <a:r>
              <a:rPr lang="en-GB" dirty="0" smtClean="0"/>
              <a:t> advertisement?</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37174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15600" y="496667"/>
            <a:ext cx="11360800" cy="978000"/>
          </a:xfrm>
          <a:prstGeom prst="rect">
            <a:avLst/>
          </a:prstGeom>
          <a:noFill/>
          <a:ln>
            <a:noFill/>
          </a:ln>
        </p:spPr>
        <p:txBody>
          <a:bodyPr vert="horz" wrap="square" lIns="121900" tIns="121900" rIns="121900" bIns="121900" rtlCol="0" anchor="b" anchorCtr="0">
            <a:noAutofit/>
          </a:bodyPr>
          <a:lstStyle/>
          <a:p>
            <a:pPr>
              <a:buSzPct val="25000"/>
            </a:pPr>
            <a:r>
              <a:rPr lang="en-GB">
                <a:latin typeface="Raleway"/>
                <a:ea typeface="Raleway"/>
                <a:cs typeface="Raleway"/>
                <a:sym typeface="Raleway"/>
              </a:rPr>
              <a:t>Applying Media Theory</a:t>
            </a:r>
          </a:p>
        </p:txBody>
      </p:sp>
      <p:sp>
        <p:nvSpPr>
          <p:cNvPr id="182" name="Shape 182"/>
          <p:cNvSpPr txBox="1">
            <a:spLocks noGrp="1"/>
          </p:cNvSpPr>
          <p:nvPr>
            <p:ph type="body" idx="1"/>
          </p:nvPr>
        </p:nvSpPr>
        <p:spPr>
          <a:xfrm>
            <a:off x="415600" y="1958433"/>
            <a:ext cx="11360800" cy="4133200"/>
          </a:xfrm>
          <a:prstGeom prst="rect">
            <a:avLst/>
          </a:prstGeom>
          <a:noFill/>
          <a:ln>
            <a:noFill/>
          </a:ln>
        </p:spPr>
        <p:txBody>
          <a:bodyPr vert="horz" wrap="square" lIns="121900" tIns="121900" rIns="121900" bIns="121900" rtlCol="0" anchor="t" anchorCtr="0">
            <a:noAutofit/>
          </a:bodyPr>
          <a:lstStyle/>
          <a:p>
            <a:pPr>
              <a:spcAft>
                <a:spcPts val="0"/>
              </a:spcAft>
              <a:buSzPct val="25000"/>
            </a:pPr>
            <a:r>
              <a:rPr lang="en-GB" u="sng" dirty="0">
                <a:latin typeface="Raleway"/>
                <a:ea typeface="Raleway"/>
                <a:cs typeface="Raleway"/>
                <a:sym typeface="Raleway"/>
              </a:rPr>
              <a:t>Semiotics - Barthes</a:t>
            </a:r>
          </a:p>
          <a:p>
            <a:pPr marL="609585" indent="-304792">
              <a:spcBef>
                <a:spcPts val="2133"/>
              </a:spcBef>
              <a:spcAft>
                <a:spcPts val="0"/>
              </a:spcAft>
              <a:buSzPct val="100000"/>
              <a:buFont typeface="Raleway"/>
              <a:buAutoNum type="arabicPeriod"/>
            </a:pPr>
            <a:r>
              <a:rPr lang="en-GB" dirty="0">
                <a:latin typeface="Raleway"/>
                <a:ea typeface="Raleway"/>
                <a:cs typeface="Raleway"/>
                <a:sym typeface="Raleway"/>
              </a:rPr>
              <a:t>How does the top of the advert create enigma codes for the audience? </a:t>
            </a:r>
            <a:r>
              <a:rPr lang="en-GB" dirty="0">
                <a:solidFill>
                  <a:schemeClr val="dk1"/>
                </a:solidFill>
                <a:latin typeface="Raleway"/>
                <a:ea typeface="Raleway"/>
                <a:cs typeface="Raleway"/>
                <a:sym typeface="Raleway"/>
              </a:rPr>
              <a:t>(Hermeneutic)</a:t>
            </a:r>
          </a:p>
          <a:p>
            <a:pPr marL="609585" indent="-304792">
              <a:spcBef>
                <a:spcPts val="2133"/>
              </a:spcBef>
              <a:spcAft>
                <a:spcPts val="0"/>
              </a:spcAft>
              <a:buSzPct val="100000"/>
              <a:buFont typeface="Raleway"/>
              <a:buAutoNum type="arabicPeriod"/>
            </a:pPr>
            <a:r>
              <a:rPr lang="en-GB" dirty="0">
                <a:latin typeface="Raleway"/>
                <a:ea typeface="Raleway"/>
                <a:cs typeface="Raleway"/>
                <a:sym typeface="Raleway"/>
              </a:rPr>
              <a:t>What are the connotations of the hearts? How do they link to the overall message of the advert? </a:t>
            </a:r>
            <a:r>
              <a:rPr lang="en-GB" dirty="0">
                <a:solidFill>
                  <a:schemeClr val="dk1"/>
                </a:solidFill>
                <a:latin typeface="Raleway"/>
                <a:ea typeface="Raleway"/>
                <a:cs typeface="Raleway"/>
                <a:sym typeface="Raleway"/>
              </a:rPr>
              <a:t>(Semantic)</a:t>
            </a:r>
          </a:p>
          <a:p>
            <a:pPr>
              <a:spcBef>
                <a:spcPts val="2133"/>
              </a:spcBef>
              <a:spcAft>
                <a:spcPts val="0"/>
              </a:spcAft>
              <a:buSzPct val="25000"/>
            </a:pPr>
            <a:r>
              <a:rPr lang="en-GB" u="sng" dirty="0">
                <a:latin typeface="Raleway"/>
                <a:ea typeface="Raleway"/>
                <a:cs typeface="Raleway"/>
                <a:sym typeface="Raleway"/>
              </a:rPr>
              <a:t>Structuralism - Levi-Strauss</a:t>
            </a:r>
          </a:p>
          <a:p>
            <a:pPr>
              <a:spcBef>
                <a:spcPts val="2133"/>
              </a:spcBef>
              <a:spcAft>
                <a:spcPts val="0"/>
              </a:spcAft>
              <a:buSzPct val="25000"/>
            </a:pPr>
            <a:r>
              <a:rPr lang="en-GB" dirty="0">
                <a:latin typeface="Raleway"/>
                <a:ea typeface="Raleway"/>
                <a:cs typeface="Raleway"/>
                <a:sym typeface="Raleway"/>
              </a:rPr>
              <a:t>How does the advert create conceptual </a:t>
            </a:r>
            <a:r>
              <a:rPr lang="en-GB" dirty="0">
                <a:solidFill>
                  <a:schemeClr val="dk1"/>
                </a:solidFill>
                <a:latin typeface="Raleway"/>
                <a:ea typeface="Raleway"/>
                <a:cs typeface="Raleway"/>
                <a:sym typeface="Raleway"/>
              </a:rPr>
              <a:t>binary oppositions</a:t>
            </a:r>
            <a:r>
              <a:rPr lang="en-GB" dirty="0">
                <a:latin typeface="Raleway"/>
                <a:ea typeface="Raleway"/>
                <a:cs typeface="Raleway"/>
                <a:sym typeface="Raleway"/>
              </a:rPr>
              <a:t> between Tide and their competitors?</a:t>
            </a:r>
          </a:p>
        </p:txBody>
      </p:sp>
      <p:pic>
        <p:nvPicPr>
          <p:cNvPr id="183" name="Shape 183"/>
          <p:cNvPicPr preferRelativeResize="0"/>
          <p:nvPr/>
        </p:nvPicPr>
        <p:blipFill rotWithShape="1">
          <a:blip r:embed="rId3">
            <a:alphaModFix/>
          </a:blip>
          <a:srcRect/>
          <a:stretch/>
        </p:blipFill>
        <p:spPr>
          <a:xfrm>
            <a:off x="10108561" y="51933"/>
            <a:ext cx="1986400" cy="2622000"/>
          </a:xfrm>
          <a:prstGeom prst="rect">
            <a:avLst/>
          </a:prstGeom>
          <a:noFill/>
          <a:ln>
            <a:noFill/>
          </a:ln>
        </p:spPr>
      </p:pic>
      <p:sp>
        <p:nvSpPr>
          <p:cNvPr id="184" name="Shape 184"/>
          <p:cNvSpPr txBox="1"/>
          <p:nvPr/>
        </p:nvSpPr>
        <p:spPr>
          <a:xfrm>
            <a:off x="625200" y="51933"/>
            <a:ext cx="1239200" cy="526400"/>
          </a:xfrm>
          <a:prstGeom prst="rect">
            <a:avLst/>
          </a:prstGeom>
          <a:solidFill>
            <a:srgbClr val="FF0000"/>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THEORY</a:t>
            </a:r>
          </a:p>
        </p:txBody>
      </p:sp>
      <p:pic>
        <p:nvPicPr>
          <p:cNvPr id="185" name="Shape 185"/>
          <p:cNvPicPr preferRelativeResize="0"/>
          <p:nvPr/>
        </p:nvPicPr>
        <p:blipFill rotWithShape="1">
          <a:blip r:embed="rId4">
            <a:alphaModFix/>
          </a:blip>
          <a:srcRect/>
          <a:stretch/>
        </p:blipFill>
        <p:spPr>
          <a:xfrm>
            <a:off x="7756400" y="51933"/>
            <a:ext cx="2206400" cy="1241200"/>
          </a:xfrm>
          <a:prstGeom prst="rect">
            <a:avLst/>
          </a:prstGeom>
          <a:noFill/>
          <a:ln>
            <a:noFill/>
          </a:ln>
        </p:spPr>
      </p:pic>
      <p:pic>
        <p:nvPicPr>
          <p:cNvPr id="186" name="Shape 186"/>
          <p:cNvPicPr preferRelativeResize="0"/>
          <p:nvPr/>
        </p:nvPicPr>
        <p:blipFill rotWithShape="1">
          <a:blip r:embed="rId5">
            <a:alphaModFix/>
          </a:blip>
          <a:srcRect/>
          <a:stretch/>
        </p:blipFill>
        <p:spPr>
          <a:xfrm>
            <a:off x="7756400" y="1342967"/>
            <a:ext cx="2206400" cy="1330800"/>
          </a:xfrm>
          <a:prstGeom prst="rect">
            <a:avLst/>
          </a:prstGeom>
          <a:noFill/>
          <a:ln>
            <a:noFill/>
          </a:ln>
        </p:spPr>
      </p:pic>
    </p:spTree>
    <p:extLst>
      <p:ext uri="{BB962C8B-B14F-4D97-AF65-F5344CB8AC3E}">
        <p14:creationId xmlns:p14="http://schemas.microsoft.com/office/powerpoint/2010/main" val="28040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Tree>
    <p:extLst>
      <p:ext uri="{BB962C8B-B14F-4D97-AF65-F5344CB8AC3E}">
        <p14:creationId xmlns:p14="http://schemas.microsoft.com/office/powerpoint/2010/main" val="142356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203200" y="203200"/>
            <a:ext cx="4406939" cy="6451600"/>
          </a:xfrm>
          <a:prstGeom prst="rect">
            <a:avLst/>
          </a:prstGeom>
          <a:noFill/>
          <a:ln>
            <a:noFill/>
          </a:ln>
        </p:spPr>
      </p:pic>
      <p:pic>
        <p:nvPicPr>
          <p:cNvPr id="202" name="Shape 202"/>
          <p:cNvPicPr preferRelativeResize="0"/>
          <p:nvPr/>
        </p:nvPicPr>
        <p:blipFill rotWithShape="1">
          <a:blip r:embed="rId4">
            <a:alphaModFix/>
          </a:blip>
          <a:srcRect/>
          <a:stretch/>
        </p:blipFill>
        <p:spPr>
          <a:xfrm>
            <a:off x="4610132" y="203201"/>
            <a:ext cx="2743200" cy="4084983"/>
          </a:xfrm>
          <a:prstGeom prst="rect">
            <a:avLst/>
          </a:prstGeom>
          <a:noFill/>
          <a:ln>
            <a:noFill/>
          </a:ln>
        </p:spPr>
      </p:pic>
      <p:pic>
        <p:nvPicPr>
          <p:cNvPr id="203" name="Shape 203"/>
          <p:cNvPicPr preferRelativeResize="0"/>
          <p:nvPr/>
        </p:nvPicPr>
        <p:blipFill rotWithShape="1">
          <a:blip r:embed="rId5">
            <a:alphaModFix/>
          </a:blip>
          <a:srcRect/>
          <a:stretch/>
        </p:blipFill>
        <p:spPr>
          <a:xfrm>
            <a:off x="7353339" y="203201"/>
            <a:ext cx="4328549" cy="6451599"/>
          </a:xfrm>
          <a:prstGeom prst="rect">
            <a:avLst/>
          </a:prstGeom>
          <a:noFill/>
          <a:ln>
            <a:noFill/>
          </a:ln>
        </p:spPr>
      </p:pic>
      <p:sp>
        <p:nvSpPr>
          <p:cNvPr id="204" name="Shape 204"/>
          <p:cNvSpPr txBox="1"/>
          <p:nvPr/>
        </p:nvSpPr>
        <p:spPr>
          <a:xfrm>
            <a:off x="4820967" y="4549367"/>
            <a:ext cx="2172800" cy="2223600"/>
          </a:xfrm>
          <a:prstGeom prst="rect">
            <a:avLst/>
          </a:prstGeom>
          <a:solidFill>
            <a:schemeClr val="dk1"/>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How do the representations in these adverts differ from the Tide advert?</a:t>
            </a:r>
          </a:p>
          <a:p>
            <a:pPr>
              <a:buClr>
                <a:srgbClr val="FFFFFF"/>
              </a:buClr>
              <a:buSzPct val="25000"/>
            </a:pPr>
            <a:r>
              <a:rPr lang="en-GB" sz="1867">
                <a:solidFill>
                  <a:srgbClr val="FFFFFF"/>
                </a:solidFill>
                <a:latin typeface="Raleway"/>
                <a:ea typeface="Raleway"/>
                <a:cs typeface="Raleway"/>
                <a:sym typeface="Raleway"/>
              </a:rPr>
              <a:t>Why - what’s the context?</a:t>
            </a:r>
          </a:p>
        </p:txBody>
      </p:sp>
    </p:spTree>
    <p:extLst>
      <p:ext uri="{BB962C8B-B14F-4D97-AF65-F5344CB8AC3E}">
        <p14:creationId xmlns:p14="http://schemas.microsoft.com/office/powerpoint/2010/main" val="66435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15600" y="1958433"/>
            <a:ext cx="6012400" cy="4133200"/>
          </a:xfrm>
          <a:prstGeom prst="rect">
            <a:avLst/>
          </a:prstGeom>
        </p:spPr>
        <p:txBody>
          <a:bodyPr vert="horz" wrap="square" lIns="121900" tIns="121900" rIns="121900" bIns="121900" rtlCol="0" anchor="t" anchorCtr="0">
            <a:noAutofit/>
          </a:bodyPr>
          <a:lstStyle/>
          <a:p>
            <a:pPr>
              <a:spcAft>
                <a:spcPts val="0"/>
              </a:spcAft>
            </a:pPr>
            <a:r>
              <a:rPr lang="en-GB" sz="2133">
                <a:solidFill>
                  <a:srgbClr val="000000"/>
                </a:solidFill>
                <a:latin typeface="Calibri"/>
                <a:ea typeface="Calibri"/>
                <a:cs typeface="Calibri"/>
                <a:sym typeface="Calibri"/>
              </a:rPr>
              <a:t>Constructed meanings can come to seem self evident, achieving the status of myth through a process of naturalisation.  F</a:t>
            </a:r>
            <a:r>
              <a:rPr lang="en-GB" sz="2133">
                <a:solidFill>
                  <a:srgbClr val="000000"/>
                </a:solidFill>
                <a:highlight>
                  <a:srgbClr val="FFFFFF"/>
                </a:highlight>
                <a:latin typeface="Calibri"/>
                <a:ea typeface="Calibri"/>
                <a:cs typeface="Calibri"/>
                <a:sym typeface="Calibri"/>
              </a:rPr>
              <a:t>or example, the myth of purity is constantly reinforced within commercial communication. Advertisements containing unrealistic airbrushed models enforce the myth that this ‘pure’ and idealistic version of beauty is attainable through their product, which causes society to accept this myth of purity (after repeated exposure) and then strive and aspire to become pure and perfectly beautiful themselves.</a:t>
            </a:r>
          </a:p>
        </p:txBody>
      </p:sp>
      <p:pic>
        <p:nvPicPr>
          <p:cNvPr id="145" name="Shape 145"/>
          <p:cNvPicPr preferRelativeResize="0"/>
          <p:nvPr/>
        </p:nvPicPr>
        <p:blipFill>
          <a:blip r:embed="rId3">
            <a:alphaModFix/>
          </a:blip>
          <a:stretch>
            <a:fillRect/>
          </a:stretch>
        </p:blipFill>
        <p:spPr>
          <a:xfrm>
            <a:off x="6631200" y="203200"/>
            <a:ext cx="5029200" cy="3352800"/>
          </a:xfrm>
          <a:prstGeom prst="rect">
            <a:avLst/>
          </a:prstGeom>
          <a:noFill/>
          <a:ln>
            <a:noFill/>
          </a:ln>
        </p:spPr>
      </p:pic>
      <p:pic>
        <p:nvPicPr>
          <p:cNvPr id="146" name="Shape 146"/>
          <p:cNvPicPr preferRelativeResize="0"/>
          <p:nvPr/>
        </p:nvPicPr>
        <p:blipFill>
          <a:blip r:embed="rId4">
            <a:alphaModFix/>
          </a:blip>
          <a:stretch>
            <a:fillRect/>
          </a:stretch>
        </p:blipFill>
        <p:spPr>
          <a:xfrm>
            <a:off x="7894100" y="3759200"/>
            <a:ext cx="2668493" cy="2895600"/>
          </a:xfrm>
          <a:prstGeom prst="rect">
            <a:avLst/>
          </a:prstGeom>
          <a:noFill/>
          <a:ln>
            <a:noFill/>
          </a:ln>
        </p:spPr>
      </p:pic>
    </p:spTree>
    <p:extLst>
      <p:ext uri="{BB962C8B-B14F-4D97-AF65-F5344CB8AC3E}">
        <p14:creationId xmlns:p14="http://schemas.microsoft.com/office/powerpoint/2010/main" val="189755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can we apply this theory to the </a:t>
            </a:r>
            <a:r>
              <a:rPr lang="en-GB" i="1" dirty="0" smtClean="0"/>
              <a:t>Tide </a:t>
            </a:r>
            <a:r>
              <a:rPr lang="en-GB" dirty="0" smtClean="0"/>
              <a:t> advertisement?</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666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15600" y="237600"/>
            <a:ext cx="11360800" cy="978000"/>
          </a:xfrm>
          <a:prstGeom prst="rect">
            <a:avLst/>
          </a:prstGeom>
        </p:spPr>
        <p:txBody>
          <a:bodyPr vert="horz" wrap="square" lIns="121900" tIns="121900" rIns="121900" bIns="121900" rtlCol="0" anchor="b" anchorCtr="0">
            <a:noAutofit/>
          </a:bodyPr>
          <a:lstStyle/>
          <a:p>
            <a:r>
              <a:rPr lang="en-GB"/>
              <a:t>Enigma Codes - Roland Barthes</a:t>
            </a:r>
          </a:p>
        </p:txBody>
      </p:sp>
      <p:sp>
        <p:nvSpPr>
          <p:cNvPr id="152" name="Shape 152"/>
          <p:cNvSpPr txBox="1">
            <a:spLocks noGrp="1"/>
          </p:cNvSpPr>
          <p:nvPr>
            <p:ph type="body" idx="1"/>
          </p:nvPr>
        </p:nvSpPr>
        <p:spPr>
          <a:xfrm>
            <a:off x="415600" y="1583625"/>
            <a:ext cx="6752800" cy="4929600"/>
          </a:xfrm>
          <a:prstGeom prst="rect">
            <a:avLst/>
          </a:prstGeom>
        </p:spPr>
        <p:txBody>
          <a:bodyPr vert="horz" wrap="square" lIns="121900" tIns="121900" rIns="121900" bIns="121900" rtlCol="0" anchor="t" anchorCtr="0">
            <a:noAutofit/>
          </a:bodyPr>
          <a:lstStyle/>
          <a:p>
            <a:pPr>
              <a:lnSpc>
                <a:spcPct val="170000"/>
              </a:lnSpc>
              <a:spcAft>
                <a:spcPts val="2267"/>
              </a:spcAft>
            </a:pPr>
            <a:r>
              <a:rPr lang="en-GB" sz="1867" dirty="0">
                <a:solidFill>
                  <a:srgbClr val="000000"/>
                </a:solidFill>
                <a:highlight>
                  <a:srgbClr val="FFFFFF"/>
                </a:highlight>
                <a:latin typeface="Calibri"/>
                <a:ea typeface="Calibri"/>
                <a:cs typeface="Calibri"/>
                <a:sym typeface="Calibri"/>
              </a:rPr>
              <a:t>This is the theory that texts contain a piece of mystery or ‘intrigue’ in order to draw the audience in and question “What does this mean?”, encouraging them to then engage with the text fully.</a:t>
            </a:r>
          </a:p>
          <a:p>
            <a:pPr>
              <a:lnSpc>
                <a:spcPct val="170000"/>
              </a:lnSpc>
              <a:spcAft>
                <a:spcPts val="2267"/>
              </a:spcAft>
            </a:pPr>
            <a:r>
              <a:rPr lang="en-GB" sz="1867" i="1" dirty="0">
                <a:solidFill>
                  <a:srgbClr val="000000"/>
                </a:solidFill>
                <a:highlight>
                  <a:srgbClr val="FFFFFF"/>
                </a:highlight>
                <a:latin typeface="Calibri"/>
                <a:ea typeface="Calibri"/>
                <a:cs typeface="Calibri"/>
                <a:sym typeface="Calibri"/>
              </a:rPr>
              <a:t>Action codes: this is the theory that a sign within a text represents something within the narrative, in order to move the narrative along at a faster pace. </a:t>
            </a:r>
            <a:r>
              <a:rPr lang="en-GB" sz="1867" dirty="0">
                <a:solidFill>
                  <a:srgbClr val="000000"/>
                </a:solidFill>
                <a:highlight>
                  <a:srgbClr val="FFFFFF"/>
                </a:highlight>
                <a:latin typeface="Calibri"/>
                <a:ea typeface="Calibri"/>
                <a:cs typeface="Calibri"/>
                <a:sym typeface="Calibri"/>
              </a:rPr>
              <a:t>Take the image from</a:t>
            </a:r>
            <a:r>
              <a:rPr lang="en-GB" sz="1867" i="1" dirty="0">
                <a:solidFill>
                  <a:srgbClr val="000000"/>
                </a:solidFill>
                <a:highlight>
                  <a:srgbClr val="FFFFFF"/>
                </a:highlight>
                <a:latin typeface="Calibri"/>
                <a:ea typeface="Calibri"/>
                <a:cs typeface="Calibri"/>
                <a:sym typeface="Calibri"/>
              </a:rPr>
              <a:t> Pulp Fiction;</a:t>
            </a:r>
            <a:r>
              <a:rPr lang="en-GB" sz="1867" dirty="0">
                <a:solidFill>
                  <a:srgbClr val="000000"/>
                </a:solidFill>
                <a:highlight>
                  <a:srgbClr val="FFFFFF"/>
                </a:highlight>
                <a:latin typeface="Calibri"/>
                <a:ea typeface="Calibri"/>
                <a:cs typeface="Calibri"/>
                <a:sym typeface="Calibri"/>
              </a:rPr>
              <a:t> by showing guns, this signifies that someone is in danger of being shot and moves the plot along faster than the actors saying, “We’re going to shoot you.” Therefore, in this image the guns are action codes.</a:t>
            </a:r>
          </a:p>
          <a:p>
            <a:endParaRPr dirty="0"/>
          </a:p>
        </p:txBody>
      </p:sp>
      <p:pic>
        <p:nvPicPr>
          <p:cNvPr id="153" name="Shape 153"/>
          <p:cNvPicPr preferRelativeResize="0"/>
          <p:nvPr/>
        </p:nvPicPr>
        <p:blipFill>
          <a:blip r:embed="rId3">
            <a:alphaModFix/>
          </a:blip>
          <a:stretch>
            <a:fillRect/>
          </a:stretch>
        </p:blipFill>
        <p:spPr>
          <a:xfrm>
            <a:off x="7546100" y="3313633"/>
            <a:ext cx="4532000" cy="3199592"/>
          </a:xfrm>
          <a:prstGeom prst="rect">
            <a:avLst/>
          </a:prstGeom>
          <a:noFill/>
          <a:ln>
            <a:noFill/>
          </a:ln>
        </p:spPr>
      </p:pic>
      <p:sp>
        <p:nvSpPr>
          <p:cNvPr id="154" name="Shape 154"/>
          <p:cNvSpPr txBox="1"/>
          <p:nvPr/>
        </p:nvSpPr>
        <p:spPr>
          <a:xfrm>
            <a:off x="10838900" y="237600"/>
            <a:ext cx="1239200" cy="526400"/>
          </a:xfrm>
          <a:prstGeom prst="rect">
            <a:avLst/>
          </a:prstGeom>
          <a:solidFill>
            <a:srgbClr val="FF0000"/>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THEORY</a:t>
            </a:r>
          </a:p>
        </p:txBody>
      </p:sp>
      <p:pic>
        <p:nvPicPr>
          <p:cNvPr id="155" name="Shape 155"/>
          <p:cNvPicPr preferRelativeResize="0"/>
          <p:nvPr/>
        </p:nvPicPr>
        <p:blipFill rotWithShape="1">
          <a:blip r:embed="rId4">
            <a:alphaModFix/>
          </a:blip>
          <a:srcRect/>
          <a:stretch/>
        </p:blipFill>
        <p:spPr>
          <a:xfrm>
            <a:off x="8100733" y="900400"/>
            <a:ext cx="3980400" cy="2238800"/>
          </a:xfrm>
          <a:prstGeom prst="rect">
            <a:avLst/>
          </a:prstGeom>
          <a:noFill/>
          <a:ln>
            <a:noFill/>
          </a:ln>
        </p:spPr>
      </p:pic>
    </p:spTree>
    <p:extLst>
      <p:ext uri="{BB962C8B-B14F-4D97-AF65-F5344CB8AC3E}">
        <p14:creationId xmlns:p14="http://schemas.microsoft.com/office/powerpoint/2010/main" val="32483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exam board sum up what you need to know</a:t>
            </a:r>
            <a:r>
              <a:rPr lang="is-IS" dirty="0" smtClean="0"/>
              <a:t>…</a:t>
            </a:r>
            <a:endParaRPr lang="en-GB" dirty="0"/>
          </a:p>
        </p:txBody>
      </p:sp>
      <p:sp>
        <p:nvSpPr>
          <p:cNvPr id="3" name="Text Placeholder 2"/>
          <p:cNvSpPr>
            <a:spLocks noGrp="1"/>
          </p:cNvSpPr>
          <p:nvPr>
            <p:ph type="body" idx="1"/>
          </p:nvPr>
        </p:nvSpPr>
        <p:spPr>
          <a:xfrm>
            <a:off x="415600" y="1958433"/>
            <a:ext cx="11360800" cy="4625247"/>
          </a:xfrm>
        </p:spPr>
        <p:txBody>
          <a:bodyPr/>
          <a:lstStyle/>
          <a:p>
            <a:pPr marL="380990" indent="-380990">
              <a:buFont typeface="Arial" charset="0"/>
              <a:buChar char="•"/>
            </a:pPr>
            <a:r>
              <a:rPr lang="en-US" dirty="0"/>
              <a:t>the idea that texts communicate their meanings through a process of </a:t>
            </a:r>
            <a:r>
              <a:rPr lang="en-US" dirty="0" smtClean="0"/>
              <a:t>signification</a:t>
            </a:r>
            <a:endParaRPr lang="en-US" dirty="0"/>
          </a:p>
          <a:p>
            <a:pPr marL="380990" indent="-380990">
              <a:buFont typeface="Arial" charset="0"/>
              <a:buChar char="•"/>
            </a:pPr>
            <a:r>
              <a:rPr lang="en-US" dirty="0" smtClean="0"/>
              <a:t>the </a:t>
            </a:r>
            <a:r>
              <a:rPr lang="en-US" dirty="0"/>
              <a:t>idea that signs can function at the level of denotation, which involves the ‘literal’</a:t>
            </a:r>
            <a:br>
              <a:rPr lang="en-US" dirty="0"/>
            </a:br>
            <a:r>
              <a:rPr lang="en-US" dirty="0"/>
              <a:t>or common-sense meaning of the sign, and at the level of connotation, which</a:t>
            </a:r>
            <a:br>
              <a:rPr lang="en-US" dirty="0"/>
            </a:br>
            <a:r>
              <a:rPr lang="en-US" dirty="0"/>
              <a:t>involves the meanings associated with or suggested by the </a:t>
            </a:r>
            <a:r>
              <a:rPr lang="en-US" dirty="0" smtClean="0"/>
              <a:t>sign</a:t>
            </a:r>
            <a:endParaRPr lang="en-US" dirty="0"/>
          </a:p>
          <a:p>
            <a:pPr marL="380990" indent="-380990">
              <a:buFont typeface="Arial" charset="0"/>
              <a:buChar char="•"/>
            </a:pPr>
            <a:r>
              <a:rPr lang="en-US" dirty="0" smtClean="0"/>
              <a:t>the </a:t>
            </a:r>
            <a:r>
              <a:rPr lang="en-US" dirty="0"/>
              <a:t>idea that constructed meanings can come to seem self-evident, achieving the</a:t>
            </a:r>
            <a:br>
              <a:rPr lang="en-US" dirty="0"/>
            </a:br>
            <a:r>
              <a:rPr lang="en-US" dirty="0"/>
              <a:t>status of myth through a process of </a:t>
            </a:r>
            <a:r>
              <a:rPr lang="en-US" dirty="0" err="1" smtClean="0"/>
              <a:t>naturalisation</a:t>
            </a:r>
            <a:endParaRPr lang="en-US" dirty="0" smtClean="0"/>
          </a:p>
          <a:p>
            <a:pPr marL="380990" indent="-380990">
              <a:buFont typeface="Arial" charset="0"/>
              <a:buChar char="•"/>
            </a:pPr>
            <a:r>
              <a:rPr lang="en-GB" dirty="0" smtClean="0"/>
              <a:t>all elements of a media text are </a:t>
            </a:r>
            <a:r>
              <a:rPr lang="en-GB" b="1" dirty="0" smtClean="0"/>
              <a:t>codes</a:t>
            </a:r>
            <a:r>
              <a:rPr lang="en-GB" dirty="0" smtClean="0"/>
              <a:t> that need to be </a:t>
            </a:r>
            <a:r>
              <a:rPr lang="en-GB" b="1" dirty="0" smtClean="0"/>
              <a:t>read</a:t>
            </a:r>
            <a:r>
              <a:rPr lang="en-GB" dirty="0" smtClean="0"/>
              <a:t>: things they are (</a:t>
            </a:r>
            <a:r>
              <a:rPr lang="en-GB" b="1" dirty="0" smtClean="0"/>
              <a:t>denotative level</a:t>
            </a:r>
            <a:r>
              <a:rPr lang="en-GB" dirty="0" smtClean="0"/>
              <a:t>) and the responses they create (</a:t>
            </a:r>
            <a:r>
              <a:rPr lang="en-GB" b="1" dirty="0" smtClean="0"/>
              <a:t>connotative level</a:t>
            </a:r>
            <a:r>
              <a:rPr lang="en-GB" dirty="0" smtClean="0"/>
              <a:t>)</a:t>
            </a:r>
            <a:endParaRPr lang="en-GB" dirty="0"/>
          </a:p>
        </p:txBody>
      </p:sp>
    </p:spTree>
    <p:extLst>
      <p:ext uri="{BB962C8B-B14F-4D97-AF65-F5344CB8AC3E}">
        <p14:creationId xmlns:p14="http://schemas.microsoft.com/office/powerpoint/2010/main" val="207179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302233" y="258367"/>
            <a:ext cx="6579200" cy="4133200"/>
          </a:xfrm>
          <a:prstGeom prst="rect">
            <a:avLst/>
          </a:prstGeom>
        </p:spPr>
        <p:txBody>
          <a:bodyPr vert="horz" wrap="square" lIns="121900" tIns="121900" rIns="121900" bIns="121900" rtlCol="0" anchor="t" anchorCtr="0">
            <a:noAutofit/>
          </a:bodyPr>
          <a:lstStyle/>
          <a:p>
            <a:pPr>
              <a:lnSpc>
                <a:spcPct val="170000"/>
              </a:lnSpc>
              <a:spcAft>
                <a:spcPts val="2267"/>
              </a:spcAft>
            </a:pPr>
            <a:r>
              <a:rPr lang="en-GB" sz="1733">
                <a:solidFill>
                  <a:srgbClr val="000000"/>
                </a:solidFill>
                <a:highlight>
                  <a:srgbClr val="FFFFFF"/>
                </a:highlight>
                <a:latin typeface="Calibri"/>
                <a:ea typeface="Calibri"/>
                <a:cs typeface="Calibri"/>
                <a:sym typeface="Calibri"/>
              </a:rPr>
              <a:t>The enigma code here is the model Kate Moss’ facial expression. Her sultry, slightly parted full lips and slightly closed eyes present an atmosphere of mystery and intrigue.  The audience would wonder what the model was pondering and then engage fully with the poster in order to discover their answer. The action code would be the lipstick; rather than simply stating that</a:t>
            </a:r>
            <a:r>
              <a:rPr lang="en-GB" sz="1733" i="1">
                <a:solidFill>
                  <a:srgbClr val="000000"/>
                </a:solidFill>
                <a:highlight>
                  <a:srgbClr val="FFFFFF"/>
                </a:highlight>
                <a:latin typeface="Calibri"/>
                <a:ea typeface="Calibri"/>
                <a:cs typeface="Calibri"/>
                <a:sym typeface="Calibri"/>
              </a:rPr>
              <a:t> Rimmel </a:t>
            </a:r>
            <a:r>
              <a:rPr lang="en-GB" sz="1733">
                <a:solidFill>
                  <a:srgbClr val="000000"/>
                </a:solidFill>
                <a:highlight>
                  <a:srgbClr val="FFFFFF"/>
                </a:highlight>
                <a:latin typeface="Calibri"/>
                <a:ea typeface="Calibri"/>
                <a:cs typeface="Calibri"/>
                <a:sym typeface="Calibri"/>
              </a:rPr>
              <a:t>are promoting a new lipstick, they place an image (or action code) of the lipstick, in order to move the narrative of the text along (which is that the lipstick Kate Moss is wearing, is the lipstick displayed in the poster).</a:t>
            </a:r>
          </a:p>
          <a:p>
            <a:pPr>
              <a:lnSpc>
                <a:spcPct val="170000"/>
              </a:lnSpc>
              <a:spcAft>
                <a:spcPts val="2267"/>
              </a:spcAft>
            </a:pPr>
            <a:r>
              <a:rPr lang="en-GB" sz="1733">
                <a:solidFill>
                  <a:srgbClr val="000000"/>
                </a:solidFill>
                <a:highlight>
                  <a:srgbClr val="FFFFFF"/>
                </a:highlight>
                <a:latin typeface="Calibri"/>
                <a:ea typeface="Calibri"/>
                <a:cs typeface="Calibri"/>
                <a:sym typeface="Calibri"/>
              </a:rPr>
              <a:t>The advertisement also contains many other signs and signifiers such as  the use and combination of the colour red and a heart – which both have connotations of love, lust and romance. This suggests that by endorsing in this product, it will improve your love life and make you sexually desirable – part of Roland Barthes mythologies theory.</a:t>
            </a:r>
          </a:p>
          <a:p>
            <a:pPr>
              <a:lnSpc>
                <a:spcPct val="170000"/>
              </a:lnSpc>
              <a:spcAft>
                <a:spcPts val="2267"/>
              </a:spcAft>
            </a:pPr>
            <a:endParaRPr sz="1867">
              <a:solidFill>
                <a:srgbClr val="000000"/>
              </a:solidFill>
              <a:highlight>
                <a:srgbClr val="FFFFFF"/>
              </a:highlight>
              <a:latin typeface="Calibri"/>
              <a:ea typeface="Calibri"/>
              <a:cs typeface="Calibri"/>
              <a:sym typeface="Calibri"/>
            </a:endParaRPr>
          </a:p>
          <a:p>
            <a:endParaRPr/>
          </a:p>
        </p:txBody>
      </p:sp>
      <p:pic>
        <p:nvPicPr>
          <p:cNvPr id="161" name="Shape 161"/>
          <p:cNvPicPr preferRelativeResize="0"/>
          <p:nvPr/>
        </p:nvPicPr>
        <p:blipFill>
          <a:blip r:embed="rId3">
            <a:alphaModFix/>
          </a:blip>
          <a:stretch>
            <a:fillRect/>
          </a:stretch>
        </p:blipFill>
        <p:spPr>
          <a:xfrm>
            <a:off x="6955033" y="1822300"/>
            <a:ext cx="5029200" cy="3352800"/>
          </a:xfrm>
          <a:prstGeom prst="rect">
            <a:avLst/>
          </a:prstGeom>
          <a:noFill/>
          <a:ln>
            <a:noFill/>
          </a:ln>
        </p:spPr>
      </p:pic>
      <p:sp>
        <p:nvSpPr>
          <p:cNvPr id="162" name="Shape 162"/>
          <p:cNvSpPr txBox="1"/>
          <p:nvPr/>
        </p:nvSpPr>
        <p:spPr>
          <a:xfrm>
            <a:off x="9319400" y="373467"/>
            <a:ext cx="1239200" cy="526400"/>
          </a:xfrm>
          <a:prstGeom prst="rect">
            <a:avLst/>
          </a:prstGeom>
          <a:solidFill>
            <a:srgbClr val="FF0000"/>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THEORY</a:t>
            </a:r>
          </a:p>
        </p:txBody>
      </p:sp>
    </p:spTree>
    <p:extLst>
      <p:ext uri="{BB962C8B-B14F-4D97-AF65-F5344CB8AC3E}">
        <p14:creationId xmlns:p14="http://schemas.microsoft.com/office/powerpoint/2010/main" val="142320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We could add more terminology related to Barthes’ Semiotics theory</a:t>
            </a:r>
            <a:r>
              <a:rPr lang="is-IS" dirty="0" smtClean="0"/>
              <a:t>, but which ones suit our text better?</a:t>
            </a:r>
            <a:endParaRPr lang="en-GB" dirty="0"/>
          </a:p>
        </p:txBody>
      </p:sp>
    </p:spTree>
    <p:extLst>
      <p:ext uri="{BB962C8B-B14F-4D97-AF65-F5344CB8AC3E}">
        <p14:creationId xmlns:p14="http://schemas.microsoft.com/office/powerpoint/2010/main" val="195184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89100" y="998033"/>
            <a:ext cx="11328000" cy="4474800"/>
          </a:xfrm>
          <a:prstGeom prst="rect">
            <a:avLst/>
          </a:prstGeom>
        </p:spPr>
        <p:txBody>
          <a:bodyPr vert="horz" wrap="square" lIns="121900" tIns="121900" rIns="121900" bIns="121900" rtlCol="0" anchor="t" anchorCtr="0">
            <a:noAutofit/>
          </a:bodyPr>
          <a:lstStyle/>
          <a:p>
            <a:pPr marL="609585" indent="-304792">
              <a:buClr>
                <a:srgbClr val="000000"/>
              </a:buClr>
              <a:buFont typeface="Calibri"/>
              <a:buAutoNum type="arabicPeriod"/>
            </a:pPr>
            <a:r>
              <a:rPr lang="en-GB" sz="1867" dirty="0">
                <a:solidFill>
                  <a:schemeClr val="dk1"/>
                </a:solidFill>
                <a:latin typeface="Calibri"/>
                <a:ea typeface="Calibri"/>
                <a:cs typeface="Calibri"/>
                <a:sym typeface="Calibri"/>
              </a:rPr>
              <a:t>The Hermeneutic Code/Enigma Code </a:t>
            </a:r>
            <a:r>
              <a:rPr lang="en-GB" sz="1867" dirty="0">
                <a:solidFill>
                  <a:srgbClr val="000000"/>
                </a:solidFill>
                <a:latin typeface="Calibri"/>
                <a:ea typeface="Calibri"/>
                <a:cs typeface="Calibri"/>
                <a:sym typeface="Calibri"/>
              </a:rPr>
              <a:t>- </a:t>
            </a:r>
            <a:r>
              <a:rPr lang="en-GB" sz="1867" dirty="0">
                <a:solidFill>
                  <a:schemeClr val="bg2"/>
                </a:solidFill>
                <a:highlight>
                  <a:srgbClr val="EEEEEE"/>
                </a:highlight>
                <a:latin typeface="Calibri"/>
                <a:ea typeface="Calibri"/>
                <a:cs typeface="Calibri"/>
                <a:sym typeface="Calibri"/>
              </a:rPr>
              <a:t>This code refers to mystery within a text. Clues are dropped, but no clear answers are given.  Enigmas within the narrative make the audience want to know more.  Unanswered enigmas tend to frustrate the audience.  It is about </a:t>
            </a:r>
            <a:r>
              <a:rPr lang="en-GB" sz="1867" dirty="0">
                <a:solidFill>
                  <a:schemeClr val="bg2"/>
                </a:solidFill>
                <a:latin typeface="Calibri"/>
                <a:ea typeface="Calibri"/>
                <a:cs typeface="Calibri"/>
                <a:sym typeface="Calibri"/>
              </a:rPr>
              <a:t>the way the story avoids telling the truth or revealing all the facts, in order to drop clues in throughout to help create mystery.</a:t>
            </a:r>
          </a:p>
          <a:p>
            <a:pPr marL="609585" indent="-304792">
              <a:buClr>
                <a:srgbClr val="000000"/>
              </a:buClr>
              <a:buFont typeface="Calibri"/>
              <a:buAutoNum type="arabicPeriod"/>
            </a:pPr>
            <a:r>
              <a:rPr lang="en-GB" sz="1867" dirty="0">
                <a:solidFill>
                  <a:schemeClr val="dk1"/>
                </a:solidFill>
                <a:latin typeface="Calibri"/>
                <a:ea typeface="Calibri"/>
                <a:cs typeface="Calibri"/>
                <a:sym typeface="Calibri"/>
              </a:rPr>
              <a:t>The </a:t>
            </a:r>
            <a:r>
              <a:rPr lang="en-GB" sz="1867" dirty="0" err="1">
                <a:solidFill>
                  <a:schemeClr val="dk1"/>
                </a:solidFill>
                <a:latin typeface="Calibri"/>
                <a:ea typeface="Calibri"/>
                <a:cs typeface="Calibri"/>
                <a:sym typeface="Calibri"/>
              </a:rPr>
              <a:t>Proairetic</a:t>
            </a:r>
            <a:r>
              <a:rPr lang="en-GB" sz="1867" dirty="0">
                <a:solidFill>
                  <a:schemeClr val="dk1"/>
                </a:solidFill>
                <a:latin typeface="Calibri"/>
                <a:ea typeface="Calibri"/>
                <a:cs typeface="Calibri"/>
                <a:sym typeface="Calibri"/>
              </a:rPr>
              <a:t> (Action Code)</a:t>
            </a:r>
            <a:r>
              <a:rPr lang="en-GB" sz="1867" dirty="0">
                <a:solidFill>
                  <a:srgbClr val="000000"/>
                </a:solidFill>
                <a:latin typeface="Calibri"/>
                <a:ea typeface="Calibri"/>
                <a:cs typeface="Calibri"/>
                <a:sym typeface="Calibri"/>
              </a:rPr>
              <a:t> </a:t>
            </a:r>
            <a:r>
              <a:rPr lang="en-GB" sz="1400" dirty="0">
                <a:solidFill>
                  <a:srgbClr val="3B3835"/>
                </a:solidFill>
                <a:highlight>
                  <a:srgbClr val="EEEEEE"/>
                </a:highlight>
                <a:latin typeface="Roboto"/>
                <a:ea typeface="Roboto"/>
                <a:cs typeface="Roboto"/>
                <a:sym typeface="Roboto"/>
              </a:rPr>
              <a:t> </a:t>
            </a:r>
            <a:r>
              <a:rPr lang="en-GB" sz="1867" dirty="0">
                <a:solidFill>
                  <a:srgbClr val="000000"/>
                </a:solidFill>
                <a:highlight>
                  <a:srgbClr val="EEEEEE"/>
                </a:highlight>
                <a:latin typeface="Calibri"/>
                <a:ea typeface="Calibri"/>
                <a:cs typeface="Calibri"/>
                <a:sym typeface="Calibri"/>
              </a:rPr>
              <a:t>This code contains sequential elements of action in the text.  </a:t>
            </a:r>
            <a:r>
              <a:rPr lang="en-GB" sz="1867" dirty="0" err="1">
                <a:solidFill>
                  <a:srgbClr val="000000"/>
                </a:solidFill>
                <a:highlight>
                  <a:srgbClr val="EEEEEE"/>
                </a:highlight>
                <a:latin typeface="Calibri"/>
                <a:ea typeface="Calibri"/>
                <a:cs typeface="Calibri"/>
                <a:sym typeface="Calibri"/>
              </a:rPr>
              <a:t>Proairetic</a:t>
            </a:r>
            <a:r>
              <a:rPr lang="en-GB" sz="1867" dirty="0">
                <a:solidFill>
                  <a:srgbClr val="000000"/>
                </a:solidFill>
                <a:highlight>
                  <a:srgbClr val="EEEEEE"/>
                </a:highlight>
                <a:latin typeface="Calibri"/>
                <a:ea typeface="Calibri"/>
                <a:cs typeface="Calibri"/>
                <a:sym typeface="Calibri"/>
              </a:rPr>
              <a:t> elements add suspense to the text; the wa</a:t>
            </a:r>
            <a:r>
              <a:rPr lang="en-GB" sz="1867" dirty="0">
                <a:solidFill>
                  <a:srgbClr val="000000"/>
                </a:solidFill>
                <a:latin typeface="Calibri"/>
                <a:ea typeface="Calibri"/>
                <a:cs typeface="Calibri"/>
                <a:sym typeface="Calibri"/>
              </a:rPr>
              <a:t>y the tension is built up and the audience is left guessing about what happens next</a:t>
            </a:r>
          </a:p>
          <a:p>
            <a:pPr marL="609585" indent="-304792">
              <a:buClr>
                <a:srgbClr val="000000"/>
              </a:buClr>
              <a:buFont typeface="Calibri"/>
              <a:buAutoNum type="arabicPeriod"/>
            </a:pPr>
            <a:r>
              <a:rPr lang="en-GB" sz="1867" dirty="0">
                <a:solidFill>
                  <a:schemeClr val="dk1"/>
                </a:solidFill>
                <a:latin typeface="Calibri"/>
                <a:ea typeface="Calibri"/>
                <a:cs typeface="Calibri"/>
                <a:sym typeface="Calibri"/>
              </a:rPr>
              <a:t>The Semantic Code (SEM)</a:t>
            </a:r>
            <a:r>
              <a:rPr lang="en-GB" sz="1867" dirty="0">
                <a:solidFill>
                  <a:srgbClr val="000000"/>
                </a:solidFill>
                <a:latin typeface="Calibri"/>
                <a:ea typeface="Calibri"/>
                <a:cs typeface="Calibri"/>
                <a:sym typeface="Calibri"/>
              </a:rPr>
              <a:t> ( the voice of the person) The semantic code points to any element in a text that suggests a particular, often additional meaning by way of connotation which the story suggests. Connotation = cultural/underlining meaning, what it symbolises.</a:t>
            </a:r>
          </a:p>
          <a:p>
            <a:pPr marL="609585" indent="-304792">
              <a:buClr>
                <a:srgbClr val="000000"/>
              </a:buClr>
              <a:buFont typeface="Calibri"/>
              <a:buAutoNum type="arabicPeriod"/>
            </a:pPr>
            <a:r>
              <a:rPr lang="en-GB" sz="1867" dirty="0">
                <a:solidFill>
                  <a:schemeClr val="dk1"/>
                </a:solidFill>
                <a:latin typeface="Calibri"/>
                <a:ea typeface="Calibri"/>
                <a:cs typeface="Calibri"/>
                <a:sym typeface="Calibri"/>
              </a:rPr>
              <a:t>The Symbolic Code </a:t>
            </a:r>
            <a:r>
              <a:rPr lang="en-GB" sz="1867" dirty="0">
                <a:solidFill>
                  <a:srgbClr val="000000"/>
                </a:solidFill>
                <a:highlight>
                  <a:srgbClr val="EEEEEE"/>
                </a:highlight>
                <a:latin typeface="Calibri"/>
                <a:ea typeface="Calibri"/>
                <a:cs typeface="Calibri"/>
                <a:sym typeface="Calibri"/>
              </a:rPr>
              <a:t>This code is about symbolism within the text.  It exercises opposites to show contrast and create greater meaning, creating tension, drama and character development.</a:t>
            </a:r>
          </a:p>
          <a:p>
            <a:pPr marL="609585" indent="-304792">
              <a:buClr>
                <a:srgbClr val="000000"/>
              </a:buClr>
              <a:buFont typeface="Calibri"/>
              <a:buAutoNum type="arabicPeriod"/>
            </a:pPr>
            <a:r>
              <a:rPr lang="en-GB" sz="1867" dirty="0">
                <a:solidFill>
                  <a:schemeClr val="dk1"/>
                </a:solidFill>
                <a:latin typeface="Calibri"/>
                <a:ea typeface="Calibri"/>
                <a:cs typeface="Calibri"/>
                <a:sym typeface="Calibri"/>
              </a:rPr>
              <a:t>The Cultural Code/Referential Code </a:t>
            </a:r>
            <a:r>
              <a:rPr lang="en-GB" sz="1867" dirty="0">
                <a:solidFill>
                  <a:srgbClr val="000000"/>
                </a:solidFill>
                <a:latin typeface="Calibri"/>
                <a:ea typeface="Calibri"/>
                <a:cs typeface="Calibri"/>
                <a:sym typeface="Calibri"/>
              </a:rPr>
              <a:t>( the voice of science) Looks at the audiences wider cultural knowledge, morality and ideology</a:t>
            </a:r>
          </a:p>
          <a:p>
            <a:endParaRPr sz="1867" dirty="0"/>
          </a:p>
        </p:txBody>
      </p:sp>
      <p:sp>
        <p:nvSpPr>
          <p:cNvPr id="168" name="Shape 168"/>
          <p:cNvSpPr txBox="1"/>
          <p:nvPr/>
        </p:nvSpPr>
        <p:spPr>
          <a:xfrm>
            <a:off x="9319400" y="373467"/>
            <a:ext cx="1239200" cy="526400"/>
          </a:xfrm>
          <a:prstGeom prst="rect">
            <a:avLst/>
          </a:prstGeom>
          <a:solidFill>
            <a:srgbClr val="FF0000"/>
          </a:solidFill>
          <a:ln>
            <a:noFill/>
          </a:ln>
        </p:spPr>
        <p:txBody>
          <a:bodyPr wrap="square" lIns="121900" tIns="121900" rIns="121900" bIns="121900" anchor="t" anchorCtr="0">
            <a:noAutofit/>
          </a:bodyPr>
          <a:lstStyle/>
          <a:p>
            <a:pPr>
              <a:buClr>
                <a:srgbClr val="FFFFFF"/>
              </a:buClr>
              <a:buSzPct val="25000"/>
            </a:pPr>
            <a:r>
              <a:rPr lang="en-GB" sz="1867">
                <a:solidFill>
                  <a:srgbClr val="FFFFFF"/>
                </a:solidFill>
                <a:latin typeface="Raleway"/>
                <a:ea typeface="Raleway"/>
                <a:cs typeface="Raleway"/>
                <a:sym typeface="Raleway"/>
              </a:rPr>
              <a:t>THEORY</a:t>
            </a:r>
          </a:p>
        </p:txBody>
      </p:sp>
    </p:spTree>
    <p:extLst>
      <p:ext uri="{BB962C8B-B14F-4D97-AF65-F5344CB8AC3E}">
        <p14:creationId xmlns:p14="http://schemas.microsoft.com/office/powerpoint/2010/main" val="185163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can we apply this theory to the </a:t>
            </a:r>
            <a:r>
              <a:rPr lang="en-GB" i="1" dirty="0" smtClean="0"/>
              <a:t>Tide </a:t>
            </a:r>
            <a:r>
              <a:rPr lang="en-GB" dirty="0" smtClean="0"/>
              <a:t> advertisement?</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206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Words>
  <Application>Microsoft Macintosh PowerPoint</Application>
  <PresentationFormat>Widescreen</PresentationFormat>
  <Paragraphs>52</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Calibri Light</vt:lpstr>
      <vt:lpstr>Oswald</vt:lpstr>
      <vt:lpstr>Raleway</vt:lpstr>
      <vt:lpstr>Roboto</vt:lpstr>
      <vt:lpstr>Source Code Pro</vt:lpstr>
      <vt:lpstr>Arial</vt:lpstr>
      <vt:lpstr>Office Theme</vt:lpstr>
      <vt:lpstr>Semiotics – Roland Barthes</vt:lpstr>
      <vt:lpstr>PowerPoint Presentation</vt:lpstr>
      <vt:lpstr>How can we apply this theory to the Tide  advertisement?</vt:lpstr>
      <vt:lpstr>Enigma Codes - Roland Barthes</vt:lpstr>
      <vt:lpstr>The exam board sum up what you need to know…</vt:lpstr>
      <vt:lpstr>PowerPoint Presentation</vt:lpstr>
      <vt:lpstr>We could add more terminology related to Barthes’ Semiotics theory, but which ones suit our text better?</vt:lpstr>
      <vt:lpstr>PowerPoint Presentation</vt:lpstr>
      <vt:lpstr>How can we apply this theory to the Tide  advertisement?</vt:lpstr>
      <vt:lpstr>Structuralism - Claude Levi Strauss</vt:lpstr>
      <vt:lpstr>How can we apply this theory to the Tide  advertisement?</vt:lpstr>
      <vt:lpstr>Applying Media Theory</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Semiotics – Roland Barthes</dc:title>
  <dc:creator>Microsoft Office User</dc:creator>
  <cp:lastModifiedBy>Microsoft Office User</cp:lastModifiedBy>
  <cp:revision>2</cp:revision>
  <dcterms:created xsi:type="dcterms:W3CDTF">2017-10-18T11:18:44Z</dcterms:created>
  <dcterms:modified xsi:type="dcterms:W3CDTF">2017-10-18T11:19:16Z</dcterms:modified>
</cp:coreProperties>
</file>