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3130"/>
  </p:normalViewPr>
  <p:slideViewPr>
    <p:cSldViewPr snapToGrid="0" snapToObjects="1">
      <p:cViewPr varScale="1">
        <p:scale>
          <a:sx n="65" d="100"/>
          <a:sy n="65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A93DE-10AB-D34D-A321-A388CADC450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A521C-512B-1A4D-83D1-995426F30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4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51856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874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0733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586195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84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076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22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7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60627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1478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08509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52465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055695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70027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53710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82030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DAA-26B0-D645-A999-F95247FC45B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D699-0103-F54E-82F1-98951E75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0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DAA-26B0-D645-A999-F95247FC45B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D699-0103-F54E-82F1-98951E75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8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DAA-26B0-D645-A999-F95247FC45B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D699-0103-F54E-82F1-98951E75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6096000" y="233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Shape 11"/>
          <p:cNvCxnSpPr/>
          <p:nvPr/>
        </p:nvCxnSpPr>
        <p:spPr>
          <a:xfrm>
            <a:off x="6706233" y="5994000"/>
            <a:ext cx="769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354000" y="1438333"/>
            <a:ext cx="5393600" cy="23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swald"/>
              <a:buNone/>
              <a:defRPr sz="6133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54000" y="3895200"/>
            <a:ext cx="5393600" cy="17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2533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2533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21917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2533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754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2533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438339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2533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3047924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2533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657509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2533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4267093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2533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876678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Code Pro"/>
              <a:buNone/>
              <a:defRPr sz="2533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l">
              <a:buClr>
                <a:srgbClr val="000000"/>
              </a:buClr>
              <a:buSzPct val="25000"/>
            </a:pPr>
            <a:fld id="{00000000-1234-1234-1234-123412341234}" type="slidenum">
              <a:rPr lang="en-GB" sz="1867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buClr>
                  <a:srgbClr val="000000"/>
                </a:buClr>
                <a:buSzPct val="25000"/>
              </a:pPr>
              <a:t>‹#›</a:t>
            </a:fld>
            <a:endParaRPr lang="en-GB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84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572267" y="1700769"/>
            <a:ext cx="81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4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l">
              <a:buClr>
                <a:srgbClr val="000000"/>
              </a:buClr>
              <a:buSzPct val="25000"/>
            </a:pPr>
            <a:fld id="{00000000-1234-1234-1234-123412341234}" type="slidenum">
              <a:rPr lang="en-GB" sz="1867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buClr>
                  <a:srgbClr val="000000"/>
                </a:buClr>
                <a:buSzPct val="25000"/>
              </a:pPr>
              <a:t>‹#›</a:t>
            </a:fld>
            <a:endParaRPr lang="en-GB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47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572267" y="1700769"/>
            <a:ext cx="81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  <a:defRPr sz="4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5333200" cy="41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443200" y="1958433"/>
            <a:ext cx="5333200" cy="413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Source Code Pro"/>
              <a:buNone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l">
              <a:buClr>
                <a:srgbClr val="000000"/>
              </a:buClr>
              <a:buSzPct val="25000"/>
            </a:pPr>
            <a:fld id="{00000000-1234-1234-1234-123412341234}" type="slidenum">
              <a:rPr lang="en-GB" sz="1867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buClr>
                  <a:srgbClr val="000000"/>
                </a:buClr>
                <a:buSzPct val="25000"/>
              </a:pPr>
              <a:t>‹#›</a:t>
            </a:fld>
            <a:endParaRPr lang="en-GB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1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DAA-26B0-D645-A999-F95247FC45B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D699-0103-F54E-82F1-98951E75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6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DAA-26B0-D645-A999-F95247FC45B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D699-0103-F54E-82F1-98951E75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1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DAA-26B0-D645-A999-F95247FC45B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D699-0103-F54E-82F1-98951E75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DAA-26B0-D645-A999-F95247FC45B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D699-0103-F54E-82F1-98951E75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6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DAA-26B0-D645-A999-F95247FC45B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D699-0103-F54E-82F1-98951E75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DAA-26B0-D645-A999-F95247FC45B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D699-0103-F54E-82F1-98951E75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3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DAA-26B0-D645-A999-F95247FC45B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D699-0103-F54E-82F1-98951E75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46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DAA-26B0-D645-A999-F95247FC45B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D699-0103-F54E-82F1-98951E75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18DAA-26B0-D645-A999-F95247FC45B4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AD699-0103-F54E-82F1-98951E750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3YzGbVPU_o" TargetMode="External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ctrTitle"/>
          </p:nvPr>
        </p:nvSpPr>
        <p:spPr>
          <a:xfrm>
            <a:off x="548233" y="859067"/>
            <a:ext cx="11043200" cy="281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GB"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Component One Section A: Advertising &amp; Marketing -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GB"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Tide print Advert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ubTitle" idx="1"/>
          </p:nvPr>
        </p:nvSpPr>
        <p:spPr>
          <a:xfrm>
            <a:off x="548233" y="4531000"/>
            <a:ext cx="11043200" cy="16808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GB" sz="3200">
                <a:latin typeface="Raleway"/>
                <a:ea typeface="Raleway"/>
                <a:cs typeface="Raleway"/>
                <a:sym typeface="Raleway"/>
              </a:rPr>
              <a:t>Driving Question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GB" sz="3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How are women are represented in the Tide print advert?</a:t>
            </a:r>
          </a:p>
        </p:txBody>
      </p:sp>
    </p:spTree>
    <p:extLst>
      <p:ext uri="{BB962C8B-B14F-4D97-AF65-F5344CB8AC3E}">
        <p14:creationId xmlns:p14="http://schemas.microsoft.com/office/powerpoint/2010/main" val="13042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we apply this theory to the </a:t>
            </a:r>
            <a:r>
              <a:rPr lang="en-GB" i="1" dirty="0" smtClean="0"/>
              <a:t>Tide </a:t>
            </a:r>
            <a:r>
              <a:rPr lang="en-GB" dirty="0" smtClean="0"/>
              <a:t> advertisement?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4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15600" y="4692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Representation - David Gauntlett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9014400" cy="413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09585" indent="-457189">
              <a:spcAft>
                <a:spcPts val="0"/>
              </a:spcAft>
              <a:buSzPct val="100000"/>
              <a:buFont typeface="Raleway"/>
              <a:buChar char="●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the idea that the media provide us with ‘tools’ or resources that we use to construct our identities</a:t>
            </a:r>
          </a:p>
          <a:p>
            <a:pPr marL="609585" indent="-457189">
              <a:spcAft>
                <a:spcPts val="0"/>
              </a:spcAft>
              <a:buSzPct val="100000"/>
              <a:buFont typeface="Raleway"/>
              <a:buChar char="●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the idea that whilst in the past the media tended to convey singular, straightforward messages about ideal types of male and female identities, the media today offer us a more diverse range of stars, icons and characters from whom we may pick and mix different ideas.</a:t>
            </a:r>
          </a:p>
          <a:p>
            <a:pPr>
              <a:spcBef>
                <a:spcPts val="2133"/>
              </a:spcBef>
              <a:spcAft>
                <a:spcPts val="0"/>
              </a:spcAft>
              <a:buSzPct val="25000"/>
            </a:pPr>
            <a:endParaRPr sz="1867"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2133"/>
              </a:spcBef>
              <a:spcAft>
                <a:spcPts val="0"/>
              </a:spcAft>
            </a:pPr>
            <a:endParaRPr sz="1867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558700" y="107833"/>
            <a:ext cx="1239200" cy="52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GB" sz="186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THEORY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6435" y="146833"/>
            <a:ext cx="3220400" cy="181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61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we apply this theory to the </a:t>
            </a:r>
            <a:r>
              <a:rPr lang="en-GB" i="1" dirty="0" smtClean="0"/>
              <a:t>Tide </a:t>
            </a:r>
            <a:r>
              <a:rPr lang="en-GB" dirty="0" smtClean="0"/>
              <a:t> advertisement?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6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15600" y="4692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Ethnicity - Paul Gilroy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8624800" cy="413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09585" indent="-457189">
              <a:spcAft>
                <a:spcPts val="0"/>
              </a:spcAft>
              <a:buSzPct val="100000"/>
              <a:buFont typeface="Raleway"/>
              <a:buChar char="●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the idea that colonial discourses continue to inform contemporary attitudes to race and ethnicity in the postcolonial era</a:t>
            </a:r>
          </a:p>
          <a:p>
            <a:pPr marL="609585" indent="-457189">
              <a:spcAft>
                <a:spcPts val="0"/>
              </a:spcAft>
              <a:buSzPct val="100000"/>
              <a:buFont typeface="Raleway"/>
              <a:buChar char="●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the idea that civilisationism constructs racial hierarchies and sets up binary oppositions based on notions of otherness</a:t>
            </a:r>
          </a:p>
          <a:p>
            <a:pPr>
              <a:spcBef>
                <a:spcPts val="2133"/>
              </a:spcBef>
              <a:spcAft>
                <a:spcPts val="0"/>
              </a:spcAft>
              <a:buSzPct val="25000"/>
            </a:pPr>
            <a:endParaRPr sz="1867"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2133"/>
              </a:spcBef>
              <a:spcAft>
                <a:spcPts val="0"/>
              </a:spcAft>
            </a:pPr>
            <a:endParaRPr sz="1867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595167" y="142300"/>
            <a:ext cx="1239200" cy="52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GB" sz="186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THEORY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0400" y="142300"/>
            <a:ext cx="2997067" cy="2138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34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we apply this theory to the </a:t>
            </a:r>
            <a:r>
              <a:rPr lang="en-GB" i="1" dirty="0" smtClean="0"/>
              <a:t>Tide </a:t>
            </a:r>
            <a:r>
              <a:rPr lang="en-GB" dirty="0" smtClean="0"/>
              <a:t> advertisement?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95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00" y="1128767"/>
            <a:ext cx="4250267" cy="560493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4980880" y="150767"/>
            <a:ext cx="6795521" cy="6391283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lnSpc>
                <a:spcPct val="138000"/>
              </a:lnSpc>
              <a:spcAft>
                <a:spcPts val="2133"/>
              </a:spcAft>
            </a:pPr>
            <a:r>
              <a:rPr lang="en-GB" sz="2400" dirty="0" err="1">
                <a:latin typeface="+mj-lt"/>
                <a:ea typeface="Raleway"/>
                <a:cs typeface="Raleway"/>
                <a:sym typeface="Raleway"/>
              </a:rPr>
              <a:t>Gauntlett</a:t>
            </a:r>
            <a:r>
              <a:rPr lang="en-GB" sz="2400" dirty="0">
                <a:latin typeface="+mj-lt"/>
                <a:ea typeface="Raleway"/>
                <a:cs typeface="Raleway"/>
                <a:sym typeface="Raleway"/>
              </a:rPr>
              <a:t>: The media provide us with ‘tools’ or resources that we use to construct our identities</a:t>
            </a:r>
          </a:p>
          <a:p>
            <a:pPr>
              <a:lnSpc>
                <a:spcPct val="115000"/>
              </a:lnSpc>
            </a:pPr>
            <a:endParaRPr sz="2400" dirty="0">
              <a:latin typeface="+mj-lt"/>
              <a:ea typeface="Raleway"/>
              <a:cs typeface="Raleway"/>
              <a:sym typeface="Raleway"/>
            </a:endParaRPr>
          </a:p>
          <a:p>
            <a:pPr>
              <a:lnSpc>
                <a:spcPct val="138000"/>
              </a:lnSpc>
              <a:spcAft>
                <a:spcPts val="2133"/>
              </a:spcAft>
            </a:pPr>
            <a:r>
              <a:rPr lang="en-GB" sz="2400" dirty="0">
                <a:latin typeface="+mj-lt"/>
                <a:ea typeface="Raleway"/>
                <a:cs typeface="Raleway"/>
                <a:sym typeface="Raleway"/>
              </a:rPr>
              <a:t>Hall - Representation is the production of meaning through the signs in a text. Representation, reduces people to a few simple characteristics or traits</a:t>
            </a:r>
          </a:p>
          <a:p>
            <a:pPr>
              <a:lnSpc>
                <a:spcPct val="138000"/>
              </a:lnSpc>
              <a:spcAft>
                <a:spcPts val="2133"/>
              </a:spcAft>
            </a:pPr>
            <a:r>
              <a:rPr lang="en-GB" sz="2400" dirty="0">
                <a:latin typeface="+mj-lt"/>
                <a:ea typeface="Raleway"/>
                <a:cs typeface="Raleway"/>
                <a:sym typeface="Raleway"/>
              </a:rPr>
              <a:t>Van </a:t>
            </a:r>
            <a:r>
              <a:rPr lang="en-GB" sz="2400" dirty="0" err="1">
                <a:latin typeface="+mj-lt"/>
                <a:ea typeface="Raleway"/>
                <a:cs typeface="Raleway"/>
                <a:sym typeface="Raleway"/>
              </a:rPr>
              <a:t>Zoonen</a:t>
            </a:r>
            <a:r>
              <a:rPr lang="en-GB" sz="2400" dirty="0">
                <a:latin typeface="+mj-lt"/>
                <a:ea typeface="Raleway"/>
                <a:cs typeface="Raleway"/>
                <a:sym typeface="Raleway"/>
              </a:rPr>
              <a:t> - Gender is constructed through discourse </a:t>
            </a:r>
            <a:r>
              <a:rPr lang="en-GB" sz="2400" i="1" dirty="0">
                <a:latin typeface="+mj-lt"/>
                <a:ea typeface="Raleway"/>
                <a:cs typeface="Raleway"/>
                <a:sym typeface="Raleway"/>
              </a:rPr>
              <a:t>(spoken or written communication), </a:t>
            </a:r>
            <a:r>
              <a:rPr lang="en-GB" sz="2400" dirty="0">
                <a:latin typeface="+mj-lt"/>
                <a:ea typeface="Raleway"/>
                <a:cs typeface="Raleway"/>
                <a:sym typeface="Raleway"/>
              </a:rPr>
              <a:t>and that its meaning varies according to cultural and historical context</a:t>
            </a:r>
          </a:p>
          <a:p>
            <a:endParaRPr sz="2400" dirty="0">
              <a:latin typeface="+mj-lt"/>
              <a:ea typeface="Raleway"/>
              <a:cs typeface="Raleway"/>
              <a:sym typeface="Raleway"/>
            </a:endParaRPr>
          </a:p>
          <a:p>
            <a:r>
              <a:rPr lang="en-GB" sz="2400" dirty="0">
                <a:latin typeface="+mj-lt"/>
                <a:ea typeface="Raleway"/>
                <a:cs typeface="Raleway"/>
                <a:sym typeface="Raleway"/>
              </a:rPr>
              <a:t>hooks - </a:t>
            </a:r>
            <a:r>
              <a:rPr lang="en-GB" sz="2400" dirty="0">
                <a:solidFill>
                  <a:srgbClr val="424242"/>
                </a:solidFill>
                <a:latin typeface="+mj-lt"/>
                <a:ea typeface="Raleway"/>
                <a:cs typeface="Raleway"/>
                <a:sym typeface="Raleway"/>
              </a:rPr>
              <a:t>hooks also considered that race and class as well as sex determine the extent to which individuals are exploited, discriminated against or oppressed.</a:t>
            </a:r>
          </a:p>
          <a:p>
            <a:endParaRPr sz="2400" dirty="0">
              <a:solidFill>
                <a:srgbClr val="424242"/>
              </a:solidFill>
              <a:latin typeface="+mj-lt"/>
              <a:ea typeface="Raleway"/>
              <a:cs typeface="Raleway"/>
              <a:sym typeface="Raleway"/>
            </a:endParaRPr>
          </a:p>
          <a:p>
            <a:endParaRPr sz="2400" dirty="0">
              <a:latin typeface="+mj-lt"/>
              <a:ea typeface="Raleway"/>
              <a:cs typeface="Raleway"/>
              <a:sym typeface="Raleway"/>
            </a:endParaRPr>
          </a:p>
          <a:p>
            <a:r>
              <a:rPr lang="en-GB" sz="2400" dirty="0">
                <a:latin typeface="+mj-lt"/>
                <a:ea typeface="Raleway"/>
                <a:cs typeface="Raleway"/>
                <a:sym typeface="Raleway"/>
              </a:rPr>
              <a:t>Gilroy </a:t>
            </a:r>
            <a:r>
              <a:rPr lang="en-GB" sz="2400" dirty="0">
                <a:solidFill>
                  <a:schemeClr val="dk2"/>
                </a:solidFill>
                <a:latin typeface="+mj-lt"/>
                <a:ea typeface="Raleway"/>
                <a:cs typeface="Raleway"/>
                <a:sym typeface="Raleway"/>
              </a:rPr>
              <a:t>- media texts reinforce colonial power</a:t>
            </a:r>
          </a:p>
          <a:p>
            <a:endParaRPr sz="1467" dirty="0">
              <a:solidFill>
                <a:srgbClr val="42424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title" idx="4294967295"/>
          </p:nvPr>
        </p:nvSpPr>
        <p:spPr>
          <a:xfrm>
            <a:off x="415600" y="1507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Applying theory </a:t>
            </a:r>
          </a:p>
        </p:txBody>
      </p:sp>
    </p:spTree>
    <p:extLst>
      <p:ext uri="{BB962C8B-B14F-4D97-AF65-F5344CB8AC3E}">
        <p14:creationId xmlns:p14="http://schemas.microsoft.com/office/powerpoint/2010/main" val="44801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ctrTitle"/>
          </p:nvPr>
        </p:nvSpPr>
        <p:spPr>
          <a:xfrm>
            <a:off x="548233" y="859067"/>
            <a:ext cx="11043200" cy="281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GB"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Component One Section A: Advertising &amp; Marketing -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GB"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Tide print Advert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subTitle" idx="1"/>
          </p:nvPr>
        </p:nvSpPr>
        <p:spPr>
          <a:xfrm>
            <a:off x="548233" y="4531000"/>
            <a:ext cx="11043200" cy="16808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GB" sz="3200">
                <a:latin typeface="Raleway"/>
                <a:ea typeface="Raleway"/>
                <a:cs typeface="Raleway"/>
                <a:sym typeface="Raleway"/>
              </a:rPr>
              <a:t>Driving Question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GB" sz="3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How do I compare the Tide advert with an unseen text?</a:t>
            </a:r>
          </a:p>
        </p:txBody>
      </p:sp>
    </p:spTree>
    <p:extLst>
      <p:ext uri="{BB962C8B-B14F-4D97-AF65-F5344CB8AC3E}">
        <p14:creationId xmlns:p14="http://schemas.microsoft.com/office/powerpoint/2010/main" val="536921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54000" y="1438333"/>
            <a:ext cx="5393600" cy="238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Learning Outcomes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 marL="609585" indent="-304792">
              <a:spcAft>
                <a:spcPts val="0"/>
              </a:spcAft>
              <a:buSzPct val="25000"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I will know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what a Component 1 Section A question might look like</a:t>
            </a:r>
          </a:p>
          <a:p>
            <a:pPr marL="609585" indent="-304792">
              <a:spcAft>
                <a:spcPts val="0"/>
              </a:spcAft>
              <a:buSzPct val="25000"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I w</a:t>
            </a: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ill understand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 how to analyse the media language used in a moving image advert</a:t>
            </a:r>
          </a:p>
          <a:p>
            <a:pPr marL="609585" indent="-304792">
              <a:spcAft>
                <a:spcPts val="0"/>
              </a:spcAft>
              <a:buSzPct val="25000"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I will be able to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 construct an answer using new and prior learning</a:t>
            </a:r>
          </a:p>
        </p:txBody>
      </p:sp>
    </p:spTree>
    <p:extLst>
      <p:ext uri="{BB962C8B-B14F-4D97-AF65-F5344CB8AC3E}">
        <p14:creationId xmlns:p14="http://schemas.microsoft.com/office/powerpoint/2010/main" val="63231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15600" y="186200"/>
            <a:ext cx="11360800" cy="978000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-GB" sz="2400">
                <a:latin typeface="Raleway"/>
                <a:ea typeface="Raleway"/>
                <a:cs typeface="Raleway"/>
                <a:sym typeface="Raleway"/>
              </a:rPr>
              <a:t>Section A: Analysing Media Language and Representation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415600" y="1068000"/>
            <a:ext cx="5333200" cy="47220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-GB" sz="1733" b="1">
                <a:latin typeface="Raleway"/>
                <a:ea typeface="Raleway"/>
                <a:cs typeface="Raleway"/>
                <a:sym typeface="Raleway"/>
              </a:rPr>
              <a:t>Question 1 is based on the unseen audio-visual resource and the Tide advertisement you have studied.</a:t>
            </a:r>
          </a:p>
          <a:p>
            <a:r>
              <a:rPr lang="en-GB" sz="1733">
                <a:latin typeface="Raleway"/>
                <a:ea typeface="Raleway"/>
                <a:cs typeface="Raleway"/>
                <a:sym typeface="Raleway"/>
              </a:rPr>
              <a:t>The audio-visual resource consists of a television advertisement which is part of the Bold Irresistible campaign, made in 2016.</a:t>
            </a:r>
          </a:p>
          <a:p>
            <a:r>
              <a:rPr lang="en-GB" sz="1733">
                <a:latin typeface="Raleway"/>
                <a:ea typeface="Raleway"/>
                <a:cs typeface="Raleway"/>
                <a:sym typeface="Raleway"/>
              </a:rPr>
              <a:t>You will be allowed one minute to read Question 1. The advertisement will be shown three times. </a:t>
            </a:r>
          </a:p>
          <a:p>
            <a:r>
              <a:rPr lang="en-GB" sz="1733" b="1">
                <a:latin typeface="Raleway"/>
                <a:ea typeface="Raleway"/>
                <a:cs typeface="Raleway"/>
                <a:sym typeface="Raleway"/>
              </a:rPr>
              <a:t>First viewing:</a:t>
            </a:r>
            <a:r>
              <a:rPr lang="en-GB" sz="1733">
                <a:latin typeface="Raleway"/>
                <a:ea typeface="Raleway"/>
                <a:cs typeface="Raleway"/>
                <a:sym typeface="Raleway"/>
              </a:rPr>
              <a:t> watch the advertisement.  </a:t>
            </a:r>
            <a:r>
              <a:rPr lang="en-GB" sz="1733" b="1">
                <a:latin typeface="Raleway"/>
                <a:ea typeface="Raleway"/>
                <a:cs typeface="Raleway"/>
                <a:sym typeface="Raleway"/>
              </a:rPr>
              <a:t>Second viewing:</a:t>
            </a:r>
            <a:r>
              <a:rPr lang="en-GB" sz="1733">
                <a:latin typeface="Raleway"/>
                <a:ea typeface="Raleway"/>
                <a:cs typeface="Raleway"/>
                <a:sym typeface="Raleway"/>
              </a:rPr>
              <a:t> watch the advertisement and make notes.  You will then have five minutes to make further notes.  </a:t>
            </a:r>
            <a:r>
              <a:rPr lang="en-GB" sz="1733" b="1">
                <a:latin typeface="Raleway"/>
                <a:ea typeface="Raleway"/>
                <a:cs typeface="Raleway"/>
                <a:sym typeface="Raleway"/>
              </a:rPr>
              <a:t>Third viewing: </a:t>
            </a:r>
            <a:r>
              <a:rPr lang="en-GB" sz="1733">
                <a:latin typeface="Raleway"/>
                <a:ea typeface="Raleway"/>
                <a:cs typeface="Raleway"/>
                <a:sym typeface="Raleway"/>
              </a:rPr>
              <a:t>watch the advertisement and make final notes. Once the third viewing has finished, you should answer Question 1. </a:t>
            </a:r>
          </a:p>
          <a:p>
            <a:r>
              <a:rPr lang="en-GB" sz="1733"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r>
              <a:rPr lang="en-GB" sz="1733"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endParaRPr sz="1733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body" idx="2"/>
          </p:nvPr>
        </p:nvSpPr>
        <p:spPr>
          <a:xfrm>
            <a:off x="6443200" y="1164200"/>
            <a:ext cx="5333200" cy="46580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09585" indent="-304792">
              <a:buClr>
                <a:srgbClr val="000000"/>
              </a:buClr>
              <a:buFont typeface="Raleway"/>
              <a:buAutoNum type="arabicPeriod"/>
            </a:pPr>
            <a:r>
              <a:rPr lang="en-GB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Compare how media language is used to present messages &amp; values in the ‘Bold’ moving image advert and the ‘Tide’ print advert.</a:t>
            </a:r>
          </a:p>
          <a:p>
            <a:r>
              <a:rPr lang="en-GB">
                <a:latin typeface="Raleway"/>
                <a:ea typeface="Raleway"/>
                <a:cs typeface="Raleway"/>
                <a:sym typeface="Raleway"/>
              </a:rPr>
              <a:t>In your answer you must:</a:t>
            </a:r>
          </a:p>
          <a:p>
            <a:pPr marL="609585" indent="-304792">
              <a:buFont typeface="Raleway"/>
              <a:buChar char="●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consider how the representations construct versions of reality  </a:t>
            </a:r>
          </a:p>
          <a:p>
            <a:pPr marL="609585" indent="-304792">
              <a:buFont typeface="Raleway"/>
              <a:buChar char="●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consider the similarities and differences in how audiences are positioned by the representations    </a:t>
            </a:r>
          </a:p>
          <a:p>
            <a:pPr marL="609585" indent="-304792">
              <a:buFont typeface="Raleway"/>
              <a:buChar char="●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make judgements and draw conclusions about how far the representations relate to relevant media contexts.           [30] </a:t>
            </a:r>
          </a:p>
        </p:txBody>
      </p:sp>
    </p:spTree>
    <p:extLst>
      <p:ext uri="{BB962C8B-B14F-4D97-AF65-F5344CB8AC3E}">
        <p14:creationId xmlns:p14="http://schemas.microsoft.com/office/powerpoint/2010/main" val="214482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15600" y="263700"/>
            <a:ext cx="11360800" cy="978000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r>
              <a:rPr lang="en-GB"/>
              <a:t>Analysis of unseen text - Bold New Irresistible, 2016</a:t>
            </a:r>
          </a:p>
        </p:txBody>
      </p:sp>
      <p:sp>
        <p:nvSpPr>
          <p:cNvPr id="319" name="Shape 319" title="Bold New Irresistible TV Advert">
            <a:hlinkClick r:id="rId3"/>
          </p:cNvPr>
          <p:cNvSpPr/>
          <p:nvPr/>
        </p:nvSpPr>
        <p:spPr>
          <a:xfrm>
            <a:off x="547933" y="1519467"/>
            <a:ext cx="6096000" cy="4572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0" name="Shape 320"/>
          <p:cNvSpPr txBox="1"/>
          <p:nvPr/>
        </p:nvSpPr>
        <p:spPr>
          <a:xfrm>
            <a:off x="7463667" y="1686567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609585" indent="-304792">
              <a:lnSpc>
                <a:spcPct val="115000"/>
              </a:lnSpc>
              <a:spcAft>
                <a:spcPts val="2133"/>
              </a:spcAft>
              <a:buClr>
                <a:schemeClr val="dk2"/>
              </a:buClr>
              <a:buFont typeface="Raleway"/>
              <a:buChar char="●"/>
            </a:pPr>
            <a:r>
              <a:rPr lang="en-GB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consider how the representation construct versions of reality  </a:t>
            </a:r>
          </a:p>
          <a:p>
            <a:pPr marL="609585" indent="-304792">
              <a:lnSpc>
                <a:spcPct val="115000"/>
              </a:lnSpc>
              <a:spcAft>
                <a:spcPts val="2133"/>
              </a:spcAft>
              <a:buClr>
                <a:schemeClr val="dk2"/>
              </a:buClr>
              <a:buFont typeface="Raleway"/>
              <a:buChar char="●"/>
            </a:pPr>
            <a:r>
              <a:rPr lang="en-GB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consider how audiences are positioned by the representation here    </a:t>
            </a:r>
          </a:p>
          <a:p>
            <a:pPr marL="609585" indent="-304792">
              <a:lnSpc>
                <a:spcPct val="115000"/>
              </a:lnSpc>
              <a:spcAft>
                <a:spcPts val="2133"/>
              </a:spcAft>
              <a:buClr>
                <a:schemeClr val="dk2"/>
              </a:buClr>
              <a:buFont typeface="Raleway"/>
              <a:buChar char="●"/>
            </a:pPr>
            <a:r>
              <a:rPr lang="en-GB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make judgements and draw conclusions about how far the representations relate to relevant media contexts. </a:t>
            </a:r>
          </a:p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-GB" sz="2400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Similar or different to representations in Tide?</a:t>
            </a:r>
          </a:p>
        </p:txBody>
      </p:sp>
    </p:spTree>
    <p:extLst>
      <p:ext uri="{BB962C8B-B14F-4D97-AF65-F5344CB8AC3E}">
        <p14:creationId xmlns:p14="http://schemas.microsoft.com/office/powerpoint/2010/main" val="3390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54000" y="1438333"/>
            <a:ext cx="5393600" cy="238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Learning Outcomes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subTitle" idx="1"/>
          </p:nvPr>
        </p:nvSpPr>
        <p:spPr>
          <a:xfrm>
            <a:off x="354000" y="3895200"/>
            <a:ext cx="5393600" cy="179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 marL="609585" indent="-304792">
              <a:spcAft>
                <a:spcPts val="0"/>
              </a:spcAft>
              <a:buSzPct val="25000"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I will know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 h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ow women are represented in the Tide advert</a:t>
            </a:r>
          </a:p>
          <a:p>
            <a:pPr marL="609585" indent="-304792">
              <a:spcAft>
                <a:spcPts val="0"/>
              </a:spcAft>
              <a:buSzPct val="25000"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I w</a:t>
            </a: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ill understand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 how the representations reflect stereotypical representations of women in the 1950s</a:t>
            </a:r>
          </a:p>
          <a:p>
            <a:pPr marL="609585" indent="-304792">
              <a:spcAft>
                <a:spcPts val="0"/>
              </a:spcAft>
              <a:buSzPct val="25000"/>
            </a:pPr>
            <a:r>
              <a:rPr lang="en-GB" b="1">
                <a:latin typeface="Raleway"/>
                <a:ea typeface="Raleway"/>
                <a:cs typeface="Raleway"/>
                <a:sym typeface="Raleway"/>
              </a:rPr>
              <a:t>I will be able to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draw clear comparisons in the representation of women between different print adverts</a:t>
            </a:r>
          </a:p>
        </p:txBody>
      </p:sp>
    </p:spTree>
    <p:extLst>
      <p:ext uri="{BB962C8B-B14F-4D97-AF65-F5344CB8AC3E}">
        <p14:creationId xmlns:p14="http://schemas.microsoft.com/office/powerpoint/2010/main" val="6461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91067" y="253800"/>
            <a:ext cx="11360800" cy="978000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/>
              <a:t>Analysing Media Language in Print and Moving Image</a:t>
            </a:r>
          </a:p>
        </p:txBody>
      </p:sp>
      <p:graphicFrame>
        <p:nvGraphicFramePr>
          <p:cNvPr id="326" name="Shape 326"/>
          <p:cNvGraphicFramePr/>
          <p:nvPr/>
        </p:nvGraphicFramePr>
        <p:xfrm>
          <a:off x="191067" y="1393267"/>
          <a:ext cx="11506200" cy="51144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33800"/>
                <a:gridCol w="3733800"/>
                <a:gridCol w="4038600"/>
              </a:tblGrid>
              <a:tr h="66442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Images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Language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Layout/design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</a:tr>
              <a:tr h="445004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of colour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Clothing and physical appearance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 language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Facial expression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Photographic codes – angle, shot type, composition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Mise en scene - Lighting, sound, props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Connotations of name etc.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Vocabulary used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 of address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Persuasive techniques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of slogans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Typography – font style, size, colour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of graphics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techniques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Composition/framing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Editing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082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221300" y="132367"/>
            <a:ext cx="11360800" cy="1090933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/>
              <a:t>How is Media Language used in the moving image advert? </a:t>
            </a:r>
          </a:p>
        </p:txBody>
      </p:sp>
      <p:graphicFrame>
        <p:nvGraphicFramePr>
          <p:cNvPr id="332" name="Shape 332"/>
          <p:cNvGraphicFramePr/>
          <p:nvPr/>
        </p:nvGraphicFramePr>
        <p:xfrm>
          <a:off x="439900" y="1223300"/>
          <a:ext cx="11498533" cy="549295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06333"/>
                <a:gridCol w="7692200"/>
              </a:tblGrid>
              <a:tr h="991576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100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Mise</a:t>
                      </a:r>
                      <a:r>
                        <a:rPr lang="en-GB" sz="21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2100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</a:t>
                      </a:r>
                      <a:r>
                        <a:rPr lang="en-GB" sz="21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scene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1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(sound, lighting, props)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Images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576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Camera angles, framing, composition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Editing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and cultural context (representation of gender)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of media theory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 dirty="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5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Social and Political Contexts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09585" indent="-304792">
              <a:spcAft>
                <a:spcPts val="0"/>
              </a:spcAft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In 1950s men were being targeted for the post-war boom in America’s car industry and women were the primary market for the technologies and products being developed in the home.</a:t>
            </a:r>
          </a:p>
          <a:p>
            <a:pPr marL="609585" indent="-304792">
              <a:spcBef>
                <a:spcPts val="2133"/>
              </a:spcBef>
              <a:spcAft>
                <a:spcPts val="0"/>
              </a:spcAft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Stereotypical representations of domestic perfection, caring for the family and servitude to ‘the man of the house’ became linked to a more modern need for speed, convenience and a better standard of living than women experienced in the pre-war era.</a:t>
            </a:r>
          </a:p>
        </p:txBody>
      </p:sp>
    </p:spTree>
    <p:extLst>
      <p:ext uri="{BB962C8B-B14F-4D97-AF65-F5344CB8AC3E}">
        <p14:creationId xmlns:p14="http://schemas.microsoft.com/office/powerpoint/2010/main" val="6436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5848800" cy="97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buSzPct val="25000"/>
            </a:pPr>
            <a:r>
              <a:rPr lang="en-GB" sz="3200">
                <a:latin typeface="Raleway"/>
                <a:ea typeface="Raleway"/>
                <a:cs typeface="Raleway"/>
                <a:sym typeface="Raleway"/>
              </a:rPr>
              <a:t>Analyse the representation of women in the Tide advert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spcAft>
                <a:spcPts val="0"/>
              </a:spcAft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Consider:</a:t>
            </a:r>
          </a:p>
          <a:p>
            <a:pPr>
              <a:spcBef>
                <a:spcPts val="2133"/>
              </a:spcBef>
              <a:spcAft>
                <a:spcPts val="0"/>
              </a:spcAft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Clothing (including head scarf)</a:t>
            </a:r>
          </a:p>
          <a:p>
            <a:pPr>
              <a:spcBef>
                <a:spcPts val="2133"/>
              </a:spcBef>
              <a:spcAft>
                <a:spcPts val="0"/>
              </a:spcAft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Hair &amp; make-up</a:t>
            </a:r>
          </a:p>
          <a:p>
            <a:pPr>
              <a:spcBef>
                <a:spcPts val="2133"/>
              </a:spcBef>
              <a:spcAft>
                <a:spcPts val="0"/>
              </a:spcAft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Body language &amp; facial expressions</a:t>
            </a:r>
          </a:p>
          <a:p>
            <a:pPr>
              <a:spcBef>
                <a:spcPts val="2133"/>
              </a:spcBef>
              <a:spcAft>
                <a:spcPts val="0"/>
              </a:spcAft>
              <a:buSzPct val="25000"/>
            </a:pPr>
            <a:endParaRPr/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7491" y="3785467"/>
            <a:ext cx="2244500" cy="307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4608" y="3785467"/>
            <a:ext cx="2458025" cy="307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0866" y="1"/>
            <a:ext cx="2781133" cy="359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8151" y="0"/>
            <a:ext cx="2726400" cy="359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6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15600" y="472333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Feminist theory - 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bell hooks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09585" indent="-304792">
              <a:spcAft>
                <a:spcPts val="0"/>
              </a:spcAft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hooks suggested the idea that feminism is a struggle to end sexist/patriarchal oppression and the ideology of domination </a:t>
            </a:r>
          </a:p>
          <a:p>
            <a:pPr marL="609585" indent="-304792">
              <a:spcBef>
                <a:spcPts val="2133"/>
              </a:spcBef>
              <a:spcAft>
                <a:spcPts val="0"/>
              </a:spcAft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hooks stated that feminism is a political commitment rather than a lifestyle choice  </a:t>
            </a:r>
          </a:p>
          <a:p>
            <a:pPr marL="609585" indent="-304792">
              <a:spcBef>
                <a:spcPts val="2133"/>
              </a:spcBef>
              <a:spcAft>
                <a:spcPts val="0"/>
              </a:spcAft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hooks also considered that race and class as well as sex determine the extent to which individuals are exploited, discriminated against or oppressed. 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8090467" y="125867"/>
            <a:ext cx="1239200" cy="52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GB" sz="186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THEORY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434" y="146601"/>
            <a:ext cx="2553700" cy="173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6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we apply this theory to the </a:t>
            </a:r>
            <a:r>
              <a:rPr lang="en-GB" i="1" dirty="0" smtClean="0"/>
              <a:t>Tide </a:t>
            </a:r>
            <a:r>
              <a:rPr lang="en-GB" dirty="0" smtClean="0"/>
              <a:t> advertisement?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15600" y="4692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Feminist theory - Van Zoonen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indent="-93131">
              <a:spcAft>
                <a:spcPts val="0"/>
              </a:spcAft>
              <a:buClr>
                <a:srgbClr val="000000"/>
              </a:buClr>
              <a:buSzPct val="61111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Zoonen suggested that gender is constructed through discourse and that its meaning varies according to cultural and historical context</a:t>
            </a:r>
          </a:p>
          <a:p>
            <a:pPr indent="-93131">
              <a:spcAft>
                <a:spcPts val="0"/>
              </a:spcAft>
              <a:buClr>
                <a:srgbClr val="000000"/>
              </a:buClr>
              <a:buSzPct val="61111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She stated that the display of women’s bodies as objects to be looked at, is a core element of western patriarchal culture</a:t>
            </a:r>
          </a:p>
          <a:p>
            <a:pPr indent="-93131">
              <a:spcAft>
                <a:spcPts val="0"/>
              </a:spcAft>
              <a:buClr>
                <a:srgbClr val="000000"/>
              </a:buClr>
              <a:buSzPct val="61111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the idea that in mainstream culture the visual and narrative codes that are used to construct the male body as spectacle differ from those used to objectify the female body</a:t>
            </a:r>
          </a:p>
          <a:p>
            <a:pPr>
              <a:spcBef>
                <a:spcPts val="2133"/>
              </a:spcBef>
              <a:spcAft>
                <a:spcPts val="0"/>
              </a:spcAft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Representation - Gauntlett &amp; Hall</a:t>
            </a:r>
          </a:p>
          <a:p>
            <a:pPr>
              <a:spcBef>
                <a:spcPts val="2133"/>
              </a:spcBef>
              <a:spcAft>
                <a:spcPts val="0"/>
              </a:spcAft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Ethnicity - Gilroy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7997367" y="171833"/>
            <a:ext cx="1239200" cy="52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GB" sz="186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THEORY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r="33034"/>
          <a:stretch/>
        </p:blipFill>
        <p:spPr>
          <a:xfrm>
            <a:off x="9308267" y="171834"/>
            <a:ext cx="2810733" cy="1614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8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we apply this theory to the </a:t>
            </a:r>
            <a:r>
              <a:rPr lang="en-GB" i="1" dirty="0" smtClean="0"/>
              <a:t>Tide </a:t>
            </a:r>
            <a:r>
              <a:rPr lang="en-GB" dirty="0" smtClean="0"/>
              <a:t> advertisement?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15600" y="469267"/>
            <a:ext cx="11360800" cy="97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buSzPct val="25000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Representation - Stuart Hall</a:t>
            </a:r>
            <a:r>
              <a:rPr lang="en-GB"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09585" indent="-457189">
              <a:spcAft>
                <a:spcPts val="0"/>
              </a:spcAft>
              <a:buSzPct val="100000"/>
              <a:buFont typeface="Raleway"/>
              <a:buChar char="●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the idea that representation is the production of meaning through language, with language defined in its broadest sense as a system of signs</a:t>
            </a:r>
          </a:p>
          <a:p>
            <a:pPr marL="609585" indent="-457189">
              <a:spcAft>
                <a:spcPts val="0"/>
              </a:spcAft>
              <a:buSzPct val="100000"/>
              <a:buFont typeface="Raleway"/>
              <a:buChar char="●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the idea that the relationship between concepts and signs is governed by codes</a:t>
            </a:r>
          </a:p>
          <a:p>
            <a:pPr marL="609585" indent="-457189">
              <a:spcAft>
                <a:spcPts val="0"/>
              </a:spcAft>
              <a:buSzPct val="100000"/>
              <a:buFont typeface="Raleway"/>
              <a:buChar char="●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the idea that stereotyping, as a form of representation, reduces people to a few simple characteristics or traits</a:t>
            </a:r>
          </a:p>
          <a:p>
            <a:pPr marL="609585" indent="-457189">
              <a:spcAft>
                <a:spcPts val="0"/>
              </a:spcAft>
              <a:buSzPct val="100000"/>
              <a:buFont typeface="Raleway"/>
              <a:buChar char="●"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the idea that stereotyping tends to occur where there are inequalities of power, as subordinate or excluded groups are constructed as different or ‘other’ (e.g. through ethnocentrism).</a:t>
            </a:r>
          </a:p>
          <a:p>
            <a:pPr>
              <a:spcBef>
                <a:spcPts val="2133"/>
              </a:spcBef>
              <a:spcAft>
                <a:spcPts val="0"/>
              </a:spcAft>
              <a:buSzPct val="25000"/>
            </a:pPr>
            <a:endParaRPr sz="1867"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2133"/>
              </a:spcBef>
              <a:spcAft>
                <a:spcPts val="0"/>
              </a:spcAft>
            </a:pPr>
            <a:endParaRPr sz="1867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546500" y="110100"/>
            <a:ext cx="1239200" cy="52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GB" sz="1867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THEORY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2801" y="110096"/>
            <a:ext cx="2732300" cy="1702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4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Macintosh PowerPoint</Application>
  <PresentationFormat>Widescreen</PresentationFormat>
  <Paragraphs>110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Oswald</vt:lpstr>
      <vt:lpstr>Raleway</vt:lpstr>
      <vt:lpstr>Source Code Pro</vt:lpstr>
      <vt:lpstr>Arial</vt:lpstr>
      <vt:lpstr>Office Theme</vt:lpstr>
      <vt:lpstr>Component One Section A: Advertising &amp; Marketing -  Tide print Advert</vt:lpstr>
      <vt:lpstr>Learning Outcomes</vt:lpstr>
      <vt:lpstr>Social and Political Contexts</vt:lpstr>
      <vt:lpstr>Analyse the representation of women in the Tide advert</vt:lpstr>
      <vt:lpstr>Feminist theory - bell hooks</vt:lpstr>
      <vt:lpstr>How can we apply this theory to the Tide  advertisement?</vt:lpstr>
      <vt:lpstr>Feminist theory - Van Zoonen </vt:lpstr>
      <vt:lpstr>How can we apply this theory to the Tide  advertisement?</vt:lpstr>
      <vt:lpstr>Representation - Stuart Hall </vt:lpstr>
      <vt:lpstr>How can we apply this theory to the Tide  advertisement?</vt:lpstr>
      <vt:lpstr>Representation - David Gauntlett</vt:lpstr>
      <vt:lpstr>How can we apply this theory to the Tide  advertisement?</vt:lpstr>
      <vt:lpstr>Ethnicity - Paul Gilroy</vt:lpstr>
      <vt:lpstr>How can we apply this theory to the Tide  advertisement?</vt:lpstr>
      <vt:lpstr>Applying theory </vt:lpstr>
      <vt:lpstr>Component One Section A: Advertising &amp; Marketing -  Tide print Advert</vt:lpstr>
      <vt:lpstr>Learning Outcomes</vt:lpstr>
      <vt:lpstr>Section A: Analysing Media Language and Representation</vt:lpstr>
      <vt:lpstr>Analysis of unseen text - Bold New Irresistible, 2016</vt:lpstr>
      <vt:lpstr>Analysing Media Language in Print and Moving Image</vt:lpstr>
      <vt:lpstr>How is Media Language used in the moving image advert?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 One Section A: Advertising &amp; Marketing -  Tide print Advert</dc:title>
  <dc:creator>Microsoft Office User</dc:creator>
  <cp:lastModifiedBy>Microsoft Office User</cp:lastModifiedBy>
  <cp:revision>1</cp:revision>
  <dcterms:created xsi:type="dcterms:W3CDTF">2017-10-18T11:19:47Z</dcterms:created>
  <dcterms:modified xsi:type="dcterms:W3CDTF">2017-10-18T11:20:21Z</dcterms:modified>
</cp:coreProperties>
</file>