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sldIdLst>
    <p:sldId id="256" r:id="rId2"/>
    <p:sldId id="258" r:id="rId3"/>
    <p:sldId id="257"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9"/>
    <p:restoredTop sz="94645"/>
  </p:normalViewPr>
  <p:slideViewPr>
    <p:cSldViewPr snapToGrid="0" snapToObjects="1">
      <p:cViewPr>
        <p:scale>
          <a:sx n="78" d="100"/>
          <a:sy n="78" d="100"/>
        </p:scale>
        <p:origin x="17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8950E-D2D1-A44D-8584-C95A86729E94}"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5380D35-65F2-8746-A69C-161C00EDC2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950E-D2D1-A44D-8584-C95A86729E94}"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8950E-D2D1-A44D-8584-C95A86729E94}"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E8950E-D2D1-A44D-8584-C95A86729E94}"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E8950E-D2D1-A44D-8584-C95A86729E94}"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8950E-D2D1-A44D-8584-C95A86729E94}"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8950E-D2D1-A44D-8584-C95A86729E94}"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8950E-D2D1-A44D-8584-C95A86729E94}"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0D35-65F2-8746-A69C-161C00EDC2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62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E8950E-D2D1-A44D-8584-C95A86729E94}" type="datetimeFigureOut">
              <a:rPr lang="en-US" smtClean="0"/>
              <a:t>11/16/17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380D35-65F2-8746-A69C-161C00EDC208}" type="slidenum">
              <a:rPr lang="en-US" smtClean="0"/>
              <a:t>‹#›</a:t>
            </a:fld>
            <a:endParaRPr lang="en-US"/>
          </a:p>
        </p:txBody>
      </p:sp>
    </p:spTree>
    <p:extLst>
      <p:ext uri="{BB962C8B-B14F-4D97-AF65-F5344CB8AC3E}">
        <p14:creationId xmlns:p14="http://schemas.microsoft.com/office/powerpoint/2010/main" val="7961735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41413"/>
            <a:ext cx="12192001" cy="6899413"/>
          </a:xfrm>
          <a:prstGeom prst="rect">
            <a:avLst/>
          </a:prstGeom>
        </p:spPr>
      </p:pic>
      <p:sp>
        <p:nvSpPr>
          <p:cNvPr id="5" name="TextBox 4"/>
          <p:cNvSpPr txBox="1"/>
          <p:nvPr/>
        </p:nvSpPr>
        <p:spPr>
          <a:xfrm>
            <a:off x="3153508" y="2306260"/>
            <a:ext cx="8464061" cy="4247317"/>
          </a:xfrm>
          <a:prstGeom prst="rect">
            <a:avLst/>
          </a:prstGeom>
          <a:noFill/>
        </p:spPr>
        <p:txBody>
          <a:bodyPr wrap="square" rtlCol="0">
            <a:spAutoFit/>
          </a:bodyPr>
          <a:lstStyle/>
          <a:p>
            <a:pPr algn="r"/>
            <a:r>
              <a:rPr lang="en-US" sz="5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pPr algn="r"/>
            <a:endParaRPr lang="en-US" sz="5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endParaRPr>
          </a:p>
          <a:p>
            <a:pPr algn="r"/>
            <a:r>
              <a:rPr lang="en-US" sz="5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sp>
        <p:nvSpPr>
          <p:cNvPr id="6" name="TextBox 5"/>
          <p:cNvSpPr txBox="1"/>
          <p:nvPr/>
        </p:nvSpPr>
        <p:spPr>
          <a:xfrm>
            <a:off x="4314092" y="856740"/>
            <a:ext cx="7466071" cy="769441"/>
          </a:xfrm>
          <a:prstGeom prst="rect">
            <a:avLst/>
          </a:prstGeom>
          <a:noFill/>
        </p:spPr>
        <p:txBody>
          <a:bodyPr wrap="square" rtlCol="0">
            <a:spAutoFit/>
          </a:bodyPr>
          <a:lstStyle/>
          <a:p>
            <a:pPr algn="ctr"/>
            <a:r>
              <a:rPr lang="en-US" sz="4400" b="1" dirty="0" smtClean="0">
                <a:solidFill>
                  <a:schemeClr val="bg1"/>
                </a:solidFill>
              </a:rPr>
              <a:t>Unit 14: Radio Production</a:t>
            </a:r>
            <a:endParaRPr lang="en-US" sz="4400" b="1" dirty="0">
              <a:solidFill>
                <a:schemeClr val="bg1"/>
              </a:solidFill>
            </a:endParaRPr>
          </a:p>
        </p:txBody>
      </p:sp>
    </p:spTree>
    <p:extLst>
      <p:ext uri="{BB962C8B-B14F-4D97-AF65-F5344CB8AC3E}">
        <p14:creationId xmlns:p14="http://schemas.microsoft.com/office/powerpoint/2010/main" val="68788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957" y="1191986"/>
            <a:ext cx="10662557" cy="6057900"/>
          </a:xfrm>
        </p:spPr>
        <p:txBody>
          <a:bodyPr>
            <a:normAutofit/>
          </a:bodyPr>
          <a:lstStyle/>
          <a:p>
            <a:pPr algn="l"/>
            <a:r>
              <a:rPr lang="en-US" b="1" smtClean="0">
                <a:latin typeface="Chalkboard" charset="0"/>
                <a:ea typeface="Chalkboard" charset="0"/>
                <a:cs typeface="Chalkboard" charset="0"/>
              </a:rPr>
              <a:t>1.Take </a:t>
            </a:r>
            <a:r>
              <a:rPr lang="en-US" b="1" dirty="0" smtClean="0">
                <a:latin typeface="Chalkboard" charset="0"/>
                <a:ea typeface="Chalkboard" charset="0"/>
                <a:cs typeface="Chalkboard" charset="0"/>
              </a:rPr>
              <a:t>a post it note from the desk</a:t>
            </a:r>
            <a:br>
              <a:rPr lang="en-US" b="1" dirty="0" smtClean="0">
                <a:latin typeface="Chalkboard" charset="0"/>
                <a:ea typeface="Chalkboard" charset="0"/>
                <a:cs typeface="Chalkboard" charset="0"/>
              </a:rPr>
            </a:br>
            <a:r>
              <a:rPr lang="en-US" b="1" dirty="0">
                <a:latin typeface="Chalkboard" charset="0"/>
                <a:ea typeface="Chalkboard" charset="0"/>
                <a:cs typeface="Chalkboard" charset="0"/>
              </a:rPr>
              <a:t/>
            </a:r>
            <a:br>
              <a:rPr lang="en-US" b="1" dirty="0">
                <a:latin typeface="Chalkboard" charset="0"/>
                <a:ea typeface="Chalkboard" charset="0"/>
                <a:cs typeface="Chalkboard" charset="0"/>
              </a:rPr>
            </a:br>
            <a:r>
              <a:rPr lang="en-US" b="1" dirty="0" smtClean="0">
                <a:latin typeface="Chalkboard" charset="0"/>
                <a:ea typeface="Chalkboard" charset="0"/>
                <a:cs typeface="Chalkboard" charset="0"/>
              </a:rPr>
              <a:t>2. Think about what content might feature on this show. Discussions? Debates? Ideas?</a:t>
            </a:r>
            <a:br>
              <a:rPr lang="en-US" b="1" dirty="0" smtClean="0">
                <a:latin typeface="Chalkboard" charset="0"/>
                <a:ea typeface="Chalkboard" charset="0"/>
                <a:cs typeface="Chalkboard" charset="0"/>
              </a:rPr>
            </a:br>
            <a:r>
              <a:rPr lang="en-US" b="1" dirty="0">
                <a:latin typeface="Chalkboard" charset="0"/>
                <a:ea typeface="Chalkboard" charset="0"/>
                <a:cs typeface="Chalkboard" charset="0"/>
              </a:rPr>
              <a:t/>
            </a:r>
            <a:br>
              <a:rPr lang="en-US" b="1" dirty="0">
                <a:latin typeface="Chalkboard" charset="0"/>
                <a:ea typeface="Chalkboard" charset="0"/>
                <a:cs typeface="Chalkboard" charset="0"/>
              </a:rPr>
            </a:br>
            <a:r>
              <a:rPr lang="en-US" b="1" dirty="0" smtClean="0">
                <a:latin typeface="Chalkboard" charset="0"/>
                <a:ea typeface="Chalkboard" charset="0"/>
                <a:cs typeface="Chalkboard" charset="0"/>
              </a:rPr>
              <a:t>3. Decide what time is ideal for this show and the target audience.</a:t>
            </a:r>
            <a:br>
              <a:rPr lang="en-US" b="1" dirty="0" smtClean="0">
                <a:latin typeface="Chalkboard" charset="0"/>
                <a:ea typeface="Chalkboard" charset="0"/>
                <a:cs typeface="Chalkboard" charset="0"/>
              </a:rPr>
            </a:br>
            <a:r>
              <a:rPr lang="en-US" b="1" dirty="0">
                <a:latin typeface="Chalkboard" charset="0"/>
                <a:ea typeface="Chalkboard" charset="0"/>
                <a:cs typeface="Chalkboard" charset="0"/>
              </a:rPr>
              <a:t/>
            </a:r>
            <a:br>
              <a:rPr lang="en-US" b="1" dirty="0">
                <a:latin typeface="Chalkboard" charset="0"/>
                <a:ea typeface="Chalkboard" charset="0"/>
                <a:cs typeface="Chalkboard" charset="0"/>
              </a:rPr>
            </a:br>
            <a:endParaRPr lang="en-US" b="1" dirty="0">
              <a:latin typeface="Chalkboard" charset="0"/>
              <a:ea typeface="Chalkboard" charset="0"/>
              <a:cs typeface="Chalkboard" charset="0"/>
            </a:endParaRPr>
          </a:p>
        </p:txBody>
      </p:sp>
      <p:sp>
        <p:nvSpPr>
          <p:cNvPr id="4" name="TextBox 3"/>
          <p:cNvSpPr txBox="1"/>
          <p:nvPr/>
        </p:nvSpPr>
        <p:spPr>
          <a:xfrm>
            <a:off x="1567543" y="360989"/>
            <a:ext cx="2323649" cy="830997"/>
          </a:xfrm>
          <a:prstGeom prst="rect">
            <a:avLst/>
          </a:prstGeom>
          <a:noFill/>
        </p:spPr>
        <p:txBody>
          <a:bodyPr wrap="none" rtlCol="0">
            <a:spAutoFit/>
          </a:bodyPr>
          <a:lstStyle/>
          <a:p>
            <a:r>
              <a:rPr lang="en-US" sz="4800" b="1" dirty="0" smtClean="0">
                <a:ln>
                  <a:solidFill>
                    <a:schemeClr val="tx1"/>
                  </a:solidFill>
                </a:ln>
                <a:solidFill>
                  <a:schemeClr val="bg1"/>
                </a:solidFill>
                <a:latin typeface="Chalkboard" charset="0"/>
                <a:ea typeface="Chalkboard" charset="0"/>
                <a:cs typeface="Chalkboard" charset="0"/>
              </a:rPr>
              <a:t>Starter</a:t>
            </a:r>
            <a:endParaRPr lang="en-US" sz="4800" b="1" dirty="0">
              <a:ln>
                <a:solidFill>
                  <a:schemeClr val="tx1"/>
                </a:solidFill>
              </a:ln>
              <a:solidFill>
                <a:schemeClr val="bg1"/>
              </a:solidFill>
              <a:latin typeface="Chalkboard" charset="0"/>
              <a:ea typeface="Chalkboard" charset="0"/>
              <a:cs typeface="Chalkboard" charset="0"/>
            </a:endParaRPr>
          </a:p>
        </p:txBody>
      </p:sp>
      <p:sp>
        <p:nvSpPr>
          <p:cNvPr id="5" name="TextBox 4"/>
          <p:cNvSpPr txBox="1"/>
          <p:nvPr/>
        </p:nvSpPr>
        <p:spPr>
          <a:xfrm>
            <a:off x="6906986" y="-8343"/>
            <a:ext cx="5323114" cy="1200329"/>
          </a:xfrm>
          <a:prstGeom prst="rect">
            <a:avLst/>
          </a:prstGeom>
          <a:solidFill>
            <a:srgbClr val="7030A0"/>
          </a:solidFill>
        </p:spPr>
        <p:txBody>
          <a:bodyPr wrap="square" rtlCol="0">
            <a:spAutoFit/>
          </a:bodyPr>
          <a:lstStyle/>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spTree>
    <p:extLst>
      <p:ext uri="{BB962C8B-B14F-4D97-AF65-F5344CB8AC3E}">
        <p14:creationId xmlns:p14="http://schemas.microsoft.com/office/powerpoint/2010/main" val="317796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536831" cy="1077218"/>
          </a:xfrm>
          <a:prstGeom prst="rect">
            <a:avLst/>
          </a:prstGeom>
          <a:solidFill>
            <a:schemeClr val="accent6"/>
          </a:solidFill>
        </p:spPr>
        <p:txBody>
          <a:bodyPr wrap="square" rtlCol="0">
            <a:spAutoFit/>
          </a:bodyPr>
          <a:lstStyle/>
          <a:p>
            <a:r>
              <a:rPr lang="en-US" sz="1600" b="1" dirty="0" smtClean="0">
                <a:ln w="9525">
                  <a:noFill/>
                  <a:prstDash val="solid"/>
                </a:ln>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endParaRPr lang="en-US" sz="1600" b="1" dirty="0" smtClean="0">
              <a:ln w="9525">
                <a:noFill/>
                <a:prstDash val="solid"/>
              </a:ln>
              <a:effectLst>
                <a:outerShdw blurRad="12700" dist="38100" dir="2700000" algn="tl" rotWithShape="0">
                  <a:schemeClr val="bg1">
                    <a:lumMod val="50000"/>
                  </a:schemeClr>
                </a:outerShdw>
              </a:effectLst>
              <a:latin typeface="Chalkboard" charset="0"/>
              <a:ea typeface="Chalkboard" charset="0"/>
              <a:cs typeface="Chalkboard" charset="0"/>
            </a:endParaRPr>
          </a:p>
          <a:p>
            <a:r>
              <a:rPr lang="en-US" sz="1600" b="1" dirty="0" smtClean="0">
                <a:ln w="9525">
                  <a:noFill/>
                  <a:prstDash val="solid"/>
                </a:ln>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831" y="0"/>
            <a:ext cx="7622654" cy="6857999"/>
          </a:xfrm>
          <a:prstGeom prst="rect">
            <a:avLst/>
          </a:prstGeom>
        </p:spPr>
      </p:pic>
      <p:sp>
        <p:nvSpPr>
          <p:cNvPr id="6" name="L-Shape 5"/>
          <p:cNvSpPr/>
          <p:nvPr/>
        </p:nvSpPr>
        <p:spPr>
          <a:xfrm>
            <a:off x="4536831" y="1137138"/>
            <a:ext cx="1359877" cy="2121876"/>
          </a:xfrm>
          <a:prstGeom prst="corner">
            <a:avLst>
              <a:gd name="adj1" fmla="val 17241"/>
              <a:gd name="adj2" fmla="val 18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p:nvSpPr>
        <p:spPr>
          <a:xfrm rot="10800000">
            <a:off x="10433539" y="984739"/>
            <a:ext cx="1359877" cy="2121876"/>
          </a:xfrm>
          <a:prstGeom prst="corner">
            <a:avLst>
              <a:gd name="adj1" fmla="val 17241"/>
              <a:gd name="adj2" fmla="val 17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4300" y="1936283"/>
            <a:ext cx="3788230" cy="4062651"/>
          </a:xfrm>
          <a:prstGeom prst="rect">
            <a:avLst/>
          </a:prstGeom>
          <a:solidFill>
            <a:schemeClr val="accent6">
              <a:alpha val="41000"/>
            </a:schemeClr>
          </a:solidFill>
        </p:spPr>
        <p:txBody>
          <a:bodyPr wrap="square" rtlCol="0">
            <a:spAutoFit/>
          </a:bodyPr>
          <a:lstStyle/>
          <a:p>
            <a:pPr marL="285750" indent="-285750">
              <a:buFont typeface="Arial" charset="0"/>
              <a:buChar char="•"/>
            </a:pPr>
            <a:r>
              <a:rPr lang="en-US" sz="2000" b="1" dirty="0" smtClean="0">
                <a:latin typeface="Chalkboard" charset="0"/>
                <a:ea typeface="Chalkboard" charset="0"/>
                <a:cs typeface="Chalkboard" charset="0"/>
              </a:rPr>
              <a:t>Create your </a:t>
            </a:r>
            <a:r>
              <a:rPr lang="en-US" sz="2000" b="1" dirty="0" err="1" smtClean="0">
                <a:latin typeface="Chalkboard" charset="0"/>
                <a:ea typeface="Chalkboard" charset="0"/>
                <a:cs typeface="Chalkboard" charset="0"/>
              </a:rPr>
              <a:t>programme</a:t>
            </a:r>
            <a:r>
              <a:rPr lang="en-US" sz="2000" b="1" dirty="0" smtClean="0">
                <a:latin typeface="Chalkboard" charset="0"/>
                <a:ea typeface="Chalkboard" charset="0"/>
                <a:cs typeface="Chalkboard" charset="0"/>
              </a:rPr>
              <a:t> treatment proposal</a:t>
            </a:r>
          </a:p>
          <a:p>
            <a:pPr marL="285750" indent="-285750">
              <a:buFont typeface="Arial" charset="0"/>
              <a:buChar char="•"/>
            </a:pPr>
            <a:endParaRPr lang="en-US" sz="2000" b="1" dirty="0">
              <a:latin typeface="Chalkboard" charset="0"/>
              <a:ea typeface="Chalkboard" charset="0"/>
              <a:cs typeface="Chalkboard" charset="0"/>
            </a:endParaRPr>
          </a:p>
          <a:p>
            <a:pPr marL="285750" indent="-285750">
              <a:buFont typeface="Arial" charset="0"/>
              <a:buChar char="•"/>
            </a:pPr>
            <a:r>
              <a:rPr lang="en-US" sz="2000" b="1" dirty="0" smtClean="0">
                <a:latin typeface="Chalkboard" charset="0"/>
                <a:ea typeface="Chalkboard" charset="0"/>
                <a:cs typeface="Chalkboard" charset="0"/>
              </a:rPr>
              <a:t>List resources, content, contributors</a:t>
            </a:r>
          </a:p>
          <a:p>
            <a:pPr marL="285750" indent="-285750">
              <a:buFont typeface="Arial" charset="0"/>
              <a:buChar char="•"/>
            </a:pPr>
            <a:endParaRPr lang="en-US" sz="2000" b="1" dirty="0">
              <a:latin typeface="Chalkboard" charset="0"/>
              <a:ea typeface="Chalkboard" charset="0"/>
              <a:cs typeface="Chalkboard" charset="0"/>
            </a:endParaRPr>
          </a:p>
          <a:p>
            <a:pPr marL="285750" indent="-285750">
              <a:buFont typeface="Arial" charset="0"/>
              <a:buChar char="•"/>
            </a:pPr>
            <a:r>
              <a:rPr lang="en-US" sz="2000" b="1" dirty="0" smtClean="0">
                <a:latin typeface="Chalkboard" charset="0"/>
                <a:ea typeface="Chalkboard" charset="0"/>
                <a:cs typeface="Chalkboard" charset="0"/>
              </a:rPr>
              <a:t>Make your show sound appealing and ready for commission</a:t>
            </a:r>
          </a:p>
          <a:p>
            <a:pPr marL="285750" indent="-285750">
              <a:buFont typeface="Arial" charset="0"/>
              <a:buChar char="•"/>
            </a:pPr>
            <a:endParaRPr lang="en-US" sz="2000" b="1" dirty="0">
              <a:latin typeface="Chalkboard" charset="0"/>
              <a:ea typeface="Chalkboard" charset="0"/>
              <a:cs typeface="Chalkboard" charset="0"/>
            </a:endParaRPr>
          </a:p>
          <a:p>
            <a:pPr marL="285750" indent="-285750">
              <a:buFont typeface="Arial" charset="0"/>
              <a:buChar char="•"/>
            </a:pPr>
            <a:r>
              <a:rPr lang="en-US" sz="2000" b="1" dirty="0" smtClean="0">
                <a:latin typeface="Chalkboard" charset="0"/>
                <a:ea typeface="Chalkboard" charset="0"/>
                <a:cs typeface="Chalkboard" charset="0"/>
              </a:rPr>
              <a:t>Think about how you will make it suitable for your target audience</a:t>
            </a:r>
          </a:p>
        </p:txBody>
      </p:sp>
      <p:sp>
        <p:nvSpPr>
          <p:cNvPr id="2" name="TextBox 1"/>
          <p:cNvSpPr txBox="1"/>
          <p:nvPr/>
        </p:nvSpPr>
        <p:spPr>
          <a:xfrm>
            <a:off x="5266593" y="3936611"/>
            <a:ext cx="5846884" cy="1938992"/>
          </a:xfrm>
          <a:prstGeom prst="rect">
            <a:avLst/>
          </a:prstGeom>
          <a:solidFill>
            <a:srgbClr val="FF0000"/>
          </a:solidFill>
        </p:spPr>
        <p:txBody>
          <a:bodyPr wrap="square" rtlCol="0">
            <a:spAutoFit/>
          </a:bodyPr>
          <a:lstStyle/>
          <a:p>
            <a:pPr algn="ctr"/>
            <a:r>
              <a:rPr lang="en-US" sz="6000" b="1" dirty="0" smtClean="0">
                <a:solidFill>
                  <a:schemeClr val="bg1"/>
                </a:solidFill>
                <a:latin typeface="Chalkboard" charset="0"/>
                <a:ea typeface="Chalkboard" charset="0"/>
                <a:cs typeface="Chalkboard" charset="0"/>
              </a:rPr>
              <a:t>FINAL </a:t>
            </a:r>
            <a:r>
              <a:rPr lang="en-US" sz="6000" b="1" smtClean="0">
                <a:solidFill>
                  <a:schemeClr val="bg1"/>
                </a:solidFill>
                <a:latin typeface="Chalkboard" charset="0"/>
                <a:ea typeface="Chalkboard" charset="0"/>
                <a:cs typeface="Chalkboard" charset="0"/>
              </a:rPr>
              <a:t>PASS PART! </a:t>
            </a:r>
            <a:r>
              <a:rPr lang="en-US" sz="6000" b="1" dirty="0" smtClean="0">
                <a:solidFill>
                  <a:schemeClr val="bg1"/>
                </a:solidFill>
                <a:latin typeface="Chalkboard" charset="0"/>
                <a:ea typeface="Chalkboard" charset="0"/>
                <a:cs typeface="Chalkboard" charset="0"/>
              </a:rPr>
              <a:t>YAY!!!!</a:t>
            </a:r>
            <a:endParaRPr lang="en-US" sz="6000" b="1" dirty="0">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4087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3343" y="0"/>
            <a:ext cx="9938657" cy="6868177"/>
          </a:xfrm>
        </p:spPr>
      </p:pic>
      <p:sp>
        <p:nvSpPr>
          <p:cNvPr id="4" name="TextBox 3"/>
          <p:cNvSpPr txBox="1"/>
          <p:nvPr/>
        </p:nvSpPr>
        <p:spPr>
          <a:xfrm>
            <a:off x="24492" y="0"/>
            <a:ext cx="2228851" cy="2308324"/>
          </a:xfrm>
          <a:prstGeom prst="rect">
            <a:avLst/>
          </a:prstGeom>
          <a:solidFill>
            <a:srgbClr val="7030A0"/>
          </a:solidFill>
        </p:spPr>
        <p:txBody>
          <a:bodyPr wrap="square" rtlCol="0">
            <a:spAutoFit/>
          </a:bodyPr>
          <a:lstStyle/>
          <a:p>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sp>
        <p:nvSpPr>
          <p:cNvPr id="6" name="TextBox 5"/>
          <p:cNvSpPr txBox="1"/>
          <p:nvPr/>
        </p:nvSpPr>
        <p:spPr>
          <a:xfrm flipH="1">
            <a:off x="0" y="3618754"/>
            <a:ext cx="2171700" cy="1938992"/>
          </a:xfrm>
          <a:prstGeom prst="rect">
            <a:avLst/>
          </a:prstGeom>
          <a:solidFill>
            <a:srgbClr val="FF0000"/>
          </a:solidFill>
        </p:spPr>
        <p:txBody>
          <a:bodyPr wrap="square" rtlCol="0">
            <a:spAutoFit/>
          </a:bodyPr>
          <a:lstStyle/>
          <a:p>
            <a:pPr algn="ctr"/>
            <a:r>
              <a:rPr lang="en-US" sz="2400" b="1" dirty="0" smtClean="0">
                <a:solidFill>
                  <a:schemeClr val="bg1"/>
                </a:solidFill>
                <a:latin typeface="Chalkboard" charset="0"/>
                <a:ea typeface="Chalkboard" charset="0"/>
                <a:cs typeface="Chalkboard" charset="0"/>
              </a:rPr>
              <a:t>Download and use </a:t>
            </a:r>
            <a:r>
              <a:rPr lang="en-US" sz="2400" b="1" smtClean="0">
                <a:solidFill>
                  <a:schemeClr val="bg1"/>
                </a:solidFill>
                <a:latin typeface="Chalkboard" charset="0"/>
                <a:ea typeface="Chalkboard" charset="0"/>
                <a:cs typeface="Chalkboard" charset="0"/>
              </a:rPr>
              <a:t>the treatment proposal template</a:t>
            </a:r>
            <a:endParaRPr lang="en-US" sz="2400" b="1">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93471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329"/>
            <a:ext cx="5323114" cy="1200329"/>
          </a:xfrm>
          <a:prstGeom prst="rect">
            <a:avLst/>
          </a:prstGeom>
          <a:solidFill>
            <a:srgbClr val="7030A0"/>
          </a:solidFill>
        </p:spPr>
        <p:txBody>
          <a:bodyPr wrap="square" rtlCol="0">
            <a:spAutoFit/>
          </a:bodyPr>
          <a:lstStyle/>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114" y="-16329"/>
            <a:ext cx="6868886"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4029"/>
            <a:ext cx="5323114" cy="3213100"/>
          </a:xfrm>
          <a:prstGeom prst="rect">
            <a:avLst/>
          </a:prstGeom>
        </p:spPr>
      </p:pic>
      <p:sp>
        <p:nvSpPr>
          <p:cNvPr id="7" name="TextBox 6"/>
          <p:cNvSpPr txBox="1"/>
          <p:nvPr/>
        </p:nvSpPr>
        <p:spPr>
          <a:xfrm>
            <a:off x="1371600" y="1316851"/>
            <a:ext cx="1796143" cy="1754326"/>
          </a:xfrm>
          <a:prstGeom prst="rect">
            <a:avLst/>
          </a:prstGeom>
          <a:solidFill>
            <a:srgbClr val="7030A0"/>
          </a:solidFill>
        </p:spPr>
        <p:txBody>
          <a:bodyPr wrap="square" rtlCol="0">
            <a:spAutoFit/>
          </a:bodyPr>
          <a:lstStyle/>
          <a:p>
            <a:pPr algn="ctr"/>
            <a:r>
              <a:rPr lang="en-US" b="1" dirty="0" smtClean="0">
                <a:solidFill>
                  <a:schemeClr val="bg1"/>
                </a:solidFill>
                <a:latin typeface="Chalkboard" charset="0"/>
                <a:ea typeface="Chalkboard" charset="0"/>
                <a:cs typeface="Chalkboard" charset="0"/>
              </a:rPr>
              <a:t>Find the </a:t>
            </a:r>
            <a:r>
              <a:rPr lang="en-US" b="1" smtClean="0">
                <a:solidFill>
                  <a:schemeClr val="bg1"/>
                </a:solidFill>
                <a:latin typeface="Chalkboard" charset="0"/>
                <a:ea typeface="Chalkboard" charset="0"/>
                <a:cs typeface="Chalkboard" charset="0"/>
              </a:rPr>
              <a:t>main documents to complete on the website under unit 14 lessons</a:t>
            </a:r>
            <a:endParaRPr lang="en-US" b="1">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737616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517" y="1600200"/>
            <a:ext cx="4686300" cy="1752599"/>
          </a:xfrm>
          <a:solidFill>
            <a:srgbClr val="7030A0"/>
          </a:solidFill>
        </p:spPr>
        <p:txBody>
          <a:bodyPr/>
          <a:lstStyle/>
          <a:p>
            <a:r>
              <a:rPr lang="en-US" b="1" dirty="0" smtClean="0">
                <a:solidFill>
                  <a:schemeClr val="bg1"/>
                </a:solidFill>
                <a:latin typeface="Chalkboard" charset="0"/>
                <a:ea typeface="Chalkboard" charset="0"/>
                <a:cs typeface="Chalkboard" charset="0"/>
              </a:rPr>
              <a:t>LO4 </a:t>
            </a:r>
            <a:r>
              <a:rPr lang="mr-IN" b="1" dirty="0" smtClean="0">
                <a:solidFill>
                  <a:schemeClr val="bg1"/>
                </a:solidFill>
                <a:latin typeface="Chalkboard" charset="0"/>
                <a:ea typeface="Chalkboard" charset="0"/>
                <a:cs typeface="Chalkboard" charset="0"/>
              </a:rPr>
              <a:t>–</a:t>
            </a:r>
            <a:r>
              <a:rPr lang="en-US" b="1" dirty="0" smtClean="0">
                <a:solidFill>
                  <a:schemeClr val="bg1"/>
                </a:solidFill>
                <a:latin typeface="Chalkboard" charset="0"/>
                <a:ea typeface="Chalkboard" charset="0"/>
                <a:cs typeface="Chalkboard" charset="0"/>
              </a:rPr>
              <a:t> Radio Production Diary.</a:t>
            </a:r>
            <a:endParaRPr lang="en-US" b="1" dirty="0">
              <a:solidFill>
                <a:schemeClr val="bg1"/>
              </a:solidFill>
              <a:latin typeface="Chalkboard" charset="0"/>
              <a:ea typeface="Chalkboard" charset="0"/>
              <a:cs typeface="Chalkboar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5806" y="3467100"/>
            <a:ext cx="9775722" cy="3124200"/>
          </a:xfrm>
        </p:spPr>
      </p:pic>
      <p:sp>
        <p:nvSpPr>
          <p:cNvPr id="5" name="TextBox 4"/>
          <p:cNvSpPr txBox="1"/>
          <p:nvPr/>
        </p:nvSpPr>
        <p:spPr>
          <a:xfrm>
            <a:off x="0" y="-16329"/>
            <a:ext cx="5323114" cy="1200329"/>
          </a:xfrm>
          <a:prstGeom prst="rect">
            <a:avLst/>
          </a:prstGeom>
          <a:solidFill>
            <a:srgbClr val="7030A0"/>
          </a:solidFill>
        </p:spPr>
        <p:txBody>
          <a:bodyPr wrap="square" rtlCol="0">
            <a:spAutoFit/>
          </a:bodyPr>
          <a:lstStyle/>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8805">
            <a:off x="8243795" y="500961"/>
            <a:ext cx="3564557" cy="1782279"/>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07355" y="1184000"/>
            <a:ext cx="2167347" cy="2298701"/>
          </a:xfrm>
          <a:prstGeom prst="rect">
            <a:avLst/>
          </a:prstGeom>
        </p:spPr>
      </p:pic>
    </p:spTree>
    <p:extLst>
      <p:ext uri="{BB962C8B-B14F-4D97-AF65-F5344CB8AC3E}">
        <p14:creationId xmlns:p14="http://schemas.microsoft.com/office/powerpoint/2010/main" val="162366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311" y="1562099"/>
            <a:ext cx="10670910" cy="4795156"/>
          </a:xfrm>
        </p:spPr>
      </p:pic>
      <p:sp>
        <p:nvSpPr>
          <p:cNvPr id="5" name="TextBox 4"/>
          <p:cNvSpPr txBox="1"/>
          <p:nvPr/>
        </p:nvSpPr>
        <p:spPr>
          <a:xfrm>
            <a:off x="107480" y="-16329"/>
            <a:ext cx="5323114" cy="1200329"/>
          </a:xfrm>
          <a:prstGeom prst="rect">
            <a:avLst/>
          </a:prstGeom>
          <a:solidFill>
            <a:srgbClr val="7030A0"/>
          </a:solidFill>
        </p:spPr>
        <p:txBody>
          <a:bodyPr wrap="square" rtlCol="0">
            <a:spAutoFit/>
          </a:bodyPr>
          <a:lstStyle/>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Learning Objectives:</a:t>
            </a:r>
          </a:p>
          <a:p>
            <a:pPr algn="r"/>
            <a:r>
              <a:rPr lang="en-US" sz="2400" b="1" dirty="0" smtClean="0">
                <a:ln w="9525">
                  <a:solidFill>
                    <a:schemeClr val="tx1"/>
                  </a:solidFill>
                  <a:prstDash val="solid"/>
                </a:ln>
                <a:solidFill>
                  <a:schemeClr val="bg1"/>
                </a:solidFill>
                <a:effectLst>
                  <a:outerShdw blurRad="12700" dist="38100" dir="2700000" algn="tl" rotWithShape="0">
                    <a:schemeClr val="bg1">
                      <a:lumMod val="50000"/>
                    </a:schemeClr>
                  </a:outerShdw>
                </a:effectLst>
                <a:latin typeface="Chalkboard" charset="0"/>
                <a:ea typeface="Chalkboard" charset="0"/>
                <a:cs typeface="Chalkboard" charset="0"/>
              </a:rPr>
              <a:t>To create a treatment proposal for a radio show</a:t>
            </a:r>
          </a:p>
        </p:txBody>
      </p:sp>
      <p:sp>
        <p:nvSpPr>
          <p:cNvPr id="6" name="TextBox 5"/>
          <p:cNvSpPr txBox="1"/>
          <p:nvPr/>
        </p:nvSpPr>
        <p:spPr>
          <a:xfrm>
            <a:off x="6131777" y="809420"/>
            <a:ext cx="6023444" cy="461665"/>
          </a:xfrm>
          <a:prstGeom prst="rect">
            <a:avLst/>
          </a:prstGeom>
          <a:solidFill>
            <a:srgbClr val="7030A0"/>
          </a:solidFill>
        </p:spPr>
        <p:txBody>
          <a:bodyPr wrap="none" rtlCol="0">
            <a:spAutoFit/>
          </a:bodyPr>
          <a:lstStyle/>
          <a:p>
            <a:r>
              <a:rPr lang="en-US" sz="2400" b="1" smtClean="0">
                <a:solidFill>
                  <a:schemeClr val="bg1"/>
                </a:solidFill>
                <a:latin typeface="Chalkboard" charset="0"/>
                <a:ea typeface="Chalkboard" charset="0"/>
                <a:cs typeface="Chalkboard" charset="0"/>
              </a:rPr>
              <a:t>We’ll look at running orders in lesson 5</a:t>
            </a:r>
            <a:endParaRPr lang="en-US" sz="2400" b="1">
              <a:solidFill>
                <a:schemeClr val="bg1"/>
              </a:solidFill>
              <a:latin typeface="Chalkboard" charset="0"/>
              <a:ea typeface="Chalkboard" charset="0"/>
              <a:cs typeface="Chalkboard" charset="0"/>
            </a:endParaRPr>
          </a:p>
        </p:txBody>
      </p:sp>
      <p:sp>
        <p:nvSpPr>
          <p:cNvPr id="7" name="TextBox 6"/>
          <p:cNvSpPr txBox="1"/>
          <p:nvPr/>
        </p:nvSpPr>
        <p:spPr>
          <a:xfrm>
            <a:off x="0" y="2775857"/>
            <a:ext cx="1598611" cy="2031325"/>
          </a:xfrm>
          <a:prstGeom prst="rect">
            <a:avLst/>
          </a:prstGeom>
          <a:solidFill>
            <a:srgbClr val="7030A0"/>
          </a:solidFill>
        </p:spPr>
        <p:txBody>
          <a:bodyPr wrap="square" rtlCol="0">
            <a:spAutoFit/>
          </a:bodyPr>
          <a:lstStyle/>
          <a:p>
            <a:r>
              <a:rPr lang="en-US" b="1" dirty="0" smtClean="0">
                <a:solidFill>
                  <a:schemeClr val="bg1"/>
                </a:solidFill>
                <a:latin typeface="Chalkboard" charset="0"/>
                <a:ea typeface="Chalkboard" charset="0"/>
                <a:cs typeface="Chalkboard" charset="0"/>
              </a:rPr>
              <a:t>Stretch &amp; Challenge:</a:t>
            </a:r>
          </a:p>
          <a:p>
            <a:endParaRPr lang="en-US" b="1" dirty="0">
              <a:solidFill>
                <a:schemeClr val="bg1"/>
              </a:solidFill>
              <a:latin typeface="Chalkboard" charset="0"/>
              <a:ea typeface="Chalkboard" charset="0"/>
              <a:cs typeface="Chalkboard" charset="0"/>
            </a:endParaRPr>
          </a:p>
          <a:p>
            <a:r>
              <a:rPr lang="en-US" b="1" dirty="0" smtClean="0">
                <a:solidFill>
                  <a:schemeClr val="bg1"/>
                </a:solidFill>
                <a:latin typeface="Chalkboard" charset="0"/>
                <a:ea typeface="Chalkboard" charset="0"/>
                <a:cs typeface="Chalkboard" charset="0"/>
              </a:rPr>
              <a:t>Think of a hook intro to entice the audience</a:t>
            </a:r>
            <a:endParaRPr lang="en-US" b="1" dirty="0">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689503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39</TotalTime>
  <Words>183</Words>
  <Application>Microsoft Macintosh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Chalkboard</vt:lpstr>
      <vt:lpstr>Corbel</vt:lpstr>
      <vt:lpstr>Arial</vt:lpstr>
      <vt:lpstr>Parallax</vt:lpstr>
      <vt:lpstr>PowerPoint Presentation</vt:lpstr>
      <vt:lpstr>1.Take a post it note from the desk  2. Think about what content might feature on this show. Discussions? Debates? Ideas?  3. Decide what time is ideal for this show and the target audience.  </vt:lpstr>
      <vt:lpstr>PowerPoint Presentation</vt:lpstr>
      <vt:lpstr>PowerPoint Presentation</vt:lpstr>
      <vt:lpstr>PowerPoint Presentation</vt:lpstr>
      <vt:lpstr>LO4 – Radio Production Diary.</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samuels</dc:creator>
  <cp:lastModifiedBy>lorenza samuels</cp:lastModifiedBy>
  <cp:revision>12</cp:revision>
  <dcterms:created xsi:type="dcterms:W3CDTF">2017-11-16T19:45:19Z</dcterms:created>
  <dcterms:modified xsi:type="dcterms:W3CDTF">2017-11-16T20:24:39Z</dcterms:modified>
</cp:coreProperties>
</file>