
<file path=[Content_Types].xml><?xml version="1.0" encoding="utf-8"?>
<Types xmlns="http://schemas.openxmlformats.org/package/2006/content-types">
  <Default Extension="xml" ContentType="application/xml"/>
  <Default Extension="mp4" ContentType="video/mp4"/>
  <Default Extension="jpeg" ContentType="image/jpe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2" r:id="rId7"/>
    <p:sldId id="261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49"/>
    <p:restoredTop sz="94638"/>
  </p:normalViewPr>
  <p:slideViewPr>
    <p:cSldViewPr snapToGrid="0" snapToObjects="1">
      <p:cViewPr>
        <p:scale>
          <a:sx n="65" d="100"/>
          <a:sy n="65" d="100"/>
        </p:scale>
        <p:origin x="712" y="13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notesMaster" Target="notesMasters/notesMaster1.xml"/><Relationship Id="rId14" Type="http://schemas.openxmlformats.org/officeDocument/2006/relationships/presProps" Target="presProps.xml"/><Relationship Id="rId15" Type="http://schemas.openxmlformats.org/officeDocument/2006/relationships/viewProps" Target="viewProps.xml"/><Relationship Id="rId16" Type="http://schemas.openxmlformats.org/officeDocument/2006/relationships/theme" Target="theme/theme1.xml"/><Relationship Id="rId1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875CC5-C153-4545-AC6F-63C8F9D3F970}" type="datetimeFigureOut">
              <a:rPr lang="en-US" smtClean="0"/>
              <a:t>1/21/18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05F6B0-F8A1-4643-8F07-DC3E6F49BF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3474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52A4E-583E-DF4E-837B-F2FAD71125F0}" type="datetimeFigureOut">
              <a:rPr lang="en-US" smtClean="0"/>
              <a:t>1/21/18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5B2FF-9617-954D-85BA-A4775D4A8C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0312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52A4E-583E-DF4E-837B-F2FAD71125F0}" type="datetimeFigureOut">
              <a:rPr lang="en-US" smtClean="0"/>
              <a:t>1/21/18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5B2FF-9617-954D-85BA-A4775D4A8C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2339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52A4E-583E-DF4E-837B-F2FAD71125F0}" type="datetimeFigureOut">
              <a:rPr lang="en-US" smtClean="0"/>
              <a:t>1/21/18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5B2FF-9617-954D-85BA-A4775D4A8C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5625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52A4E-583E-DF4E-837B-F2FAD71125F0}" type="datetimeFigureOut">
              <a:rPr lang="en-US" smtClean="0"/>
              <a:t>1/21/18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5B2FF-9617-954D-85BA-A4775D4A8C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289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52A4E-583E-DF4E-837B-F2FAD71125F0}" type="datetimeFigureOut">
              <a:rPr lang="en-US" smtClean="0"/>
              <a:t>1/21/18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5B2FF-9617-954D-85BA-A4775D4A8C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0098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52A4E-583E-DF4E-837B-F2FAD71125F0}" type="datetimeFigureOut">
              <a:rPr lang="en-US" smtClean="0"/>
              <a:t>1/21/18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5B2FF-9617-954D-85BA-A4775D4A8C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7289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52A4E-583E-DF4E-837B-F2FAD71125F0}" type="datetimeFigureOut">
              <a:rPr lang="en-US" smtClean="0"/>
              <a:t>1/21/18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5B2FF-9617-954D-85BA-A4775D4A8C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8652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52A4E-583E-DF4E-837B-F2FAD71125F0}" type="datetimeFigureOut">
              <a:rPr lang="en-US" smtClean="0"/>
              <a:t>1/21/18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5B2FF-9617-954D-85BA-A4775D4A8C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7181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52A4E-583E-DF4E-837B-F2FAD71125F0}" type="datetimeFigureOut">
              <a:rPr lang="en-US" smtClean="0"/>
              <a:t>1/21/18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5B2FF-9617-954D-85BA-A4775D4A8C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346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52A4E-583E-DF4E-837B-F2FAD71125F0}" type="datetimeFigureOut">
              <a:rPr lang="en-US" smtClean="0"/>
              <a:t>1/21/18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5B2FF-9617-954D-85BA-A4775D4A8C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4388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52A4E-583E-DF4E-837B-F2FAD71125F0}" type="datetimeFigureOut">
              <a:rPr lang="en-US" smtClean="0"/>
              <a:t>1/21/18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5B2FF-9617-954D-85BA-A4775D4A8C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0325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3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852A4E-583E-DF4E-837B-F2FAD71125F0}" type="datetimeFigureOut">
              <a:rPr lang="en-US" smtClean="0"/>
              <a:t>1/21/18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F5B2FF-9617-954D-85BA-A4775D4A8C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515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.png"/><Relationship Id="rId1" Type="http://schemas.microsoft.com/office/2007/relationships/media" Target="../media/media3.mp4"/><Relationship Id="rId2" Type="http://schemas.openxmlformats.org/officeDocument/2006/relationships/video" Target="../media/media3.mp4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file:////var/folders/_x/l7gt996n1_99mtxwdbwyvrzw0000gn/T/com.microsoft.Word/WebArchiveCopyPasteTempFiles/page12image8528" TargetMode="External"/><Relationship Id="rId4" Type="http://schemas.openxmlformats.org/officeDocument/2006/relationships/image" Target="../media/image6.png"/><Relationship Id="rId5" Type="http://schemas.openxmlformats.org/officeDocument/2006/relationships/image" Target="file:////var/folders/_x/l7gt996n1_99mtxwdbwyvrzw0000gn/T/com.microsoft.Word/WebArchiveCopyPasteTempFiles/page12image15808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2677885"/>
            <a:ext cx="9144000" cy="832077"/>
          </a:xfrm>
          <a:solidFill>
            <a:srgbClr val="92D050"/>
          </a:solidFill>
        </p:spPr>
        <p:txBody>
          <a:bodyPr>
            <a:normAutofit fontScale="90000"/>
          </a:bodyPr>
          <a:lstStyle/>
          <a:p>
            <a:r>
              <a:rPr lang="en-US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Chalkboard" charset="0"/>
                <a:ea typeface="Chalkboard" charset="0"/>
                <a:cs typeface="Chalkboard" charset="0"/>
              </a:rPr>
              <a:t>Unit 15 Lesson 1</a:t>
            </a:r>
            <a:endParaRPr lang="en-US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latin typeface="Chalkboard" charset="0"/>
              <a:ea typeface="Chalkboard" charset="0"/>
              <a:cs typeface="Chalkboard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888319"/>
          </a:xfrm>
          <a:solidFill>
            <a:schemeClr val="accent4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r>
              <a:rPr lang="en-US" sz="2800" b="1" dirty="0" smtClean="0">
                <a:latin typeface="Chalkboard" charset="0"/>
                <a:ea typeface="Chalkboard" charset="0"/>
                <a:cs typeface="Chalkboard" charset="0"/>
              </a:rPr>
              <a:t>Learning Outcome 1: </a:t>
            </a:r>
            <a:r>
              <a:rPr lang="en-GB" sz="2800" b="1" dirty="0">
                <a:latin typeface="Chalkboard" charset="0"/>
                <a:ea typeface="Chalkboard" charset="0"/>
                <a:cs typeface="Chalkboard" charset="0"/>
              </a:rPr>
              <a:t>Understand and explain the purpose of audio-visual promos 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533696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9538" y="-175799"/>
            <a:ext cx="10515600" cy="1325563"/>
          </a:xfrm>
        </p:spPr>
        <p:txBody>
          <a:bodyPr/>
          <a:lstStyle/>
          <a:p>
            <a:r>
              <a:rPr lang="en-US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Chalkboard" charset="0"/>
                <a:ea typeface="Chalkboard" charset="0"/>
                <a:cs typeface="Chalkboard" charset="0"/>
              </a:rPr>
              <a:t>Today’s Task</a:t>
            </a:r>
            <a:endParaRPr lang="en-US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latin typeface="Chalkboard" charset="0"/>
              <a:ea typeface="Chalkboard" charset="0"/>
              <a:cs typeface="Chalkboard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0559" y="775253"/>
            <a:ext cx="11825911" cy="6321286"/>
          </a:xfrm>
          <a:solidFill>
            <a:schemeClr val="accent1">
              <a:lumMod val="60000"/>
              <a:lumOff val="40000"/>
            </a:schemeClr>
          </a:solidFill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 smtClean="0">
                <a:latin typeface="Chalkboard" charset="0"/>
                <a:ea typeface="Chalkboard" charset="0"/>
                <a:cs typeface="Chalkboard" charset="0"/>
              </a:rPr>
              <a:t>To help you start LO1 (P,M,D)</a:t>
            </a:r>
            <a:endParaRPr lang="en-US" b="1" dirty="0">
              <a:latin typeface="Chalkboard" charset="0"/>
              <a:ea typeface="Chalkboard" charset="0"/>
              <a:cs typeface="Chalkboard" charset="0"/>
            </a:endParaRPr>
          </a:p>
          <a:p>
            <a:r>
              <a:rPr lang="en-US" b="1" dirty="0" smtClean="0">
                <a:latin typeface="Chalkboard" charset="0"/>
                <a:ea typeface="Chalkboard" charset="0"/>
                <a:cs typeface="Chalkboard" charset="0"/>
              </a:rPr>
              <a:t>Group 1: Music Promos</a:t>
            </a:r>
          </a:p>
          <a:p>
            <a:r>
              <a:rPr lang="en-US" b="1" dirty="0" smtClean="0">
                <a:latin typeface="Chalkboard" charset="0"/>
                <a:ea typeface="Chalkboard" charset="0"/>
                <a:cs typeface="Chalkboard" charset="0"/>
              </a:rPr>
              <a:t>Group 2: TV Advertisements</a:t>
            </a:r>
          </a:p>
          <a:p>
            <a:r>
              <a:rPr lang="en-US" b="1" dirty="0" smtClean="0">
                <a:latin typeface="Chalkboard" charset="0"/>
                <a:ea typeface="Chalkboard" charset="0"/>
                <a:cs typeface="Chalkboard" charset="0"/>
              </a:rPr>
              <a:t>Group 3: Social-Realism film trailers</a:t>
            </a:r>
          </a:p>
          <a:p>
            <a:endParaRPr lang="en-US" b="1" dirty="0" smtClean="0">
              <a:latin typeface="Chalkboard" charset="0"/>
              <a:ea typeface="Chalkboard" charset="0"/>
              <a:cs typeface="Chalkboard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b="1" dirty="0" smtClean="0">
                <a:latin typeface="Chalkboard" charset="0"/>
                <a:ea typeface="Chalkboard" charset="0"/>
                <a:cs typeface="Chalkboard" charset="0"/>
              </a:rPr>
              <a:t>What is the structure? Who is the audience? What is the purpose?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 smtClean="0">
                <a:latin typeface="Chalkboard" charset="0"/>
                <a:ea typeface="Chalkboard" charset="0"/>
                <a:cs typeface="Chalkboard" charset="0"/>
              </a:rPr>
              <a:t>How have the producers used: Sound? Lighting? </a:t>
            </a:r>
            <a:r>
              <a:rPr lang="en-US" b="1" dirty="0" err="1" smtClean="0">
                <a:latin typeface="Chalkboard" charset="0"/>
                <a:ea typeface="Chalkboard" charset="0"/>
                <a:cs typeface="Chalkboard" charset="0"/>
              </a:rPr>
              <a:t>Mise</a:t>
            </a:r>
            <a:r>
              <a:rPr lang="en-US" b="1" dirty="0" smtClean="0">
                <a:latin typeface="Chalkboard" charset="0"/>
                <a:ea typeface="Chalkboard" charset="0"/>
                <a:cs typeface="Chalkboard" charset="0"/>
              </a:rPr>
              <a:t>-</a:t>
            </a:r>
            <a:r>
              <a:rPr lang="en-US" b="1" dirty="0" err="1" smtClean="0">
                <a:latin typeface="Chalkboard" charset="0"/>
                <a:ea typeface="Chalkboard" charset="0"/>
                <a:cs typeface="Chalkboard" charset="0"/>
              </a:rPr>
              <a:t>en</a:t>
            </a:r>
            <a:r>
              <a:rPr lang="en-US" b="1" dirty="0" smtClean="0">
                <a:latin typeface="Chalkboard" charset="0"/>
                <a:ea typeface="Chalkboard" charset="0"/>
                <a:cs typeface="Chalkboard" charset="0"/>
              </a:rPr>
              <a:t>-scene? Editing?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 smtClean="0">
                <a:latin typeface="Chalkboard" charset="0"/>
                <a:ea typeface="Chalkboard" charset="0"/>
                <a:cs typeface="Chalkboard" charset="0"/>
              </a:rPr>
              <a:t>What messages / representations / meanings can be found because of the sound, lighting, M-E-S, editing?</a:t>
            </a:r>
          </a:p>
          <a:p>
            <a:pPr marL="0" indent="0">
              <a:buNone/>
            </a:pPr>
            <a:r>
              <a:rPr lang="en-US" b="1" dirty="0" smtClean="0">
                <a:latin typeface="Chalkboard" charset="0"/>
                <a:ea typeface="Chalkboard" charset="0"/>
                <a:cs typeface="Chalkboard" charset="0"/>
              </a:rPr>
              <a:t>Example: The use of lighting made the male characters appear in a prison which could connote that they are “trapped” in their relationship.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 rot="612858">
            <a:off x="8455972" y="274884"/>
            <a:ext cx="3339548" cy="2677656"/>
          </a:xfrm>
          <a:prstGeom prst="rect">
            <a:avLst/>
          </a:prstGeom>
          <a:solidFill>
            <a:srgbClr val="00FF00">
              <a:alpha val="75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Chalkboard" charset="0"/>
                <a:ea typeface="Chalkboard" charset="0"/>
                <a:cs typeface="Chalkboard" charset="0"/>
              </a:rPr>
              <a:t>Research in your groups, discuss and create a Presentation based on your answers ready to present back in lesson 5.</a:t>
            </a:r>
            <a:endParaRPr lang="en-US" sz="2400" b="1" dirty="0">
              <a:latin typeface="Chalkboard" charset="0"/>
              <a:ea typeface="Chalkboard" charset="0"/>
              <a:cs typeface="Chalkboar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34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3200" dirty="0"/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0" y="6311900"/>
            <a:ext cx="12192000" cy="5461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smtClean="0">
                <a:latin typeface="Chalkboard" charset="0"/>
                <a:ea typeface="Chalkboard" charset="0"/>
                <a:cs typeface="Chalkboard" charset="0"/>
              </a:rPr>
              <a:t>Learning Outcome 1: </a:t>
            </a:r>
            <a:r>
              <a:rPr lang="en-GB" sz="2400" b="1" dirty="0" smtClean="0">
                <a:latin typeface="Chalkboard" charset="0"/>
                <a:ea typeface="Chalkboard" charset="0"/>
                <a:cs typeface="Chalkboard" charset="0"/>
              </a:rPr>
              <a:t>Understand and explain the purpose of audio-visual promos </a:t>
            </a:r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559904" y="267653"/>
            <a:ext cx="11072192" cy="590931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Times New Roman" charset="0"/>
              </a:rPr>
              <a:t>Task 1: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Times New Roman" charset="0"/>
              </a:rPr>
              <a:t>Analysing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Times New Roman" charset="0"/>
              </a:rPr>
              <a:t> audio-visual 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Times New Roman" charset="0"/>
              </a:rPr>
              <a:t>promos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Times New Roman" charset="0"/>
              </a:rPr>
              <a:t> 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Times New Roman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Times New Roman" charset="0"/>
              </a:rPr>
              <a:t>Your 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Times New Roman" charset="0"/>
              </a:rPr>
              <a:t>task is to: 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Times New Roman" charset="0"/>
              </a:rPr>
              <a:t>Create a report or presentation that investigates the different purposes, audiences, structure, conventions and production techniques of audio-visual promos. </a:t>
            </a:r>
            <a:endParaRPr kumimoji="0" lang="en-US" alt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Times New Roman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2800" dirty="0">
              <a:latin typeface="Arial" charset="0"/>
              <a:ea typeface="Times New Roman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Times New Roman" charset="0"/>
              </a:rPr>
              <a:t>This 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Times New Roman" charset="0"/>
              </a:rPr>
              <a:t>needs to be completed so that you can explain the structure, technical approaches and messages that are created within audio-visual promos. </a:t>
            </a:r>
            <a:endParaRPr kumimoji="0" lang="en-US" altLang="en-US" sz="4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0489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63586" y="2184853"/>
            <a:ext cx="7119257" cy="2191204"/>
          </a:xfrm>
          <a:solidFill>
            <a:schemeClr val="accent4">
              <a:lumMod val="40000"/>
              <a:lumOff val="60000"/>
            </a:schemeClr>
          </a:solidFill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sz="4000" b="1" dirty="0" smtClean="0">
                <a:latin typeface="Chalkboard" charset="0"/>
                <a:ea typeface="Chalkboard" charset="0"/>
                <a:cs typeface="Chalkboard" charset="0"/>
              </a:rPr>
              <a:t>What is an audio-visual promo?</a:t>
            </a:r>
          </a:p>
          <a:p>
            <a:pPr marL="0" indent="0" algn="ctr">
              <a:buNone/>
            </a:pPr>
            <a:endParaRPr lang="en-US" sz="4000" b="1" dirty="0">
              <a:latin typeface="Chalkboard" charset="0"/>
              <a:ea typeface="Chalkboard" charset="0"/>
              <a:cs typeface="Chalkboard" charset="0"/>
            </a:endParaRPr>
          </a:p>
          <a:p>
            <a:pPr marL="0" indent="0" algn="ctr">
              <a:buNone/>
            </a:pPr>
            <a:r>
              <a:rPr lang="en-US" sz="4000" b="1" dirty="0" smtClean="0">
                <a:latin typeface="Chalkboard" charset="0"/>
                <a:ea typeface="Chalkboard" charset="0"/>
                <a:cs typeface="Chalkboard" charset="0"/>
              </a:rPr>
              <a:t>What is their purpose?</a:t>
            </a:r>
            <a:endParaRPr lang="en-US" sz="4000" b="1" dirty="0">
              <a:latin typeface="Chalkboard" charset="0"/>
              <a:ea typeface="Chalkboard" charset="0"/>
              <a:cs typeface="Chalkboard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944100" y="1175657"/>
            <a:ext cx="1336071" cy="5232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Chalkboard" charset="0"/>
                <a:ea typeface="Chalkboard" charset="0"/>
                <a:cs typeface="Chalkboard" charset="0"/>
              </a:rPr>
              <a:t>Inform</a:t>
            </a:r>
            <a:endParaRPr lang="en-US" sz="2800" b="1" dirty="0">
              <a:latin typeface="Chalkboard" charset="0"/>
              <a:ea typeface="Chalkboard" charset="0"/>
              <a:cs typeface="Chalkboard" charset="0"/>
            </a:endParaRPr>
          </a:p>
        </p:txBody>
      </p:sp>
      <p:sp>
        <p:nvSpPr>
          <p:cNvPr id="5" name="TextBox 4"/>
          <p:cNvSpPr txBox="1"/>
          <p:nvPr/>
        </p:nvSpPr>
        <p:spPr>
          <a:xfrm flipH="1">
            <a:off x="9682843" y="5568396"/>
            <a:ext cx="1711628" cy="5232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Chalkboard" charset="0"/>
                <a:ea typeface="Chalkboard" charset="0"/>
                <a:cs typeface="Chalkboard" charset="0"/>
              </a:rPr>
              <a:t>Educate</a:t>
            </a:r>
            <a:endParaRPr lang="en-US" sz="2800" b="1" dirty="0">
              <a:latin typeface="Chalkboard" charset="0"/>
              <a:ea typeface="Chalkboard" charset="0"/>
              <a:cs typeface="Chalkboard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41255" y="1175657"/>
            <a:ext cx="1722331" cy="5232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Chalkboard" charset="0"/>
                <a:ea typeface="Chalkboard" charset="0"/>
                <a:cs typeface="Chalkboard" charset="0"/>
              </a:rPr>
              <a:t>Entertain</a:t>
            </a:r>
            <a:endParaRPr lang="en-US" sz="2800" b="1" dirty="0">
              <a:latin typeface="Chalkboard" charset="0"/>
              <a:ea typeface="Chalkboard" charset="0"/>
              <a:cs typeface="Chalkboard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41255" y="5568396"/>
            <a:ext cx="2464585" cy="5232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Chalkboard" charset="0"/>
                <a:ea typeface="Chalkboard" charset="0"/>
                <a:cs typeface="Chalkboard" charset="0"/>
              </a:rPr>
              <a:t>Sell Products</a:t>
            </a:r>
            <a:endParaRPr lang="en-US" sz="2800" b="1" dirty="0">
              <a:latin typeface="Chalkboard" charset="0"/>
              <a:ea typeface="Chalkboard" charset="0"/>
              <a:cs typeface="Chalkboard" charset="0"/>
            </a:endParaRP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1551214" y="146958"/>
            <a:ext cx="9144000" cy="39188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b="1" smtClean="0">
                <a:latin typeface="Chalkboard" charset="0"/>
                <a:ea typeface="Chalkboard" charset="0"/>
                <a:cs typeface="Chalkboard" charset="0"/>
              </a:rPr>
              <a:t>Learning Outcome 1: </a:t>
            </a:r>
            <a:r>
              <a:rPr lang="en-GB" sz="1800" b="1" smtClean="0">
                <a:latin typeface="Chalkboard" charset="0"/>
                <a:ea typeface="Chalkboard" charset="0"/>
                <a:cs typeface="Chalkboard" charset="0"/>
              </a:rPr>
              <a:t>Understand and explain the purpose of audio-visual promos </a:t>
            </a:r>
          </a:p>
          <a:p>
            <a:pPr marL="0" indent="0" algn="ctr">
              <a:buNone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838361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29001" y="244929"/>
            <a:ext cx="4930581" cy="110799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66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Chalkboard" charset="0"/>
                <a:ea typeface="Chalkboard" charset="0"/>
                <a:cs typeface="Chalkboard" charset="0"/>
              </a:rPr>
              <a:t>Music Video</a:t>
            </a:r>
            <a:endParaRPr lang="en-US" sz="66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latin typeface="Chalkboard" charset="0"/>
              <a:ea typeface="Chalkboard" charset="0"/>
              <a:cs typeface="Chalkboard" charset="0"/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1605643" y="6443208"/>
            <a:ext cx="9144000" cy="41479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smtClean="0">
                <a:latin typeface="Chalkboard" charset="0"/>
                <a:ea typeface="Chalkboard" charset="0"/>
                <a:cs typeface="Chalkboard" charset="0"/>
              </a:rPr>
              <a:t>Learning Outcome 1: </a:t>
            </a:r>
            <a:r>
              <a:rPr lang="en-GB" sz="1800" b="1" dirty="0" smtClean="0">
                <a:latin typeface="Chalkboard" charset="0"/>
                <a:ea typeface="Chalkboard" charset="0"/>
                <a:cs typeface="Chalkboard" charset="0"/>
              </a:rPr>
              <a:t>Understand and explain the purpose of audio-visual promos </a:t>
            </a:r>
          </a:p>
          <a:p>
            <a:pPr marL="0" indent="0">
              <a:buNone/>
            </a:pPr>
            <a:endParaRPr lang="en-US" sz="1800" dirty="0"/>
          </a:p>
        </p:txBody>
      </p:sp>
      <p:sp>
        <p:nvSpPr>
          <p:cNvPr id="7" name="TextBox 6"/>
          <p:cNvSpPr txBox="1"/>
          <p:nvPr/>
        </p:nvSpPr>
        <p:spPr>
          <a:xfrm>
            <a:off x="4506686" y="1567543"/>
            <a:ext cx="6433457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atin typeface="Chalkboard" charset="0"/>
                <a:ea typeface="Chalkboard" charset="0"/>
                <a:cs typeface="Chalkboard" charset="0"/>
              </a:rPr>
              <a:t>Concept</a:t>
            </a:r>
          </a:p>
          <a:p>
            <a:endParaRPr lang="en-US" sz="4000" b="1" dirty="0">
              <a:latin typeface="Chalkboard" charset="0"/>
              <a:ea typeface="Chalkboard" charset="0"/>
              <a:cs typeface="Chalkboard" charset="0"/>
            </a:endParaRPr>
          </a:p>
          <a:p>
            <a:endParaRPr lang="en-US" sz="4000" b="1" dirty="0" smtClean="0">
              <a:latin typeface="Chalkboard" charset="0"/>
              <a:ea typeface="Chalkboard" charset="0"/>
              <a:cs typeface="Chalkboard" charset="0"/>
            </a:endParaRPr>
          </a:p>
          <a:p>
            <a:r>
              <a:rPr lang="en-US" sz="4000" b="1" dirty="0" smtClean="0">
                <a:latin typeface="Chalkboard" charset="0"/>
                <a:ea typeface="Chalkboard" charset="0"/>
                <a:cs typeface="Chalkboard" charset="0"/>
              </a:rPr>
              <a:t>Performance</a:t>
            </a:r>
          </a:p>
          <a:p>
            <a:endParaRPr lang="en-US" sz="4000" b="1" dirty="0">
              <a:latin typeface="Chalkboard" charset="0"/>
              <a:ea typeface="Chalkboard" charset="0"/>
              <a:cs typeface="Chalkboard" charset="0"/>
            </a:endParaRPr>
          </a:p>
          <a:p>
            <a:endParaRPr lang="en-US" sz="4000" b="1" dirty="0" smtClean="0">
              <a:latin typeface="Chalkboard" charset="0"/>
              <a:ea typeface="Chalkboard" charset="0"/>
              <a:cs typeface="Chalkboard" charset="0"/>
            </a:endParaRPr>
          </a:p>
          <a:p>
            <a:r>
              <a:rPr lang="en-US" sz="4000" b="1" dirty="0" smtClean="0">
                <a:latin typeface="Chalkboard" charset="0"/>
                <a:ea typeface="Chalkboard" charset="0"/>
                <a:cs typeface="Chalkboard" charset="0"/>
              </a:rPr>
              <a:t>Narrative</a:t>
            </a:r>
            <a:endParaRPr lang="en-US" sz="4000" b="1" dirty="0">
              <a:latin typeface="Chalkboard" charset="0"/>
              <a:ea typeface="Chalkboard" charset="0"/>
              <a:cs typeface="Chalkboard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8342" y="3128625"/>
            <a:ext cx="2786743" cy="769441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latin typeface="Chalkboard" charset="0"/>
                <a:ea typeface="Chalkboard" charset="0"/>
                <a:cs typeface="Chalkboard" charset="0"/>
              </a:rPr>
              <a:t>Entertain</a:t>
            </a:r>
            <a:endParaRPr lang="en-US" sz="4400" b="1" dirty="0">
              <a:latin typeface="Chalkboard" charset="0"/>
              <a:ea typeface="Chalkboard" charset="0"/>
              <a:cs typeface="Chalkboard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405257" y="3128624"/>
            <a:ext cx="2367643" cy="769441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latin typeface="Chalkboard" charset="0"/>
                <a:ea typeface="Chalkboard" charset="0"/>
                <a:cs typeface="Chalkboard" charset="0"/>
              </a:rPr>
              <a:t>Sell</a:t>
            </a:r>
            <a:endParaRPr lang="en-US" sz="4400" b="1" dirty="0">
              <a:latin typeface="Chalkboard" charset="0"/>
              <a:ea typeface="Chalkboard" charset="0"/>
              <a:cs typeface="Chalkboar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7881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build="allAtOnce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37215" y="0"/>
            <a:ext cx="4064382" cy="92333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Chalkboard" charset="0"/>
                <a:ea typeface="Chalkboard" charset="0"/>
                <a:cs typeface="Chalkboard" charset="0"/>
              </a:rPr>
              <a:t>Music </a:t>
            </a:r>
            <a:r>
              <a:rPr lang="en-US" sz="48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Chalkboard" charset="0"/>
                <a:ea typeface="Chalkboard" charset="0"/>
                <a:cs typeface="Chalkboard" charset="0"/>
              </a:rPr>
              <a:t>Video</a:t>
            </a:r>
            <a:endParaRPr lang="en-US" sz="54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latin typeface="Chalkboard" charset="0"/>
              <a:ea typeface="Chalkboard" charset="0"/>
              <a:cs typeface="Chalkboard" charset="0"/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1605643" y="6443208"/>
            <a:ext cx="9144000" cy="41479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smtClean="0">
                <a:latin typeface="Chalkboard" charset="0"/>
                <a:ea typeface="Chalkboard" charset="0"/>
                <a:cs typeface="Chalkboard" charset="0"/>
              </a:rPr>
              <a:t>Learning Outcome 1: </a:t>
            </a:r>
            <a:r>
              <a:rPr lang="en-GB" sz="1800" b="1" smtClean="0">
                <a:latin typeface="Chalkboard" charset="0"/>
                <a:ea typeface="Chalkboard" charset="0"/>
                <a:cs typeface="Chalkboard" charset="0"/>
              </a:rPr>
              <a:t>Understand and explain the purpose of audio-visual promos </a:t>
            </a:r>
          </a:p>
          <a:p>
            <a:pPr marL="0" indent="0">
              <a:buNone/>
            </a:pPr>
            <a:endParaRPr lang="en-US" sz="1800" dirty="0"/>
          </a:p>
        </p:txBody>
      </p:sp>
      <p:pic>
        <p:nvPicPr>
          <p:cNvPr id="2" name="OK Go – The One Moment – Official Vide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67514" y="923330"/>
            <a:ext cx="9382129" cy="5277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920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72050" y="101202"/>
            <a:ext cx="2247900" cy="1325563"/>
          </a:xfrm>
          <a:solidFill>
            <a:schemeClr val="accent1">
              <a:lumMod val="60000"/>
              <a:lumOff val="40000"/>
            </a:schemeClr>
          </a:solidFill>
        </p:spPr>
        <p:txBody>
          <a:bodyPr/>
          <a:lstStyle/>
          <a:p>
            <a:r>
              <a:rPr lang="en-US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Chalkboard" charset="0"/>
                <a:ea typeface="Chalkboard" charset="0"/>
                <a:cs typeface="Chalkboard" charset="0"/>
              </a:rPr>
              <a:t>Trailers</a:t>
            </a:r>
            <a:endParaRPr lang="en-US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latin typeface="Chalkboard" charset="0"/>
              <a:ea typeface="Chalkboard" charset="0"/>
              <a:cs typeface="Chalkboard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b="1" dirty="0" smtClean="0">
                <a:latin typeface="Chalkboard" charset="0"/>
                <a:ea typeface="Chalkboard" charset="0"/>
                <a:cs typeface="Chalkboard" charset="0"/>
              </a:rPr>
              <a:t>Film</a:t>
            </a:r>
          </a:p>
          <a:p>
            <a:pPr marL="0" indent="0" algn="ctr">
              <a:buNone/>
            </a:pPr>
            <a:endParaRPr lang="en-US" sz="3600" b="1" dirty="0">
              <a:latin typeface="Chalkboard" charset="0"/>
              <a:ea typeface="Chalkboard" charset="0"/>
              <a:cs typeface="Chalkboard" charset="0"/>
            </a:endParaRPr>
          </a:p>
          <a:p>
            <a:pPr marL="0" indent="0" algn="ctr">
              <a:buNone/>
            </a:pPr>
            <a:r>
              <a:rPr lang="en-US" sz="3600" b="1" dirty="0" smtClean="0">
                <a:latin typeface="Chalkboard" charset="0"/>
                <a:ea typeface="Chalkboard" charset="0"/>
                <a:cs typeface="Chalkboard" charset="0"/>
              </a:rPr>
              <a:t>TV</a:t>
            </a:r>
          </a:p>
          <a:p>
            <a:pPr marL="0" indent="0" algn="ctr">
              <a:buNone/>
            </a:pPr>
            <a:endParaRPr lang="en-US" sz="3600" b="1" dirty="0">
              <a:latin typeface="Chalkboard" charset="0"/>
              <a:ea typeface="Chalkboard" charset="0"/>
              <a:cs typeface="Chalkboard" charset="0"/>
            </a:endParaRPr>
          </a:p>
          <a:p>
            <a:pPr marL="0" indent="0" algn="ctr">
              <a:buNone/>
            </a:pPr>
            <a:r>
              <a:rPr lang="en-US" sz="3600" b="1" dirty="0" smtClean="0">
                <a:latin typeface="Chalkboard" charset="0"/>
                <a:ea typeface="Chalkboard" charset="0"/>
                <a:cs typeface="Chalkboard" charset="0"/>
              </a:rPr>
              <a:t>Animation</a:t>
            </a:r>
          </a:p>
          <a:p>
            <a:pPr marL="0" indent="0" algn="ctr">
              <a:buNone/>
            </a:pPr>
            <a:endParaRPr lang="en-US" sz="3600" b="1" dirty="0">
              <a:latin typeface="Chalkboard" charset="0"/>
              <a:ea typeface="Chalkboard" charset="0"/>
              <a:cs typeface="Chalkboard" charset="0"/>
            </a:endParaRPr>
          </a:p>
          <a:p>
            <a:pPr marL="0" indent="0" algn="ctr">
              <a:buNone/>
            </a:pPr>
            <a:r>
              <a:rPr lang="en-US" sz="3600" b="1" dirty="0" smtClean="0">
                <a:latin typeface="Chalkboard" charset="0"/>
                <a:ea typeface="Chalkboard" charset="0"/>
                <a:cs typeface="Chalkboard" charset="0"/>
              </a:rPr>
              <a:t>Game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564963" y="547813"/>
            <a:ext cx="1943100" cy="584775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Chalkboard" charset="0"/>
                <a:ea typeface="Chalkboard" charset="0"/>
                <a:cs typeface="Chalkboard" charset="0"/>
              </a:rPr>
              <a:t>Inform</a:t>
            </a:r>
            <a:endParaRPr lang="en-US" sz="3200" b="1" dirty="0">
              <a:latin typeface="Chalkboard" charset="0"/>
              <a:ea typeface="Chalkboard" charset="0"/>
              <a:cs typeface="Chalkboard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47031" y="5699558"/>
            <a:ext cx="2011136" cy="646331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Educate</a:t>
            </a:r>
            <a:endParaRPr lang="en-US" sz="36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568778" y="547813"/>
            <a:ext cx="2367643" cy="769441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latin typeface="Chalkboard" charset="0"/>
                <a:ea typeface="Chalkboard" charset="0"/>
                <a:cs typeface="Chalkboard" charset="0"/>
              </a:rPr>
              <a:t>Sell</a:t>
            </a:r>
            <a:endParaRPr lang="en-US" sz="4400" b="1" dirty="0">
              <a:latin typeface="Chalkboard" charset="0"/>
              <a:ea typeface="Chalkboard" charset="0"/>
              <a:cs typeface="Chalkboard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919983" y="5576448"/>
            <a:ext cx="2786743" cy="769441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latin typeface="Chalkboard" charset="0"/>
                <a:ea typeface="Chalkboard" charset="0"/>
                <a:cs typeface="Chalkboard" charset="0"/>
              </a:rPr>
              <a:t>Entertain</a:t>
            </a:r>
            <a:endParaRPr lang="en-US" sz="4400" b="1" dirty="0">
              <a:latin typeface="Chalkboard" charset="0"/>
              <a:ea typeface="Chalkboard" charset="0"/>
              <a:cs typeface="Chalkboard" charset="0"/>
            </a:endParaRP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1605643" y="6443208"/>
            <a:ext cx="9144000" cy="41479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smtClean="0">
                <a:latin typeface="Chalkboard" charset="0"/>
                <a:ea typeface="Chalkboard" charset="0"/>
                <a:cs typeface="Chalkboard" charset="0"/>
              </a:rPr>
              <a:t>Learning Outcome 1: </a:t>
            </a:r>
            <a:r>
              <a:rPr lang="en-GB" sz="1800" b="1" dirty="0" smtClean="0">
                <a:latin typeface="Chalkboard" charset="0"/>
                <a:ea typeface="Chalkboard" charset="0"/>
                <a:cs typeface="Chalkboard" charset="0"/>
              </a:rPr>
              <a:t>Understand and explain the purpose of audio-visual promos </a:t>
            </a:r>
          </a:p>
          <a:p>
            <a:pPr marL="0" indent="0">
              <a:buNone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903377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" grpId="0" build="allAtOnce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 DANIEL BLAKE  - OFFICIAL UK TRAILER [HD]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400" y="221414"/>
            <a:ext cx="10157242" cy="5713319"/>
          </a:xfrm>
        </p:spPr>
      </p:pic>
      <p:sp>
        <p:nvSpPr>
          <p:cNvPr id="4" name="Subtitle 2"/>
          <p:cNvSpPr txBox="1">
            <a:spLocks/>
          </p:cNvSpPr>
          <p:nvPr/>
        </p:nvSpPr>
        <p:spPr>
          <a:xfrm>
            <a:off x="1605643" y="6443208"/>
            <a:ext cx="9144000" cy="41479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smtClean="0">
                <a:latin typeface="Chalkboard" charset="0"/>
                <a:ea typeface="Chalkboard" charset="0"/>
                <a:cs typeface="Chalkboard" charset="0"/>
              </a:rPr>
              <a:t>Learning Outcome 1: </a:t>
            </a:r>
            <a:r>
              <a:rPr lang="en-GB" sz="1800" b="1" dirty="0" smtClean="0">
                <a:latin typeface="Chalkboard" charset="0"/>
                <a:ea typeface="Chalkboard" charset="0"/>
                <a:cs typeface="Chalkboard" charset="0"/>
              </a:rPr>
              <a:t>Understand and explain the purpose of audio-visual promos </a:t>
            </a:r>
          </a:p>
          <a:p>
            <a:pPr marL="0" indent="0">
              <a:buNone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113063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0789" y="252831"/>
            <a:ext cx="4423611" cy="1325563"/>
          </a:xfrm>
          <a:solidFill>
            <a:schemeClr val="accent1">
              <a:lumMod val="60000"/>
              <a:lumOff val="40000"/>
            </a:schemeClr>
          </a:solidFill>
        </p:spPr>
        <p:txBody>
          <a:bodyPr/>
          <a:lstStyle/>
          <a:p>
            <a:pPr algn="ctr"/>
            <a:r>
              <a:rPr lang="en-US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Chalkboard" charset="0"/>
                <a:ea typeface="Chalkboard" charset="0"/>
                <a:cs typeface="Chalkboard" charset="0"/>
              </a:rPr>
              <a:t>Advertisements</a:t>
            </a:r>
            <a:endParaRPr lang="en-US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latin typeface="Chalkboard" charset="0"/>
              <a:ea typeface="Chalkboard" charset="0"/>
              <a:cs typeface="Chalkboard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35363" y="3132591"/>
            <a:ext cx="1943100" cy="584775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Chalkboard" charset="0"/>
                <a:ea typeface="Chalkboard" charset="0"/>
                <a:cs typeface="Chalkboard" charset="0"/>
              </a:rPr>
              <a:t>Inform</a:t>
            </a:r>
            <a:endParaRPr lang="en-US" sz="3200" b="1" dirty="0">
              <a:latin typeface="Chalkboard" charset="0"/>
              <a:ea typeface="Chalkboard" charset="0"/>
              <a:cs typeface="Chalkboard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431325" y="3068653"/>
            <a:ext cx="2011136" cy="646331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Educate</a:t>
            </a:r>
            <a:endParaRPr lang="en-US" sz="36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9151305" y="3007097"/>
            <a:ext cx="2367643" cy="769441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latin typeface="Chalkboard" charset="0"/>
                <a:ea typeface="Chalkboard" charset="0"/>
                <a:cs typeface="Chalkboard" charset="0"/>
              </a:rPr>
              <a:t>Sell</a:t>
            </a:r>
            <a:endParaRPr lang="en-US" sz="4400" b="1" dirty="0">
              <a:latin typeface="Chalkboard" charset="0"/>
              <a:ea typeface="Chalkboard" charset="0"/>
              <a:cs typeface="Chalkboard" charset="0"/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1605643" y="6443208"/>
            <a:ext cx="9144000" cy="41479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smtClean="0">
                <a:latin typeface="Chalkboard" charset="0"/>
                <a:ea typeface="Chalkboard" charset="0"/>
                <a:cs typeface="Chalkboard" charset="0"/>
              </a:rPr>
              <a:t>Learning Outcome 1: </a:t>
            </a:r>
            <a:r>
              <a:rPr lang="en-GB" sz="1800" b="1" dirty="0" smtClean="0">
                <a:latin typeface="Chalkboard" charset="0"/>
                <a:ea typeface="Chalkboard" charset="0"/>
                <a:cs typeface="Chalkboard" charset="0"/>
              </a:rPr>
              <a:t>Understand and explain the purpose of audio-visual promos </a:t>
            </a:r>
          </a:p>
          <a:p>
            <a:pPr marL="0" indent="0">
              <a:buNone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652756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build="allAtOnce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 txBox="1">
            <a:spLocks/>
          </p:cNvSpPr>
          <p:nvPr/>
        </p:nvSpPr>
        <p:spPr>
          <a:xfrm>
            <a:off x="1605643" y="6443208"/>
            <a:ext cx="9144000" cy="41479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smtClean="0">
                <a:latin typeface="Chalkboard" charset="0"/>
                <a:ea typeface="Chalkboard" charset="0"/>
                <a:cs typeface="Chalkboard" charset="0"/>
              </a:rPr>
              <a:t>Learning Outcome 1: </a:t>
            </a:r>
            <a:r>
              <a:rPr lang="en-GB" sz="1800" b="1" dirty="0" smtClean="0">
                <a:latin typeface="Chalkboard" charset="0"/>
                <a:ea typeface="Chalkboard" charset="0"/>
                <a:cs typeface="Chalkboard" charset="0"/>
              </a:rPr>
              <a:t>Understand and explain the purpose of audio-visual promos </a:t>
            </a:r>
          </a:p>
          <a:p>
            <a:pPr marL="0" indent="0">
              <a:buNone/>
            </a:pPr>
            <a:endParaRPr lang="en-US" sz="1800" dirty="0"/>
          </a:p>
        </p:txBody>
      </p:sp>
      <p:pic>
        <p:nvPicPr>
          <p:cNvPr id="5" name="Change4Life Be Food Smart TV ad 201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3572" y="112295"/>
            <a:ext cx="10768141" cy="6095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683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19479553"/>
              </p:ext>
            </p:extLst>
          </p:nvPr>
        </p:nvGraphicFramePr>
        <p:xfrm>
          <a:off x="0" y="1989222"/>
          <a:ext cx="12192000" cy="484880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064000"/>
                <a:gridCol w="4064000"/>
                <a:gridCol w="4064000"/>
              </a:tblGrid>
              <a:tr h="45889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Pass </a:t>
                      </a:r>
                      <a:endParaRPr lang="en-GB" sz="12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 </a:t>
                      </a:r>
                      <a:endParaRPr lang="en-GB" sz="12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Merit </a:t>
                      </a:r>
                      <a:endParaRPr lang="en-GB" sz="12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Distinction </a:t>
                      </a:r>
                      <a:endParaRPr lang="en-GB" sz="12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9525" marR="9525" marT="9525" marB="9525" anchor="ctr"/>
                </a:tc>
              </a:tr>
              <a:tr h="96322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P1: Explain the structure of identified audio-visual promos for different purposes </a:t>
                      </a:r>
                      <a:endParaRPr lang="en-GB" sz="12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M1: Analyse the different approaches used in the identified promos </a:t>
                      </a:r>
                      <a:endParaRPr lang="en-GB" sz="12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D1: Compare and contrast the messaging within these identified promos </a:t>
                      </a:r>
                      <a:endParaRPr lang="en-GB" sz="12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9525" marR="9525" marT="9525" marB="9525" anchor="ctr"/>
                </a:tc>
              </a:tr>
              <a:tr h="250608">
                <a:tc grid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Evidence </a:t>
                      </a:r>
                      <a:endParaRPr lang="en-GB" sz="1200"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9525" marR="9525" marT="9525" marB="9525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176080">
                <a:tc grid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The report could be presented in a written or video format that demonstrates investigation and analysis of a range of audio-visual promo products that have been created for different purposes and audiences.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The report or presentation must include: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P1 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SzPts val="1000"/>
                        <a:buFont typeface="Symbol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en-GB" sz="1400" dirty="0">
                          <a:effectLst/>
                          <a:sym typeface="Symbol" charset="2"/>
                        </a:rPr>
                        <a:t></a:t>
                      </a:r>
                      <a:r>
                        <a:rPr lang="en-GB" sz="1400" dirty="0">
                          <a:effectLst/>
                        </a:rPr>
                        <a:t>  analysis of the purposes, audiences and structures of a range of audio-visual promos. This may include reference to narrative and production techniques to aid explanation of structure.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M1 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SzPts val="1000"/>
                        <a:buFont typeface="Symbol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en-GB" sz="1400" dirty="0">
                          <a:effectLst/>
                          <a:sym typeface="Symbol" charset="2"/>
                        </a:rPr>
                        <a:t></a:t>
                      </a:r>
                      <a:r>
                        <a:rPr lang="en-GB" sz="1400" dirty="0">
                          <a:effectLst/>
                        </a:rPr>
                        <a:t>  analysis of different approaches used in the range of audio-visual promos you have analysed. This may include a discussion of how conventions of genre and the medium have been used as an approach. Alternatively, this may include a discussion of production techniques to demonstrate a technical approach to how the audio-visual promo has been produced.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D1 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SzPts val="1000"/>
                        <a:buFont typeface="Symbol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en-GB" sz="1400" dirty="0">
                          <a:effectLst/>
                          <a:sym typeface="Symbol" charset="2"/>
                        </a:rPr>
                        <a:t></a:t>
                      </a:r>
                      <a:r>
                        <a:rPr lang="en-GB" sz="1400" dirty="0">
                          <a:effectLst/>
                        </a:rPr>
                        <a:t>  analysis of the messages, such as issues of representation, narrative meaning or specific connotations, will be included in the report. 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SzPts val="1000"/>
                        <a:buFont typeface="Symbol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en-GB" sz="1400" dirty="0">
                          <a:effectLst/>
                          <a:sym typeface="Symbol" charset="2"/>
                        </a:rPr>
                        <a:t></a:t>
                      </a:r>
                      <a:r>
                        <a:rPr lang="en-GB" sz="1400" dirty="0">
                          <a:effectLst/>
                        </a:rPr>
                        <a:t>  a comparison of the messages within the audio-visual promos that have been analysed will also be included in the report. </a:t>
                      </a:r>
                      <a:endParaRPr lang="en-GB" sz="14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9525" marR="9525" marT="9525" marB="9525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838200" y="50230"/>
            <a:ext cx="10339137" cy="193899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Times New Roman" charset="0"/>
              </a:rPr>
              <a:t>Task 1: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Times New Roman" charset="0"/>
              </a:rPr>
              <a:t>Analysing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Times New Roman" charset="0"/>
              </a:rPr>
              <a:t> audio-visual promos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Times New Roman" charset="0"/>
              </a:rPr>
              <a:t>Your 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Times New Roman" charset="0"/>
              </a:rPr>
              <a:t>task is to: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Times New Roman" charset="0"/>
              </a:rPr>
              <a:t>Create a report or presentation that investigates the different purposes, audiences, structure, conventions and production techniques of audio-visual promos. This needs to be completed so that you can explain the structure, technical approaches and messages that are created within audio-visual promos. </a:t>
            </a:r>
            <a:endParaRPr kumimoji="0" lang="en-US" altLang="en-US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026" name="Picture 3" descr="page12image8528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189163"/>
            <a:ext cx="12700" cy="1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Picture 2" descr="page12image15808"/>
          <p:cNvPicPr>
            <a:picLocks noChangeAspect="1" noChangeArrowheads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189163"/>
            <a:ext cx="12700" cy="1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1755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</TotalTime>
  <Words>468</Words>
  <Application>Microsoft Macintosh PowerPoint</Application>
  <PresentationFormat>Widescreen</PresentationFormat>
  <Paragraphs>82</Paragraphs>
  <Slides>11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Calibri</vt:lpstr>
      <vt:lpstr>Calibri Light</vt:lpstr>
      <vt:lpstr>Chalkboard</vt:lpstr>
      <vt:lpstr>Symbol</vt:lpstr>
      <vt:lpstr>Times New Roman</vt:lpstr>
      <vt:lpstr>Arial</vt:lpstr>
      <vt:lpstr>Office Theme</vt:lpstr>
      <vt:lpstr>Unit 15 Lesson 1</vt:lpstr>
      <vt:lpstr>PowerPoint Presentation</vt:lpstr>
      <vt:lpstr>PowerPoint Presentation</vt:lpstr>
      <vt:lpstr>PowerPoint Presentation</vt:lpstr>
      <vt:lpstr>Trailers</vt:lpstr>
      <vt:lpstr>PowerPoint Presentation</vt:lpstr>
      <vt:lpstr>Advertisements</vt:lpstr>
      <vt:lpstr>PowerPoint Presentation</vt:lpstr>
      <vt:lpstr>PowerPoint Presentation</vt:lpstr>
      <vt:lpstr>Today’s Task</vt:lpstr>
      <vt:lpstr>PowerPoint Presentation</vt:lpstr>
    </vt:vector>
  </TitlesOfParts>
  <Company/>
  <LinksUpToDate>false</LinksUpToDate>
  <SharedDoc>false</SharedDoc>
  <HyperlinksChanged>false</HyperlinksChanged>
  <AppVersion>15.0040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15 Lesson 1</dc:title>
  <dc:creator>lorenza samuels</dc:creator>
  <cp:lastModifiedBy>lorenza samuels</cp:lastModifiedBy>
  <cp:revision>23</cp:revision>
  <dcterms:created xsi:type="dcterms:W3CDTF">2018-01-21T21:14:44Z</dcterms:created>
  <dcterms:modified xsi:type="dcterms:W3CDTF">2018-01-21T22:51:51Z</dcterms:modified>
</cp:coreProperties>
</file>