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00FF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49"/>
    <p:restoredTop sz="94638"/>
  </p:normalViewPr>
  <p:slideViewPr>
    <p:cSldViewPr snapToGrid="0" snapToObjects="1">
      <p:cViewPr varScale="1">
        <p:scale>
          <a:sx n="78" d="100"/>
          <a:sy n="78" d="100"/>
        </p:scale>
        <p:origin x="176" y="10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22CEC4-4DFC-874B-9B9F-5844C1F6C3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2F7418-E41E-B74D-B778-816586EB94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1CFCAA-554A-9641-A9B6-3A41555443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E581C-9967-9B44-9981-161AD6EC4760}" type="datetimeFigureOut">
              <a:rPr lang="en-US" smtClean="0"/>
              <a:t>1/28/18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88A505-0298-8548-A217-0A70D7CC37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C66546-67C6-614D-828F-A410FA8166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8481F-6D87-284A-9B56-8E6172E81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341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6043D-C235-E74F-B92E-BC6957F9EA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EF26C24-0EEE-9E4D-8F54-DD4D5CB5FD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5C5922-8356-6344-8A38-F9AC2FCB6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E581C-9967-9B44-9981-161AD6EC4760}" type="datetimeFigureOut">
              <a:rPr lang="en-US" smtClean="0"/>
              <a:t>1/28/18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92590D-B277-464D-B1B0-B88B87D9E4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D672B7-DBA4-2844-9138-418DB839D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8481F-6D87-284A-9B56-8E6172E81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299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2C22F8F-2598-A642-AAE1-186F6121AB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5902385-3009-6E4D-B486-EAAECF9EC4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ADD262-6099-5148-88D9-6EA99C46A1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E581C-9967-9B44-9981-161AD6EC4760}" type="datetimeFigureOut">
              <a:rPr lang="en-US" smtClean="0"/>
              <a:t>1/28/18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7DFDA9-A403-AB44-89AC-BBCE0230AD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14688D-0CEA-D348-91D9-A7CB68B5A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8481F-6D87-284A-9B56-8E6172E81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676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8C7149-BE81-194D-AD72-4C39B48F92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81C792-800A-CF4F-98B7-3C1410D65B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852364-BE13-5944-95B8-424761C2DA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E581C-9967-9B44-9981-161AD6EC4760}" type="datetimeFigureOut">
              <a:rPr lang="en-US" smtClean="0"/>
              <a:t>1/28/18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C325A5-52D1-F144-899C-8C6F91BBA1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0ABE30-0F7F-4446-A2D2-CE05C3A535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8481F-6D87-284A-9B56-8E6172E81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622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F5F4CC-9CC1-D845-9BD4-01088E8DCF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3F4BC0-0B9A-E146-A1FF-B016268F98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12FB4C-EE0A-1440-9F78-AFEC1AD2C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E581C-9967-9B44-9981-161AD6EC4760}" type="datetimeFigureOut">
              <a:rPr lang="en-US" smtClean="0"/>
              <a:t>1/28/18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0322AD-9F70-2A4F-A75F-01C69B6669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145E26-9FB5-6C40-BFAF-6510A3CB08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8481F-6D87-284A-9B56-8E6172E81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532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C0C258-00EA-2340-86A5-4695AEFA80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353BDA-581F-9547-8A8E-195ABF34703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FA6CDF-0C75-584E-9DFC-82D3123564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A48EAF-49B1-084D-B632-1C02EB3DFC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E581C-9967-9B44-9981-161AD6EC4760}" type="datetimeFigureOut">
              <a:rPr lang="en-US" smtClean="0"/>
              <a:t>1/28/18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CE4EF8-321C-8146-B03B-9A0A736C3C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73253D-D768-E84B-A0F8-EDAB69BE3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8481F-6D87-284A-9B56-8E6172E81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147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856355-118F-F843-AD6F-22F1FFA28B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FD42A7-4789-FD46-82CA-9DB9D508D7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C678C9-0259-B942-AAA8-E83F35EFF7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5163B3D-254E-DC46-BF45-158FE0D07B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80499EB-76BC-6C48-851A-23F8D292656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55E22EA-D5F8-9942-9A84-90373AD3F6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E581C-9967-9B44-9981-161AD6EC4760}" type="datetimeFigureOut">
              <a:rPr lang="en-US" smtClean="0"/>
              <a:t>1/28/18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1B27882-6FB4-E649-A2FF-B239E57598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81F0D87-47E7-AF48-913F-65CF4E73FF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8481F-6D87-284A-9B56-8E6172E81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390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D38862-DE7D-134F-9CC9-1EC0E6F74E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9A3005A-9225-5845-BC06-99019D6F1A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E581C-9967-9B44-9981-161AD6EC4760}" type="datetimeFigureOut">
              <a:rPr lang="en-US" smtClean="0"/>
              <a:t>1/28/18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0341A4-260A-0B43-A7BF-88C850E635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E1000A-6AAB-6140-9E68-9C4474D2A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8481F-6D87-284A-9B56-8E6172E81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650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2B65CE0-A115-F04B-823A-6EF24AE237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E581C-9967-9B44-9981-161AD6EC4760}" type="datetimeFigureOut">
              <a:rPr lang="en-US" smtClean="0"/>
              <a:t>1/28/18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48507C1-C2D8-B345-82CA-4EF924CCA9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732B2B-EAFB-634A-BB1C-263BFCC2D9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8481F-6D87-284A-9B56-8E6172E81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891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9FCD55-7F76-8F4F-92CD-F4A836F7CC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86F61F-ACBC-0744-90D1-6F1EF40484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7E7FE7-017B-BF4A-B1FF-949CE77F9A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7A6F88-7E0A-C349-9F1C-81C6828A31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E581C-9967-9B44-9981-161AD6EC4760}" type="datetimeFigureOut">
              <a:rPr lang="en-US" smtClean="0"/>
              <a:t>1/28/18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65B8F2-C5A0-854C-96B8-4BA8912ADA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E9FAA1-C58C-9340-9DD5-8E0C2ECDC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8481F-6D87-284A-9B56-8E6172E81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970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C49B28-358A-2947-A358-071C98CB1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79F9FA5-596D-A043-8077-D91E47E499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D9690-0DEE-AC47-BC4E-33406CBEC7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73ACEA-C4B2-704A-B314-92E8B70E50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E581C-9967-9B44-9981-161AD6EC4760}" type="datetimeFigureOut">
              <a:rPr lang="en-US" smtClean="0"/>
              <a:t>1/28/18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458031-52C5-E848-B6F1-18CFE4249D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2AEAA8-2FEC-324E-9209-F191BE0107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8481F-6D87-284A-9B56-8E6172E81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761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7000"/>
            <a:lum/>
          </a:blip>
          <a:srcRect/>
          <a:stretch>
            <a:fillRect t="-7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8F5BBAD-07DD-C649-B77B-AA2A7F713C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CAC217-D3EA-A54A-BC59-0CF3B2ABA8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8B777F-B83C-354D-AD13-C0E08FF257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1E581C-9967-9B44-9981-161AD6EC4760}" type="datetimeFigureOut">
              <a:rPr lang="en-US" smtClean="0"/>
              <a:t>1/28/18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9B7B74-39C8-444F-80A7-2624AAC410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65EEC9-2012-AB48-B1AF-5E8597E4D5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8481F-6D87-284A-9B56-8E6172E81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62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7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8108F6-FDC6-A64F-A6F6-ED1154D2FD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481943"/>
            <a:ext cx="9144000" cy="1028020"/>
          </a:xfrm>
          <a:solidFill>
            <a:schemeClr val="tx1">
              <a:alpha val="68000"/>
            </a:schemeClr>
          </a:solidFill>
        </p:spPr>
        <p:txBody>
          <a:bodyPr/>
          <a:lstStyle/>
          <a:p>
            <a:r>
              <a:rPr lang="en-GB" b="1" dirty="0">
                <a:ln>
                  <a:solidFill>
                    <a:sysClr val="windowText" lastClr="000000"/>
                  </a:solidFill>
                </a:ln>
                <a:solidFill>
                  <a:srgbClr val="00FF43"/>
                </a:solidFill>
                <a:latin typeface="Chalkboard" panose="03050602040202020205" pitchFamily="66" charset="77"/>
              </a:rPr>
              <a:t>Audio Visual Promo LO2</a:t>
            </a:r>
            <a:endParaRPr lang="en-US" b="1" dirty="0">
              <a:ln>
                <a:solidFill>
                  <a:sysClr val="windowText" lastClr="000000"/>
                </a:solidFill>
              </a:ln>
              <a:solidFill>
                <a:srgbClr val="00FF43"/>
              </a:solidFill>
              <a:latin typeface="Chalkboard" panose="03050602040202020205" pitchFamily="66" charset="77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6B4F69-7281-D34B-9881-9D1FCEC9AA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708705"/>
          </a:xfrm>
          <a:solidFill>
            <a:schemeClr val="tx1">
              <a:alpha val="63000"/>
            </a:schemeClr>
          </a:solidFill>
        </p:spPr>
        <p:txBody>
          <a:bodyPr>
            <a:normAutofit fontScale="92500" lnSpcReduction="20000"/>
          </a:bodyPr>
          <a:lstStyle/>
          <a:p>
            <a:r>
              <a:rPr lang="en-GB" sz="2800" b="1" dirty="0">
                <a:ln>
                  <a:solidFill>
                    <a:sysClr val="windowText" lastClr="000000"/>
                  </a:solidFill>
                </a:ln>
                <a:solidFill>
                  <a:srgbClr val="00FF43"/>
                </a:solidFill>
                <a:latin typeface="Chalkboard" panose="03050602040202020205" pitchFamily="66" charset="77"/>
              </a:rPr>
              <a:t>Learning Outcome: To plan and create concept documentation for your projects.</a:t>
            </a:r>
            <a:endParaRPr lang="en-US" sz="2800" b="1" dirty="0">
              <a:ln>
                <a:solidFill>
                  <a:sysClr val="windowText" lastClr="000000"/>
                </a:solidFill>
              </a:ln>
              <a:solidFill>
                <a:srgbClr val="00FF43"/>
              </a:solidFill>
              <a:latin typeface="Chalkboard" panose="03050602040202020205" pitchFamily="66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8587024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9ADB83-17B7-8E4E-8E03-1B768B9A29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416291"/>
            <a:ext cx="10515600" cy="1325563"/>
          </a:xfrm>
        </p:spPr>
        <p:txBody>
          <a:bodyPr>
            <a:normAutofit/>
          </a:bodyPr>
          <a:lstStyle/>
          <a:p>
            <a:r>
              <a:rPr lang="en-GB" sz="5400" b="1" dirty="0">
                <a:ln>
                  <a:solidFill>
                    <a:sysClr val="windowText" lastClr="000000"/>
                  </a:solidFill>
                </a:ln>
                <a:solidFill>
                  <a:srgbClr val="00FF43"/>
                </a:solidFill>
                <a:latin typeface="Chalkboard" panose="03050602040202020205" pitchFamily="66" charset="77"/>
              </a:rPr>
              <a:t>LO2 P2</a:t>
            </a:r>
            <a:endParaRPr lang="en-US" sz="5400" b="1" dirty="0">
              <a:ln>
                <a:solidFill>
                  <a:sysClr val="windowText" lastClr="000000"/>
                </a:solidFill>
              </a:ln>
              <a:solidFill>
                <a:srgbClr val="00FF43"/>
              </a:solidFill>
              <a:latin typeface="Chalkboard" panose="03050602040202020205" pitchFamily="66" charset="77"/>
            </a:endParaRP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17294FF-3E53-0F4D-97DE-DA7A558336E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90688"/>
            <a:ext cx="12192000" cy="5167312"/>
          </a:xfrm>
        </p:spPr>
      </p:pic>
      <p:sp>
        <p:nvSpPr>
          <p:cNvPr id="6" name="Left Arrow 5">
            <a:extLst>
              <a:ext uri="{FF2B5EF4-FFF2-40B4-BE49-F238E27FC236}">
                <a16:creationId xmlns:a16="http://schemas.microsoft.com/office/drawing/2014/main" id="{98F76562-5846-DA43-B768-A86A49DF1F01}"/>
              </a:ext>
            </a:extLst>
          </p:cNvPr>
          <p:cNvSpPr/>
          <p:nvPr/>
        </p:nvSpPr>
        <p:spPr>
          <a:xfrm>
            <a:off x="5470071" y="2171700"/>
            <a:ext cx="2628900" cy="84455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8F29058-EFED-5249-8459-2BA7FE0526FE}"/>
              </a:ext>
            </a:extLst>
          </p:cNvPr>
          <p:cNvSpPr/>
          <p:nvPr/>
        </p:nvSpPr>
        <p:spPr>
          <a:xfrm>
            <a:off x="4702629" y="0"/>
            <a:ext cx="7489371" cy="830997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GB" sz="2400" b="1" dirty="0">
                <a:ln>
                  <a:solidFill>
                    <a:sysClr val="windowText" lastClr="000000"/>
                  </a:solidFill>
                </a:ln>
                <a:solidFill>
                  <a:srgbClr val="00FF43"/>
                </a:solidFill>
                <a:latin typeface="Chalkboard" panose="03050602040202020205" pitchFamily="66" charset="77"/>
              </a:rPr>
              <a:t>Learning Outcome: To plan and create concept documentation for your projects.</a:t>
            </a:r>
            <a:endParaRPr lang="en-US" sz="2400" b="1" dirty="0">
              <a:ln>
                <a:solidFill>
                  <a:sysClr val="windowText" lastClr="000000"/>
                </a:solidFill>
              </a:ln>
              <a:solidFill>
                <a:srgbClr val="00FF43"/>
              </a:solidFill>
              <a:latin typeface="Chalkboard" panose="03050602040202020205" pitchFamily="66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909799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D76BE28B-564A-4C4A-983F-B6C223D933E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61458" y="990323"/>
            <a:ext cx="8833756" cy="5867677"/>
          </a:xfr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39247A1A-6244-F748-B6EF-2FF51C6C68BD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0736" y="2841171"/>
            <a:ext cx="7237530" cy="401682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508615D-F820-DF46-88D8-12CCD6FDBD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59872" y="5715375"/>
            <a:ext cx="10755086" cy="1325563"/>
          </a:xfrm>
        </p:spPr>
        <p:txBody>
          <a:bodyPr>
            <a:normAutofit/>
          </a:bodyPr>
          <a:lstStyle/>
          <a:p>
            <a:r>
              <a:rPr lang="en-GB" sz="7200" b="1" dirty="0">
                <a:ln>
                  <a:solidFill>
                    <a:sysClr val="windowText" lastClr="000000"/>
                  </a:solidFill>
                </a:ln>
                <a:solidFill>
                  <a:srgbClr val="00FF43"/>
                </a:solidFill>
                <a:latin typeface="Chalkboard" panose="03050602040202020205" pitchFamily="66" charset="77"/>
              </a:rPr>
              <a:t>Silent Blue Sky Thinking</a:t>
            </a:r>
            <a:endParaRPr lang="en-US" sz="7200" b="1" dirty="0">
              <a:ln>
                <a:solidFill>
                  <a:sysClr val="windowText" lastClr="000000"/>
                </a:solidFill>
              </a:ln>
              <a:solidFill>
                <a:srgbClr val="00FF43"/>
              </a:solidFill>
              <a:latin typeface="Chalkboard" panose="03050602040202020205" pitchFamily="66" charset="77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1EFEFAD-93FD-0A47-BC56-2ADBAB0C662F}"/>
              </a:ext>
            </a:extLst>
          </p:cNvPr>
          <p:cNvSpPr txBox="1"/>
          <p:nvPr/>
        </p:nvSpPr>
        <p:spPr>
          <a:xfrm>
            <a:off x="8562867" y="26743"/>
            <a:ext cx="3657599" cy="5262979"/>
          </a:xfrm>
          <a:prstGeom prst="rect">
            <a:avLst/>
          </a:prstGeom>
          <a:solidFill>
            <a:schemeClr val="tx1">
              <a:alpha val="56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GB" sz="2800" b="1" dirty="0">
                <a:solidFill>
                  <a:srgbClr val="00FF43"/>
                </a:solidFill>
                <a:latin typeface="Chalkboard" panose="03050602040202020205" pitchFamily="66" charset="77"/>
              </a:rPr>
              <a:t>Spend 3 minutes reading the briefs again. Make notes or highlight.</a:t>
            </a:r>
          </a:p>
          <a:p>
            <a:pPr marL="342900" indent="-342900">
              <a:buAutoNum type="arabicPeriod"/>
            </a:pPr>
            <a:endParaRPr lang="en-GB" sz="2800" b="1" dirty="0">
              <a:solidFill>
                <a:srgbClr val="00FF43"/>
              </a:solidFill>
              <a:latin typeface="Chalkboard" panose="03050602040202020205" pitchFamily="66" charset="77"/>
            </a:endParaRPr>
          </a:p>
          <a:p>
            <a:pPr marL="342900" indent="-342900">
              <a:buAutoNum type="arabicPeriod"/>
            </a:pPr>
            <a:endParaRPr lang="en-GB" sz="2800" b="1" dirty="0">
              <a:solidFill>
                <a:srgbClr val="00FF43"/>
              </a:solidFill>
              <a:latin typeface="Chalkboard" panose="03050602040202020205" pitchFamily="66" charset="77"/>
            </a:endParaRPr>
          </a:p>
          <a:p>
            <a:pPr marL="342900" indent="-342900">
              <a:buAutoNum type="arabicPeriod"/>
            </a:pPr>
            <a:r>
              <a:rPr lang="en-GB" sz="2800" b="1" dirty="0">
                <a:solidFill>
                  <a:srgbClr val="00FF43"/>
                </a:solidFill>
                <a:latin typeface="Chalkboard" panose="03050602040202020205" pitchFamily="66" charset="77"/>
              </a:rPr>
              <a:t>Spend 5 minutes blue sky thinking. There are no wrong answers here. JUST IDEAS.</a:t>
            </a:r>
            <a:endParaRPr lang="en-US" sz="2800" b="1" dirty="0">
              <a:solidFill>
                <a:srgbClr val="00FF43"/>
              </a:solidFill>
              <a:latin typeface="Chalkboard" panose="03050602040202020205" pitchFamily="66" charset="77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38B512A-C8F2-E94F-B49B-B9CC7099C6BF}"/>
              </a:ext>
            </a:extLst>
          </p:cNvPr>
          <p:cNvSpPr/>
          <p:nvPr/>
        </p:nvSpPr>
        <p:spPr>
          <a:xfrm>
            <a:off x="0" y="-16746"/>
            <a:ext cx="7489371" cy="830997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GB" sz="2400" b="1" dirty="0">
                <a:ln>
                  <a:solidFill>
                    <a:sysClr val="windowText" lastClr="000000"/>
                  </a:solidFill>
                </a:ln>
                <a:solidFill>
                  <a:srgbClr val="00FF43"/>
                </a:solidFill>
                <a:latin typeface="Chalkboard" panose="03050602040202020205" pitchFamily="66" charset="77"/>
              </a:rPr>
              <a:t>Learning Outcome: To plan and create concept documentation for your projects.</a:t>
            </a:r>
            <a:endParaRPr lang="en-US" sz="2400" b="1" dirty="0">
              <a:ln>
                <a:solidFill>
                  <a:sysClr val="windowText" lastClr="000000"/>
                </a:solidFill>
              </a:ln>
              <a:solidFill>
                <a:srgbClr val="00FF43"/>
              </a:solidFill>
              <a:latin typeface="Chalkboard" panose="03050602040202020205" pitchFamily="66" charset="77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C8B2F35-D652-F445-B184-1920FF9194B9}"/>
              </a:ext>
            </a:extLst>
          </p:cNvPr>
          <p:cNvSpPr txBox="1"/>
          <p:nvPr/>
        </p:nvSpPr>
        <p:spPr>
          <a:xfrm>
            <a:off x="114300" y="1796143"/>
            <a:ext cx="3249386" cy="1384995"/>
          </a:xfrm>
          <a:prstGeom prst="rect">
            <a:avLst/>
          </a:prstGeom>
          <a:solidFill>
            <a:schemeClr val="tx1">
              <a:alpha val="66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rgbClr val="00FF43"/>
                </a:solidFill>
                <a:latin typeface="Chalkboard" panose="03050602040202020205" pitchFamily="66" charset="77"/>
              </a:rPr>
              <a:t>Take a photo – this will be part of your LO2 P2</a:t>
            </a:r>
            <a:endParaRPr lang="en-US" sz="2800" b="1" dirty="0">
              <a:solidFill>
                <a:srgbClr val="00FF43"/>
              </a:solidFill>
              <a:latin typeface="Chalkboard" panose="03050602040202020205" pitchFamily="66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034991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 animBg="1"/>
      <p:bldP spid="14" grpId="0" build="allAtOnce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CDAF39-5B0E-214D-B028-6E2FE8EBEB47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tx1">
              <a:alpha val="87000"/>
            </a:schemeClr>
          </a:solidFill>
        </p:spPr>
        <p:txBody>
          <a:bodyPr/>
          <a:lstStyle/>
          <a:p>
            <a:pPr algn="ctr"/>
            <a:r>
              <a:rPr lang="en-GB" b="1" dirty="0">
                <a:ln>
                  <a:solidFill>
                    <a:schemeClr val="bg1"/>
                  </a:solidFill>
                </a:ln>
                <a:solidFill>
                  <a:srgbClr val="00FF43"/>
                </a:solidFill>
                <a:latin typeface="Chalkboard" panose="03050602040202020205" pitchFamily="66" charset="77"/>
              </a:rPr>
              <a:t>Highlight 3-5 ideas which you think are best</a:t>
            </a:r>
            <a:endParaRPr lang="en-US" b="1" dirty="0">
              <a:ln>
                <a:solidFill>
                  <a:schemeClr val="bg1"/>
                </a:solidFill>
              </a:ln>
              <a:solidFill>
                <a:srgbClr val="00FF43"/>
              </a:solidFill>
              <a:latin typeface="Chalkboard" panose="03050602040202020205" pitchFamily="66" charset="77"/>
            </a:endParaRP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8D7028AF-78D8-894D-813E-BDCD3DFEF43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0239" y="1205592"/>
            <a:ext cx="5652408" cy="5652408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680B11A-CCBF-8146-952C-56C052637E31}"/>
              </a:ext>
            </a:extLst>
          </p:cNvPr>
          <p:cNvSpPr txBox="1"/>
          <p:nvPr/>
        </p:nvSpPr>
        <p:spPr>
          <a:xfrm>
            <a:off x="363991" y="2269671"/>
            <a:ext cx="3380014" cy="3046988"/>
          </a:xfrm>
          <a:prstGeom prst="rect">
            <a:avLst/>
          </a:prstGeom>
          <a:solidFill>
            <a:schemeClr val="tx1">
              <a:alpha val="78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rgbClr val="00FF43"/>
                </a:solidFill>
                <a:latin typeface="Chalkboard" panose="03050602040202020205" pitchFamily="66" charset="77"/>
              </a:rPr>
              <a:t>Spend 3 minutes reading back over your ideas. What could you develop more? What is a ready to film idea? What needs to go to the scrap heap?</a:t>
            </a:r>
            <a:endParaRPr lang="en-US" sz="2400" b="1" dirty="0">
              <a:solidFill>
                <a:srgbClr val="00FF43"/>
              </a:solidFill>
              <a:latin typeface="Chalkboard" panose="03050602040202020205" pitchFamily="66" charset="77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5A91B84-C227-094E-BF51-9D06425FFD2B}"/>
              </a:ext>
            </a:extLst>
          </p:cNvPr>
          <p:cNvSpPr/>
          <p:nvPr/>
        </p:nvSpPr>
        <p:spPr>
          <a:xfrm>
            <a:off x="8360229" y="5288340"/>
            <a:ext cx="3831771" cy="1569660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algn="ctr"/>
            <a:r>
              <a:rPr lang="en-GB" sz="2400" b="1" dirty="0">
                <a:ln>
                  <a:solidFill>
                    <a:sysClr val="windowText" lastClr="000000"/>
                  </a:solidFill>
                </a:ln>
                <a:solidFill>
                  <a:srgbClr val="00FF43"/>
                </a:solidFill>
                <a:latin typeface="Chalkboard" panose="03050602040202020205" pitchFamily="66" charset="77"/>
              </a:rPr>
              <a:t>Learning Outcome: To plan and create concept documentation for your projects.</a:t>
            </a:r>
            <a:endParaRPr lang="en-US" sz="2400" b="1" dirty="0">
              <a:ln>
                <a:solidFill>
                  <a:sysClr val="windowText" lastClr="000000"/>
                </a:solidFill>
              </a:ln>
              <a:solidFill>
                <a:srgbClr val="00FF43"/>
              </a:solidFill>
              <a:latin typeface="Chalkboard" panose="03050602040202020205" pitchFamily="66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3177083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CFB845-4D1A-554C-92A5-F5A20E79E5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4958443" cy="1325563"/>
          </a:xfrm>
          <a:solidFill>
            <a:schemeClr val="tx1"/>
          </a:solidFill>
        </p:spPr>
        <p:txBody>
          <a:bodyPr>
            <a:normAutofit/>
          </a:bodyPr>
          <a:lstStyle/>
          <a:p>
            <a:r>
              <a:rPr lang="en-GB" sz="5400" b="1" dirty="0">
                <a:solidFill>
                  <a:srgbClr val="00FF43"/>
                </a:solidFill>
                <a:latin typeface="Chalkboard" panose="03050602040202020205" pitchFamily="66" charset="77"/>
              </a:rPr>
              <a:t>Speed Dating</a:t>
            </a:r>
            <a:endParaRPr lang="en-US" sz="5400" b="1" dirty="0">
              <a:solidFill>
                <a:srgbClr val="00FF43"/>
              </a:solidFill>
              <a:latin typeface="Chalkboard" panose="03050602040202020205" pitchFamily="66" charset="77"/>
            </a:endParaRP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9329ABD-4667-6941-9E30-8321B787D39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6831" y="1537624"/>
            <a:ext cx="7840554" cy="5320376"/>
          </a:xfr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9CC6CB5A-BF63-934C-AD55-80F64455A054}"/>
              </a:ext>
            </a:extLst>
          </p:cNvPr>
          <p:cNvSpPr/>
          <p:nvPr/>
        </p:nvSpPr>
        <p:spPr>
          <a:xfrm>
            <a:off x="8360229" y="0"/>
            <a:ext cx="3831771" cy="1569660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algn="ctr"/>
            <a:r>
              <a:rPr lang="en-GB" sz="2400" b="1" dirty="0">
                <a:ln>
                  <a:solidFill>
                    <a:sysClr val="windowText" lastClr="000000"/>
                  </a:solidFill>
                </a:ln>
                <a:solidFill>
                  <a:srgbClr val="00FF43"/>
                </a:solidFill>
                <a:latin typeface="Chalkboard" panose="03050602040202020205" pitchFamily="66" charset="77"/>
              </a:rPr>
              <a:t>Learning Outcome: To plan and create concept documentation for your projects.</a:t>
            </a:r>
            <a:endParaRPr lang="en-US" sz="2400" b="1" dirty="0">
              <a:ln>
                <a:solidFill>
                  <a:sysClr val="windowText" lastClr="000000"/>
                </a:solidFill>
              </a:ln>
              <a:solidFill>
                <a:srgbClr val="00FF43"/>
              </a:solidFill>
              <a:latin typeface="Chalkboard" panose="03050602040202020205" pitchFamily="66" charset="77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FFC1FA4-C213-674B-A339-C6911515C16D}"/>
              </a:ext>
            </a:extLst>
          </p:cNvPr>
          <p:cNvSpPr txBox="1"/>
          <p:nvPr/>
        </p:nvSpPr>
        <p:spPr>
          <a:xfrm>
            <a:off x="0" y="1964353"/>
            <a:ext cx="3230456" cy="489364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00FF43"/>
                </a:solidFill>
              </a:rPr>
              <a:t>When the horn sounds share your ideas. </a:t>
            </a:r>
          </a:p>
          <a:p>
            <a:endParaRPr lang="en-GB" sz="2400" dirty="0">
              <a:solidFill>
                <a:srgbClr val="00FF43"/>
              </a:solidFill>
            </a:endParaRPr>
          </a:p>
          <a:p>
            <a:r>
              <a:rPr lang="en-GB" sz="2400" dirty="0">
                <a:solidFill>
                  <a:srgbClr val="00FF43"/>
                </a:solidFill>
              </a:rPr>
              <a:t>Tell your dates what you think of their ideas.</a:t>
            </a:r>
          </a:p>
          <a:p>
            <a:endParaRPr lang="en-GB" sz="2400" dirty="0">
              <a:solidFill>
                <a:srgbClr val="00FF43"/>
              </a:solidFill>
            </a:endParaRPr>
          </a:p>
          <a:p>
            <a:r>
              <a:rPr lang="en-GB" sz="2400" dirty="0">
                <a:solidFill>
                  <a:srgbClr val="00FF43"/>
                </a:solidFill>
              </a:rPr>
              <a:t>What could they add?</a:t>
            </a:r>
          </a:p>
          <a:p>
            <a:endParaRPr lang="en-GB" sz="2400" dirty="0">
              <a:solidFill>
                <a:srgbClr val="00FF43"/>
              </a:solidFill>
            </a:endParaRPr>
          </a:p>
          <a:p>
            <a:r>
              <a:rPr lang="en-GB" sz="2400" dirty="0">
                <a:solidFill>
                  <a:srgbClr val="00FF43"/>
                </a:solidFill>
              </a:rPr>
              <a:t>What could they develop?</a:t>
            </a:r>
          </a:p>
          <a:p>
            <a:endParaRPr lang="en-GB" sz="2400" dirty="0">
              <a:solidFill>
                <a:srgbClr val="00FF43"/>
              </a:solidFill>
            </a:endParaRPr>
          </a:p>
          <a:p>
            <a:r>
              <a:rPr lang="en-GB" sz="2400" dirty="0">
                <a:solidFill>
                  <a:srgbClr val="00FF43"/>
                </a:solidFill>
              </a:rPr>
              <a:t>What might work differently?</a:t>
            </a:r>
            <a:endParaRPr lang="en-US" sz="2400" dirty="0">
              <a:solidFill>
                <a:srgbClr val="00FF43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5B0B915-7E43-E243-B243-78DCE15ED0DB}"/>
              </a:ext>
            </a:extLst>
          </p:cNvPr>
          <p:cNvSpPr txBox="1"/>
          <p:nvPr/>
        </p:nvSpPr>
        <p:spPr>
          <a:xfrm>
            <a:off x="9514115" y="2890157"/>
            <a:ext cx="2677885" cy="341632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rgbClr val="00FF43"/>
                </a:solidFill>
                <a:latin typeface="Chalkboard" panose="03050602040202020205" pitchFamily="66" charset="77"/>
              </a:rPr>
              <a:t>Make notes on the feedback from your dates. These can be photo’d and added to your blog to help you develop your ideas!</a:t>
            </a:r>
            <a:endParaRPr lang="en-US" sz="2400" b="1" dirty="0">
              <a:solidFill>
                <a:srgbClr val="00FF43"/>
              </a:solidFill>
              <a:latin typeface="Chalkboard" panose="03050602040202020205" pitchFamily="66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708360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6DD9C8-6DA2-444B-B396-403342E454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6700" y="244097"/>
            <a:ext cx="5970814" cy="1325563"/>
          </a:xfrm>
          <a:solidFill>
            <a:schemeClr val="tx1"/>
          </a:solidFill>
        </p:spPr>
        <p:txBody>
          <a:bodyPr/>
          <a:lstStyle/>
          <a:p>
            <a:r>
              <a:rPr lang="en-GB" b="1" dirty="0">
                <a:solidFill>
                  <a:srgbClr val="00FF43"/>
                </a:solidFill>
                <a:latin typeface="Chalkboard" panose="03050602040202020205" pitchFamily="66" charset="77"/>
              </a:rPr>
              <a:t>Create a Mind Map and </a:t>
            </a:r>
            <a:r>
              <a:rPr lang="en-GB" b="1" dirty="0" err="1">
                <a:solidFill>
                  <a:srgbClr val="00FF43"/>
                </a:solidFill>
                <a:latin typeface="Chalkboard" panose="03050602040202020205" pitchFamily="66" charset="77"/>
              </a:rPr>
              <a:t>Moodboard</a:t>
            </a:r>
            <a:endParaRPr lang="en-US" b="1" dirty="0">
              <a:solidFill>
                <a:srgbClr val="00FF43"/>
              </a:solidFill>
              <a:latin typeface="Chalkboard" panose="03050602040202020205" pitchFamily="66" charset="77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FC9CBE-9ADB-6B49-A0C0-D65599926A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792967"/>
            <a:ext cx="10515600" cy="4918075"/>
          </a:xfrm>
          <a:solidFill>
            <a:schemeClr val="tx1">
              <a:alpha val="81000"/>
            </a:schemeClr>
          </a:solidFill>
        </p:spPr>
        <p:txBody>
          <a:bodyPr>
            <a:normAutofit lnSpcReduction="10000"/>
          </a:bodyPr>
          <a:lstStyle/>
          <a:p>
            <a:r>
              <a:rPr lang="en-GB" b="1" dirty="0">
                <a:solidFill>
                  <a:srgbClr val="00FF43"/>
                </a:solidFill>
                <a:latin typeface="Chalkboard" panose="03050602040202020205" pitchFamily="66" charset="77"/>
              </a:rPr>
              <a:t>Using the feedback and your initial blue sky thinking, develop your ideas now with a mind map.</a:t>
            </a:r>
          </a:p>
          <a:p>
            <a:endParaRPr lang="en-GB" b="1" dirty="0">
              <a:solidFill>
                <a:srgbClr val="00FF43"/>
              </a:solidFill>
              <a:latin typeface="Chalkboard" panose="03050602040202020205" pitchFamily="66" charset="77"/>
            </a:endParaRPr>
          </a:p>
          <a:p>
            <a:r>
              <a:rPr lang="en-GB" b="1" dirty="0">
                <a:solidFill>
                  <a:srgbClr val="00FF43"/>
                </a:solidFill>
                <a:latin typeface="Chalkboard" panose="03050602040202020205" pitchFamily="66" charset="77"/>
              </a:rPr>
              <a:t>What themes? Music? Genre? Characters? Locations could you use?</a:t>
            </a:r>
          </a:p>
          <a:p>
            <a:endParaRPr lang="en-GB" b="1" dirty="0">
              <a:solidFill>
                <a:srgbClr val="00FF43"/>
              </a:solidFill>
              <a:latin typeface="Chalkboard" panose="03050602040202020205" pitchFamily="66" charset="77"/>
            </a:endParaRPr>
          </a:p>
          <a:p>
            <a:r>
              <a:rPr lang="en-GB" b="1" dirty="0">
                <a:solidFill>
                  <a:srgbClr val="00FF43"/>
                </a:solidFill>
                <a:latin typeface="Chalkboard" panose="03050602040202020205" pitchFamily="66" charset="77"/>
              </a:rPr>
              <a:t>What is the purpose of your audio-visual? Entertain? Education? Inform? Sell?</a:t>
            </a:r>
          </a:p>
          <a:p>
            <a:endParaRPr lang="en-GB" b="1" dirty="0">
              <a:solidFill>
                <a:srgbClr val="00FF43"/>
              </a:solidFill>
              <a:latin typeface="Chalkboard" panose="03050602040202020205" pitchFamily="66" charset="77"/>
            </a:endParaRPr>
          </a:p>
          <a:p>
            <a:r>
              <a:rPr lang="en-GB" b="1" dirty="0">
                <a:solidFill>
                  <a:srgbClr val="00FF43"/>
                </a:solidFill>
                <a:latin typeface="Chalkboard" panose="03050602040202020205" pitchFamily="66" charset="77"/>
              </a:rPr>
              <a:t>Finally create a </a:t>
            </a:r>
            <a:r>
              <a:rPr lang="en-GB" b="1" dirty="0" err="1">
                <a:solidFill>
                  <a:srgbClr val="00FF43"/>
                </a:solidFill>
                <a:latin typeface="Chalkboard" panose="03050602040202020205" pitchFamily="66" charset="77"/>
              </a:rPr>
              <a:t>moodboard</a:t>
            </a:r>
            <a:r>
              <a:rPr lang="en-GB" b="1" dirty="0">
                <a:solidFill>
                  <a:srgbClr val="00FF43"/>
                </a:solidFill>
                <a:latin typeface="Chalkboard" panose="03050602040202020205" pitchFamily="66" charset="77"/>
              </a:rPr>
              <a:t> to represent the visual styles &amp; themes.</a:t>
            </a:r>
            <a:endParaRPr lang="en-US" b="1" dirty="0">
              <a:solidFill>
                <a:srgbClr val="00FF43"/>
              </a:solidFill>
              <a:latin typeface="Chalkboard" panose="03050602040202020205" pitchFamily="66" charset="77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A870517-A5F8-6E40-A635-B2031F820F99}"/>
              </a:ext>
            </a:extLst>
          </p:cNvPr>
          <p:cNvSpPr/>
          <p:nvPr/>
        </p:nvSpPr>
        <p:spPr>
          <a:xfrm>
            <a:off x="8360229" y="0"/>
            <a:ext cx="3831771" cy="1569660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algn="ctr"/>
            <a:r>
              <a:rPr lang="en-GB" sz="2400" b="1" dirty="0">
                <a:ln>
                  <a:solidFill>
                    <a:sysClr val="windowText" lastClr="000000"/>
                  </a:solidFill>
                </a:ln>
                <a:solidFill>
                  <a:srgbClr val="00FF43"/>
                </a:solidFill>
                <a:latin typeface="Chalkboard" panose="03050602040202020205" pitchFamily="66" charset="77"/>
              </a:rPr>
              <a:t>Learning Outcome: To plan and create concept documentation for your projects.</a:t>
            </a:r>
            <a:endParaRPr lang="en-US" sz="2400" b="1" dirty="0">
              <a:ln>
                <a:solidFill>
                  <a:sysClr val="windowText" lastClr="000000"/>
                </a:solidFill>
              </a:ln>
              <a:solidFill>
                <a:srgbClr val="00FF43"/>
              </a:solidFill>
              <a:latin typeface="Chalkboard" panose="03050602040202020205" pitchFamily="66" charset="77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7ABA67F-39ED-7940-9939-9A1C523FDA1B}"/>
              </a:ext>
            </a:extLst>
          </p:cNvPr>
          <p:cNvSpPr txBox="1"/>
          <p:nvPr/>
        </p:nvSpPr>
        <p:spPr>
          <a:xfrm>
            <a:off x="10662557" y="2174512"/>
            <a:ext cx="1387929" cy="415498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rgbClr val="FF00FF"/>
                </a:solidFill>
                <a:latin typeface="Chalkboard" panose="03050602040202020205" pitchFamily="66" charset="77"/>
              </a:rPr>
              <a:t>Photo and put on blog – we want real-life plans not “neat” typed ones</a:t>
            </a:r>
            <a:endParaRPr lang="en-US" sz="2400" b="1" dirty="0">
              <a:solidFill>
                <a:srgbClr val="FF00FF"/>
              </a:solidFill>
              <a:latin typeface="Chalkboard" panose="03050602040202020205" pitchFamily="66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116609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313</Words>
  <Application>Microsoft Macintosh PowerPoint</Application>
  <PresentationFormat>Widescreen</PresentationFormat>
  <Paragraphs>36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Chalkboard</vt:lpstr>
      <vt:lpstr>Office Theme</vt:lpstr>
      <vt:lpstr>Audio Visual Promo LO2</vt:lpstr>
      <vt:lpstr>LO2 P2</vt:lpstr>
      <vt:lpstr>Silent Blue Sky Thinking</vt:lpstr>
      <vt:lpstr>Highlight 3-5 ideas which you think are best</vt:lpstr>
      <vt:lpstr>Speed Dating</vt:lpstr>
      <vt:lpstr>Create a Mind Map and Moodboard</vt:lpstr>
    </vt:vector>
  </TitlesOfParts>
  <Company/>
  <LinksUpToDate>false</LinksUpToDate>
  <SharedDoc>false</SharedDoc>
  <HyperlinksChanged>false</HyperlinksChanged>
  <AppVersion>16.0009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Audio Visual Promo LO2</dc:title>
  <dc:creator>lorenza samuels</dc:creator>
  <cp:lastModifiedBy>lorenza samuels</cp:lastModifiedBy>
  <cp:revision>9</cp:revision>
  <dcterms:created xsi:type="dcterms:W3CDTF">2018-01-28T15:17:06Z</dcterms:created>
  <dcterms:modified xsi:type="dcterms:W3CDTF">2018-01-28T16:02:07Z</dcterms:modified>
</cp:coreProperties>
</file>