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9"/>
    <p:restoredTop sz="96087"/>
  </p:normalViewPr>
  <p:slideViewPr>
    <p:cSldViewPr snapToGrid="0" snapToObjects="1">
      <p:cViewPr>
        <p:scale>
          <a:sx n="84" d="100"/>
          <a:sy n="84" d="100"/>
        </p:scale>
        <p:origin x="-88" y="8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9A11C-12F5-E642-9443-91C067EE49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743148-3BFC-4C44-AE06-1955D8ED9A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42AED1-53C6-E64B-A9AE-794643231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35948-0D72-BF41-8BD9-25E51B8D4F5C}" type="datetimeFigureOut">
              <a:rPr lang="en-US" smtClean="0"/>
              <a:t>2/12/18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F8F754-40AA-444E-B576-5EF1CEF16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FF698A-251B-DC44-A965-BD2811AD7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28DB2-18CE-6542-A012-917DFA5B2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741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FCB4A-FF82-A742-9B46-59F6E2EDC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CDF7F7-D5C6-1044-B5D3-34B99EC52B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2FE51A-CF53-9045-9381-A82B54C80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35948-0D72-BF41-8BD9-25E51B8D4F5C}" type="datetimeFigureOut">
              <a:rPr lang="en-US" smtClean="0"/>
              <a:t>2/12/18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77ED92-6F8A-1540-9F9A-1E0F28F6B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EC572C-076C-2748-9DEF-C3E243A69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28DB2-18CE-6542-A012-917DFA5B2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794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D4DF29-7185-234E-85FC-DDD38AB8A8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546D39-05BF-6D41-9CE1-923A1239A1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1F9C36-30C7-FE44-9109-A19ABD47D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35948-0D72-BF41-8BD9-25E51B8D4F5C}" type="datetimeFigureOut">
              <a:rPr lang="en-US" smtClean="0"/>
              <a:t>2/12/18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2406EE-4BD1-7C40-9EE7-180A6C8FE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C9D154-980B-CF4E-A2C5-40AD2118B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28DB2-18CE-6542-A012-917DFA5B2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625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E18AB-1643-AB4E-96C3-2F1447E6B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9F9731-A16F-6848-9EE5-8B322DD274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FA5768-3C22-BC43-90F9-15D058C34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35948-0D72-BF41-8BD9-25E51B8D4F5C}" type="datetimeFigureOut">
              <a:rPr lang="en-US" smtClean="0"/>
              <a:t>2/12/18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40C929-408D-5043-A023-6D53CD2BE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C8E8E0-FC3E-DF4D-9D62-71124C34B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28DB2-18CE-6542-A012-917DFA5B2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791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50CE8-D58A-E442-9D7C-72E402769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6F30C9-DED2-5D42-8DAD-D431BF7FE1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EC5281-D9EF-9F40-84B4-8EB2D27DB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35948-0D72-BF41-8BD9-25E51B8D4F5C}" type="datetimeFigureOut">
              <a:rPr lang="en-US" smtClean="0"/>
              <a:t>2/12/18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1E5940-29A5-004D-B9D6-4D43BA3F1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43AC16-C33B-BA46-A00C-866673DB3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28DB2-18CE-6542-A012-917DFA5B2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243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336D6-D992-3744-8408-35A64C408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CF03A-F6D7-B947-A944-35B48FC4BD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4F2455-7C52-EA43-B5C7-163734DAD2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BEFCF3-60FA-8D47-9B0A-F35C69605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35948-0D72-BF41-8BD9-25E51B8D4F5C}" type="datetimeFigureOut">
              <a:rPr lang="en-US" smtClean="0"/>
              <a:t>2/12/18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994AE1-0FD2-A949-9A67-5275086D3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72E89B-73C3-F549-B0B1-FD5226AF9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28DB2-18CE-6542-A012-917DFA5B2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197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57779-E25E-5A4B-95F3-03BA9DF11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E305F0-0D31-F644-81C7-BD3FA1C589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7EA0FF-71D2-EC4A-8B53-DC8465C59C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F4B195-81B7-634B-9802-0372221AE3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2DC7E4-7941-0C4F-866C-1494D02DFD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10BBED-A78C-5248-8A10-33287B754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35948-0D72-BF41-8BD9-25E51B8D4F5C}" type="datetimeFigureOut">
              <a:rPr lang="en-US" smtClean="0"/>
              <a:t>2/12/18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DC0247-2DBB-9D46-9E56-F2ED7F9FA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92AFD7-EF5D-FF4D-A335-4F3F78FF0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28DB2-18CE-6542-A012-917DFA5B2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531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039CF-B183-3544-A6BB-9E824DA88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B85CA9-BF8D-734D-93A1-73FA90DB4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35948-0D72-BF41-8BD9-25E51B8D4F5C}" type="datetimeFigureOut">
              <a:rPr lang="en-US" smtClean="0"/>
              <a:t>2/12/18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65B456-1BD1-BE4D-8E65-96BCCE823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56D809-CE47-7942-B37A-4D41A622E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28DB2-18CE-6542-A012-917DFA5B2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558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ABBC3B-C4B2-4D44-AAB9-EF13DEA5C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35948-0D72-BF41-8BD9-25E51B8D4F5C}" type="datetimeFigureOut">
              <a:rPr lang="en-US" smtClean="0"/>
              <a:t>2/12/18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54619C-15E5-6442-91DF-D5B320AC5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6CB015-D7B6-2C44-8150-E70C91A70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28DB2-18CE-6542-A012-917DFA5B2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492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0BBC2-E0A7-5E46-8A64-64395BC93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06981A-50BB-5D42-AEA5-04321CFA23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912C0C-708B-0748-A7E7-8A15E19CCD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A47D16-79F2-314F-8334-5CDF2CC7E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35948-0D72-BF41-8BD9-25E51B8D4F5C}" type="datetimeFigureOut">
              <a:rPr lang="en-US" smtClean="0"/>
              <a:t>2/12/18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905382-DF80-DA4F-B3B7-9EBC985F1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36F578-E852-494C-8EAD-613FC3506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28DB2-18CE-6542-A012-917DFA5B2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715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7E504-A90D-2D41-B0A5-DCF28F427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F45D01-AF46-114A-9D48-435949DDBB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E5BB23-9C32-4341-BE2B-3B04B13BDF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E5DB63-DB8E-754C-81DD-F76AE980E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35948-0D72-BF41-8BD9-25E51B8D4F5C}" type="datetimeFigureOut">
              <a:rPr lang="en-US" smtClean="0"/>
              <a:t>2/12/18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920637-1644-DD46-A6E9-44E173BA5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E920EE-95B4-5049-B38E-2366B46F9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28DB2-18CE-6542-A012-917DFA5B2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145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5E6B43-BE9E-794C-BF54-3563F10EA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D34DBD-C2F7-7047-8B87-8E7758086A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4FA649-A492-BE4B-B70B-1E014E02E8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35948-0D72-BF41-8BD9-25E51B8D4F5C}" type="datetimeFigureOut">
              <a:rPr lang="en-US" smtClean="0"/>
              <a:t>2/12/18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D0F909-31E2-7049-9665-6A46456A5A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A1918E-8C6E-7B43-BDD0-904F51F85E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28DB2-18CE-6542-A012-917DFA5B2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97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A2C4D-57F0-604C-972A-3F5BEABDE9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1008063"/>
            <a:ext cx="9144000" cy="2387600"/>
          </a:xfrm>
        </p:spPr>
        <p:txBody>
          <a:bodyPr/>
          <a:lstStyle/>
          <a:p>
            <a:r>
              <a:rPr lang="en-GB" b="1" dirty="0">
                <a:ln w="31750">
                  <a:solidFill>
                    <a:schemeClr val="bg1"/>
                  </a:solidFill>
                </a:ln>
                <a:solidFill>
                  <a:srgbClr val="00FFD5"/>
                </a:solidFill>
                <a:latin typeface="Chalkboard" panose="03050602040202020205" pitchFamily="66" charset="77"/>
              </a:rPr>
              <a:t>Unit 15: Learning Objective 2</a:t>
            </a:r>
            <a:endParaRPr lang="en-US" b="1" dirty="0">
              <a:ln w="31750">
                <a:solidFill>
                  <a:schemeClr val="bg1"/>
                </a:solidFill>
              </a:ln>
              <a:solidFill>
                <a:srgbClr val="00FFD5"/>
              </a:solidFill>
              <a:latin typeface="Chalkboard" panose="03050602040202020205" pitchFamily="66" charset="77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5E9E9D-FFCF-324C-9675-350BC15F4B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3602038"/>
            <a:ext cx="9416143" cy="1296533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bg1"/>
                </a:solidFill>
                <a:latin typeface="Chalkboard" panose="03050602040202020205" pitchFamily="66" charset="77"/>
              </a:rPr>
              <a:t>Learning Objective: (Pass 3) Create and produce pre-production materials</a:t>
            </a:r>
          </a:p>
          <a:p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408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B0157-B40E-C845-A3AA-95F15AD19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Chalkboard" panose="03050602040202020205" pitchFamily="66" charset="77"/>
              </a:rPr>
              <a:t>What are pre-production materials?</a:t>
            </a:r>
            <a:endParaRPr lang="en-US" b="1" dirty="0">
              <a:latin typeface="Chalkboard" panose="03050602040202020205" pitchFamily="66" charset="77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5CE162F3-C146-0042-B26B-FA0749B5E7A6}"/>
              </a:ext>
            </a:extLst>
          </p:cNvPr>
          <p:cNvSpPr txBox="1">
            <a:spLocks/>
          </p:cNvSpPr>
          <p:nvPr/>
        </p:nvSpPr>
        <p:spPr>
          <a:xfrm>
            <a:off x="0" y="6070918"/>
            <a:ext cx="9416143" cy="787082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b="1" dirty="0">
                <a:solidFill>
                  <a:schemeClr val="bg1"/>
                </a:solidFill>
                <a:latin typeface="Chalkboard" panose="03050602040202020205" pitchFamily="66" charset="77"/>
              </a:rPr>
              <a:t>Learning Objective: (Pass 3) Create and produce pre-production materials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A9637ED-5850-A648-9728-01B470F4A1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6545"/>
            <a:ext cx="113538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Pre-production documentation, i.e.</a:t>
            </a:r>
          </a:p>
          <a:p>
            <a:pPr>
              <a:lnSpc>
                <a:spcPct val="150000"/>
              </a:lnSpc>
            </a:pPr>
            <a:r>
              <a:rPr lang="en-GB" b="1" dirty="0">
                <a:latin typeface="Chalkboard" panose="03050602040202020205" pitchFamily="66" charset="77"/>
              </a:rPr>
              <a:t>Work plans/production schedules (e.g. that shows weekly/daily activities and milestones, timings and contingency plans)</a:t>
            </a:r>
            <a:endParaRPr lang="en-GB" b="1" dirty="0">
              <a:effectLst/>
              <a:latin typeface="Chalkboard" panose="03050602040202020205" pitchFamily="66" charset="77"/>
            </a:endParaRPr>
          </a:p>
          <a:p>
            <a:pPr>
              <a:lnSpc>
                <a:spcPct val="150000"/>
              </a:lnSpc>
            </a:pPr>
            <a:r>
              <a:rPr lang="en-GB" b="1" dirty="0">
                <a:latin typeface="Chalkboard" panose="03050602040202020205" pitchFamily="66" charset="77"/>
              </a:rPr>
              <a:t>Call sheets for production team (e.g. that outline equipment needed for all locations)</a:t>
            </a:r>
            <a:endParaRPr lang="en-GB" b="1" dirty="0">
              <a:effectLst/>
              <a:latin typeface="Chalkboard" panose="03050602040202020205" pitchFamily="66" charset="77"/>
            </a:endParaRPr>
          </a:p>
          <a:p>
            <a:pPr>
              <a:lnSpc>
                <a:spcPct val="150000"/>
              </a:lnSpc>
            </a:pPr>
            <a:r>
              <a:rPr lang="en-GB" b="1" dirty="0">
                <a:latin typeface="Chalkboard" panose="03050602040202020205" pitchFamily="66" charset="77"/>
              </a:rPr>
              <a:t>Recce/risk assessment of locations and use of equipment (e.g. potential health and safety hazards)</a:t>
            </a:r>
            <a:endParaRPr lang="en-GB" b="1" dirty="0">
              <a:effectLst/>
              <a:latin typeface="Chalkboard" panose="03050602040202020205" pitchFamily="66" charset="77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007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4066E-2BF6-1842-935D-2CD2C0D39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020F007-B650-0144-BE6A-976050C6315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3840" y="0"/>
            <a:ext cx="12435840" cy="6126480"/>
          </a:xfrm>
        </p:spPr>
      </p:pic>
      <p:sp>
        <p:nvSpPr>
          <p:cNvPr id="6" name="Subtitle 2">
            <a:extLst>
              <a:ext uri="{FF2B5EF4-FFF2-40B4-BE49-F238E27FC236}">
                <a16:creationId xmlns:a16="http://schemas.microsoft.com/office/drawing/2014/main" id="{9132CCAC-A364-2341-BA53-2AA28C96D78D}"/>
              </a:ext>
            </a:extLst>
          </p:cNvPr>
          <p:cNvSpPr txBox="1">
            <a:spLocks/>
          </p:cNvSpPr>
          <p:nvPr/>
        </p:nvSpPr>
        <p:spPr>
          <a:xfrm>
            <a:off x="0" y="5806440"/>
            <a:ext cx="9416143" cy="82296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b="1" dirty="0">
                <a:solidFill>
                  <a:schemeClr val="bg1"/>
                </a:solidFill>
                <a:latin typeface="Chalkboard" panose="03050602040202020205" pitchFamily="66" charset="77"/>
              </a:rPr>
              <a:t>Learning Objective: (Pass 3) Create and produce pre-production materials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176D56E-0D63-1E41-A694-90F47437CE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3680" y="3139440"/>
            <a:ext cx="551180" cy="55118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73AC9B5-D63A-DB41-AC05-E2C0E5B38C5F}"/>
              </a:ext>
            </a:extLst>
          </p:cNvPr>
          <p:cNvSpPr txBox="1"/>
          <p:nvPr/>
        </p:nvSpPr>
        <p:spPr>
          <a:xfrm>
            <a:off x="10256520" y="3754695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DEADLINE</a:t>
            </a:r>
            <a:endParaRPr lang="en-US" sz="1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4EF3B6B-B9CA-9C4E-965C-8C98F430B999}"/>
              </a:ext>
            </a:extLst>
          </p:cNvPr>
          <p:cNvSpPr txBox="1"/>
          <p:nvPr/>
        </p:nvSpPr>
        <p:spPr>
          <a:xfrm>
            <a:off x="266700" y="3690620"/>
            <a:ext cx="716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This week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F4A6DCF-98E4-7D41-8E25-781CF9D48A13}"/>
              </a:ext>
            </a:extLst>
          </p:cNvPr>
          <p:cNvSpPr txBox="1"/>
          <p:nvPr/>
        </p:nvSpPr>
        <p:spPr>
          <a:xfrm>
            <a:off x="10195560" y="1782714"/>
            <a:ext cx="105156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Plans to Miss Samuels deadline</a:t>
            </a:r>
            <a:endParaRPr lang="en-US" sz="11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F837CC8-BC46-8540-A8BA-C3C4B4F702A2}"/>
              </a:ext>
            </a:extLst>
          </p:cNvPr>
          <p:cNvSpPr txBox="1"/>
          <p:nvPr/>
        </p:nvSpPr>
        <p:spPr>
          <a:xfrm>
            <a:off x="6492240" y="2528619"/>
            <a:ext cx="1598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FILMING WEEK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2C8FE3F-2A3C-9E4F-8705-448E40EA47A2}"/>
              </a:ext>
            </a:extLst>
          </p:cNvPr>
          <p:cNvSpPr txBox="1"/>
          <p:nvPr/>
        </p:nvSpPr>
        <p:spPr>
          <a:xfrm>
            <a:off x="8090755" y="2528619"/>
            <a:ext cx="1598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FILMING WEEK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7E069CE-A289-A84C-BCFD-0A8A01D72E3A}"/>
              </a:ext>
            </a:extLst>
          </p:cNvPr>
          <p:cNvSpPr txBox="1"/>
          <p:nvPr/>
        </p:nvSpPr>
        <p:spPr>
          <a:xfrm>
            <a:off x="9723120" y="2528619"/>
            <a:ext cx="1598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FILMING WEEK</a:t>
            </a:r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A366026-C37A-6043-8137-961A59689F9A}"/>
              </a:ext>
            </a:extLst>
          </p:cNvPr>
          <p:cNvSpPr txBox="1"/>
          <p:nvPr/>
        </p:nvSpPr>
        <p:spPr>
          <a:xfrm>
            <a:off x="6658952" y="3230364"/>
            <a:ext cx="1265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EDIT WEEK </a:t>
            </a: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A05AFC9-1EA7-1B41-8AFF-76E2985455F6}"/>
              </a:ext>
            </a:extLst>
          </p:cNvPr>
          <p:cNvSpPr txBox="1"/>
          <p:nvPr/>
        </p:nvSpPr>
        <p:spPr>
          <a:xfrm>
            <a:off x="8257467" y="3230364"/>
            <a:ext cx="1265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EDIT WEEK </a:t>
            </a:r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2B9B6C2-2DF1-544B-A65E-DA4E25AF92B3}"/>
              </a:ext>
            </a:extLst>
          </p:cNvPr>
          <p:cNvSpPr txBox="1"/>
          <p:nvPr/>
        </p:nvSpPr>
        <p:spPr>
          <a:xfrm>
            <a:off x="9753770" y="3220809"/>
            <a:ext cx="1265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EDIT WEEK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309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B90C3-69CC-BB4E-8DC5-791DAE297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706D61B-C6A1-2445-A3DE-8CF8E2D3BA0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" y="365125"/>
            <a:ext cx="11643360" cy="4878370"/>
          </a:xfrm>
        </p:spPr>
      </p:pic>
      <p:sp>
        <p:nvSpPr>
          <p:cNvPr id="6" name="Subtitle 2">
            <a:extLst>
              <a:ext uri="{FF2B5EF4-FFF2-40B4-BE49-F238E27FC236}">
                <a16:creationId xmlns:a16="http://schemas.microsoft.com/office/drawing/2014/main" id="{772A4C5D-9112-C443-BC87-9EC7C31CDDD9}"/>
              </a:ext>
            </a:extLst>
          </p:cNvPr>
          <p:cNvSpPr txBox="1">
            <a:spLocks/>
          </p:cNvSpPr>
          <p:nvPr/>
        </p:nvSpPr>
        <p:spPr>
          <a:xfrm>
            <a:off x="0" y="6070918"/>
            <a:ext cx="9416143" cy="787082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b="1" dirty="0">
                <a:solidFill>
                  <a:schemeClr val="bg1"/>
                </a:solidFill>
                <a:latin typeface="Chalkboard" panose="03050602040202020205" pitchFamily="66" charset="77"/>
              </a:rPr>
              <a:t>Learning Objective: (Pass 3) Create and produce pre-production materials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385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1A6C0-91C5-7F47-9366-6785BCFB2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1511"/>
            <a:ext cx="10515600" cy="1325563"/>
          </a:xfrm>
        </p:spPr>
        <p:txBody>
          <a:bodyPr/>
          <a:lstStyle/>
          <a:p>
            <a:r>
              <a:rPr lang="en-GB" b="1" dirty="0">
                <a:latin typeface="Chalkboard" panose="03050602040202020205" pitchFamily="66" charset="77"/>
              </a:rPr>
              <a:t>Before you can film:</a:t>
            </a:r>
            <a:endParaRPr lang="en-US" b="1" dirty="0">
              <a:latin typeface="Chalkboard" panose="03050602040202020205" pitchFamily="66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E0DE44-D002-DA40-B8C7-C4A5879BBB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GB" b="1" dirty="0">
                <a:latin typeface="Chalkboard" panose="03050602040202020205" pitchFamily="66" charset="77"/>
              </a:rPr>
              <a:t>Call sheets</a:t>
            </a:r>
          </a:p>
          <a:p>
            <a:pPr>
              <a:lnSpc>
                <a:spcPct val="150000"/>
              </a:lnSpc>
            </a:pPr>
            <a:r>
              <a:rPr lang="en-GB" b="1" dirty="0">
                <a:latin typeface="Chalkboard" panose="03050602040202020205" pitchFamily="66" charset="77"/>
              </a:rPr>
              <a:t>Schedule (include milestones, social media coverage, filming, editing).</a:t>
            </a:r>
          </a:p>
          <a:p>
            <a:pPr>
              <a:lnSpc>
                <a:spcPct val="150000"/>
              </a:lnSpc>
            </a:pPr>
            <a:r>
              <a:rPr lang="en-GB" b="1" dirty="0">
                <a:latin typeface="Chalkboard" panose="03050602040202020205" pitchFamily="66" charset="77"/>
              </a:rPr>
              <a:t>Risk assessment / recce.</a:t>
            </a:r>
          </a:p>
          <a:p>
            <a:pPr>
              <a:lnSpc>
                <a:spcPct val="150000"/>
              </a:lnSpc>
            </a:pPr>
            <a:r>
              <a:rPr lang="en-GB" b="1" dirty="0">
                <a:latin typeface="Chalkboard" panose="03050602040202020205" pitchFamily="66" charset="77"/>
              </a:rPr>
              <a:t>Storyboard</a:t>
            </a:r>
          </a:p>
          <a:p>
            <a:pPr>
              <a:lnSpc>
                <a:spcPct val="150000"/>
              </a:lnSpc>
            </a:pPr>
            <a:r>
              <a:rPr lang="en-GB" b="1" dirty="0">
                <a:latin typeface="Chalkboard" panose="03050602040202020205" pitchFamily="66" charset="77"/>
              </a:rPr>
              <a:t>Actors’ permission slips, location permissions.</a:t>
            </a:r>
          </a:p>
          <a:p>
            <a:endParaRPr lang="en-GB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41F4209C-D423-964F-8336-FD37B20601DD}"/>
              </a:ext>
            </a:extLst>
          </p:cNvPr>
          <p:cNvSpPr txBox="1">
            <a:spLocks/>
          </p:cNvSpPr>
          <p:nvPr/>
        </p:nvSpPr>
        <p:spPr>
          <a:xfrm>
            <a:off x="2667000" y="0"/>
            <a:ext cx="9416143" cy="82296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b="1" dirty="0">
                <a:solidFill>
                  <a:schemeClr val="bg1"/>
                </a:solidFill>
                <a:latin typeface="Chalkboard" panose="03050602040202020205" pitchFamily="66" charset="77"/>
              </a:rPr>
              <a:t>Learning Objective: (Pass 3) Create and produce pre-production materials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2AB235A-29C0-0343-AD3D-B4B5808532E6}"/>
              </a:ext>
            </a:extLst>
          </p:cNvPr>
          <p:cNvSpPr txBox="1"/>
          <p:nvPr/>
        </p:nvSpPr>
        <p:spPr>
          <a:xfrm>
            <a:off x="8549640" y="948462"/>
            <a:ext cx="3168832" cy="178510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>
                <a:latin typeface="Chalkboard" panose="03050602040202020205" pitchFamily="66" charset="77"/>
              </a:rPr>
              <a:t>All need to be emailed to Miss Samuels before filming. </a:t>
            </a:r>
          </a:p>
          <a:p>
            <a:pPr algn="ctr"/>
            <a:r>
              <a:rPr lang="en-GB" sz="2200" b="1" dirty="0">
                <a:latin typeface="Chalkboard" panose="03050602040202020205" pitchFamily="66" charset="77"/>
              </a:rPr>
              <a:t>DEADLINE: 2</a:t>
            </a:r>
            <a:r>
              <a:rPr lang="en-GB" sz="2200" b="1" baseline="30000" dirty="0">
                <a:latin typeface="Chalkboard" panose="03050602040202020205" pitchFamily="66" charset="77"/>
              </a:rPr>
              <a:t>nd</a:t>
            </a:r>
            <a:r>
              <a:rPr lang="en-GB" sz="2200" b="1" dirty="0">
                <a:latin typeface="Chalkboard" panose="03050602040202020205" pitchFamily="66" charset="77"/>
              </a:rPr>
              <a:t> March  </a:t>
            </a:r>
            <a:endParaRPr lang="en-US" sz="2200" b="1" dirty="0">
              <a:latin typeface="Chalkboard" panose="03050602040202020205" pitchFamily="66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415132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210</Words>
  <Application>Microsoft Macintosh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Chalkboard</vt:lpstr>
      <vt:lpstr>Office Theme</vt:lpstr>
      <vt:lpstr>Unit 15: Learning Objective 2</vt:lpstr>
      <vt:lpstr>What are pre-production materials?</vt:lpstr>
      <vt:lpstr>PowerPoint Presentation</vt:lpstr>
      <vt:lpstr>PowerPoint Presentation</vt:lpstr>
      <vt:lpstr>Before you can film:</vt:lpstr>
    </vt:vector>
  </TitlesOfParts>
  <Company/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15: Learning Objective 2</dc:title>
  <dc:creator>lorenza samuels</dc:creator>
  <cp:lastModifiedBy>lorenza samuels</cp:lastModifiedBy>
  <cp:revision>7</cp:revision>
  <dcterms:created xsi:type="dcterms:W3CDTF">2018-02-12T13:53:01Z</dcterms:created>
  <dcterms:modified xsi:type="dcterms:W3CDTF">2018-02-12T14:41:33Z</dcterms:modified>
</cp:coreProperties>
</file>