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E8DC"/>
    <a:srgbClr val="F920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4638"/>
  </p:normalViewPr>
  <p:slideViewPr>
    <p:cSldViewPr snapToGrid="0" snapToObjects="1">
      <p:cViewPr varScale="1">
        <p:scale>
          <a:sx n="107" d="100"/>
          <a:sy n="107" d="100"/>
        </p:scale>
        <p:origin x="168"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E22E-3B70-2048-8E95-9FEFE33DE5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FBEE4-7AC5-7043-85D1-C026C0F54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B3B40-10D4-D540-99D4-202A0F0ADABC}"/>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3E3BC2D0-12B8-5B40-AF52-9B823145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69C84-76E2-1C4A-B29E-91B8ED880801}"/>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996779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74DE0-9275-3C49-AFEE-DB797FE14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6EA5EA-6970-E14D-8CA6-06BEB69D43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7FF4D-B534-B041-88A4-75605BD3F341}"/>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36317A97-6971-CC47-A77D-F1284CD83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33820-A010-0B45-B98A-01077644E262}"/>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170206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2466D-5843-474F-8CAA-AB640267FC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0B2D4E-35A6-F441-A298-50CB32D3D8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B2E1EA-0028-384B-88EE-4F6E71D3854C}"/>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D6F5D342-2ED8-624A-AD35-D77910C97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C4847-212D-4E4B-8DF9-CBD82DDF9B30}"/>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383977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098F-6875-C549-89B0-1F9481040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C913D-A630-3B45-B313-2136B82BD2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8C411-9DE5-5A4C-8749-31318BE3D0DC}"/>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6C9DF354-083B-0C4E-8F71-3A90BDEE3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23497-4268-9D4B-AA07-F81A2ED50691}"/>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274875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5FC7-D7CD-C449-BF2D-F73FD8DDE5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ECBA6F-F996-7942-863A-912093498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2F812F-2714-0749-A7FF-3E6C98DA051E}"/>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7EA764A2-433A-7047-B9FB-2A43F0DF0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4BC46-3183-1144-A9B9-FEA6706D4032}"/>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400250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2D4C8-8F0E-D640-AD3C-802BF7186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DB6F9-69E1-4242-A1C5-ACC672109C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AAEFDD-8B3B-3445-BBA3-CDE422C10B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20BBBE-8558-BA40-8FF8-197E2AC56C7C}"/>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6" name="Footer Placeholder 5">
            <a:extLst>
              <a:ext uri="{FF2B5EF4-FFF2-40B4-BE49-F238E27FC236}">
                <a16:creationId xmlns:a16="http://schemas.microsoft.com/office/drawing/2014/main" id="{C302969D-1608-734C-9A70-342728193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F4484-A396-0B4B-8543-E1AF607CF3F7}"/>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409456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66BA-CAEC-154A-860C-0BD5B22A8A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C8A8B0-E99C-FB41-A937-DF17EA1E1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E4EE32-19F4-EC47-BF0B-A0EB4E6F98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BB0645-CACA-0E48-B061-BE8D88C24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498AA3A-1246-8743-A4F5-E9DDBD2F49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0B78BB-1332-024A-A94C-D6AAD1DF226C}"/>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8" name="Footer Placeholder 7">
            <a:extLst>
              <a:ext uri="{FF2B5EF4-FFF2-40B4-BE49-F238E27FC236}">
                <a16:creationId xmlns:a16="http://schemas.microsoft.com/office/drawing/2014/main" id="{23CE60B4-4BBE-FE46-A07A-3B24948CFF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3DC661-ADC0-954E-BB52-67ECA02E5FC5}"/>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275509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055A-0901-A547-A6C8-A46BE15EB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33730C-E0EF-B943-8931-375588C987B5}"/>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4" name="Footer Placeholder 3">
            <a:extLst>
              <a:ext uri="{FF2B5EF4-FFF2-40B4-BE49-F238E27FC236}">
                <a16:creationId xmlns:a16="http://schemas.microsoft.com/office/drawing/2014/main" id="{32D3DB54-7852-F341-9B1F-36AE72CD6C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B8A86-3431-2B4E-9493-9F755A5650EC}"/>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66214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1D123F-B031-1644-A25E-D39312C53EAD}"/>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3" name="Footer Placeholder 2">
            <a:extLst>
              <a:ext uri="{FF2B5EF4-FFF2-40B4-BE49-F238E27FC236}">
                <a16:creationId xmlns:a16="http://schemas.microsoft.com/office/drawing/2014/main" id="{9002B49E-62FF-3843-9949-F537406072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CBAF8D-EAD9-A348-B4DD-679A1678D48D}"/>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277002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B69B8-AAE1-EE44-97EC-EEDA34254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78C5A-5FA9-B340-8D01-E62E56820B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C66D59-A890-C444-8D29-080437183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7A795C-C7BC-4142-823A-5CDBFA95A23F}"/>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6" name="Footer Placeholder 5">
            <a:extLst>
              <a:ext uri="{FF2B5EF4-FFF2-40B4-BE49-F238E27FC236}">
                <a16:creationId xmlns:a16="http://schemas.microsoft.com/office/drawing/2014/main" id="{B41D3C06-CECD-414F-960A-7E1E6FD41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9E5EDC-ECDB-414B-B56E-D65C98F2C92E}"/>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101923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4AFD8-228E-2F43-838F-E0778A2A0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329D63-0B41-8E43-8156-3E0B2BCCC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6798E6-FC38-634E-8624-B4C56CBB4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BA2330-9D27-A741-9DDA-ABF0B68E7F8E}"/>
              </a:ext>
            </a:extLst>
          </p:cNvPr>
          <p:cNvSpPr>
            <a:spLocks noGrp="1"/>
          </p:cNvSpPr>
          <p:nvPr>
            <p:ph type="dt" sz="half" idx="10"/>
          </p:nvPr>
        </p:nvSpPr>
        <p:spPr/>
        <p:txBody>
          <a:bodyPr/>
          <a:lstStyle/>
          <a:p>
            <a:fld id="{2BF01DE7-509B-F74D-9F40-3235E1FA4E41}" type="datetimeFigureOut">
              <a:rPr lang="en-US" smtClean="0"/>
              <a:t>4/30/18</a:t>
            </a:fld>
            <a:endParaRPr lang="en-US"/>
          </a:p>
        </p:txBody>
      </p:sp>
      <p:sp>
        <p:nvSpPr>
          <p:cNvPr id="6" name="Footer Placeholder 5">
            <a:extLst>
              <a:ext uri="{FF2B5EF4-FFF2-40B4-BE49-F238E27FC236}">
                <a16:creationId xmlns:a16="http://schemas.microsoft.com/office/drawing/2014/main" id="{7C829452-0B76-A840-A879-01ED4FBAA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E6EBA-7888-564A-9563-9E4E218C9E55}"/>
              </a:ext>
            </a:extLst>
          </p:cNvPr>
          <p:cNvSpPr>
            <a:spLocks noGrp="1"/>
          </p:cNvSpPr>
          <p:nvPr>
            <p:ph type="sldNum" sz="quarter" idx="12"/>
          </p:nvPr>
        </p:nvSpPr>
        <p:spPr/>
        <p:txBody>
          <a:bodyPr/>
          <a:lstStyle/>
          <a:p>
            <a:fld id="{7850D366-06DA-524C-AEBC-91BC26173EDF}" type="slidenum">
              <a:rPr lang="en-US" smtClean="0"/>
              <a:t>‹#›</a:t>
            </a:fld>
            <a:endParaRPr lang="en-US"/>
          </a:p>
        </p:txBody>
      </p:sp>
    </p:spTree>
    <p:extLst>
      <p:ext uri="{BB962C8B-B14F-4D97-AF65-F5344CB8AC3E}">
        <p14:creationId xmlns:p14="http://schemas.microsoft.com/office/powerpoint/2010/main" val="1690843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7000"/>
            <a:duotone>
              <a:prstClr val="black"/>
              <a:schemeClr val="accent1">
                <a:tint val="45000"/>
                <a:satMod val="400000"/>
              </a:schemeClr>
            </a:duotone>
            <a:lum/>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A6356-0C0D-9A44-91D9-FD0ED7143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25477-3F9C-8944-A720-8865A67B7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86C45-B3FD-D345-9D75-C80DC4077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01DE7-509B-F74D-9F40-3235E1FA4E41}" type="datetimeFigureOut">
              <a:rPr lang="en-US" smtClean="0"/>
              <a:t>4/30/18</a:t>
            </a:fld>
            <a:endParaRPr lang="en-US"/>
          </a:p>
        </p:txBody>
      </p:sp>
      <p:sp>
        <p:nvSpPr>
          <p:cNvPr id="5" name="Footer Placeholder 4">
            <a:extLst>
              <a:ext uri="{FF2B5EF4-FFF2-40B4-BE49-F238E27FC236}">
                <a16:creationId xmlns:a16="http://schemas.microsoft.com/office/drawing/2014/main" id="{283A6928-D041-B54E-9C7F-7DB31F79F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00562B-BDEA-7446-82E3-F059CC768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0D366-06DA-524C-AEBC-91BC26173EDF}" type="slidenum">
              <a:rPr lang="en-US" smtClean="0"/>
              <a:t>‹#›</a:t>
            </a:fld>
            <a:endParaRPr lang="en-US"/>
          </a:p>
        </p:txBody>
      </p:sp>
    </p:spTree>
    <p:extLst>
      <p:ext uri="{BB962C8B-B14F-4D97-AF65-F5344CB8AC3E}">
        <p14:creationId xmlns:p14="http://schemas.microsoft.com/office/powerpoint/2010/main" val="4004932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duotone>
              <a:prstClr val="black"/>
              <a:schemeClr val="accent1">
                <a:tint val="45000"/>
                <a:satMod val="400000"/>
              </a:schemeClr>
            </a:duotone>
            <a:lum/>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1F7B-4B01-BB4D-9AFD-EFC8CAFBCBDF}"/>
              </a:ext>
            </a:extLst>
          </p:cNvPr>
          <p:cNvSpPr>
            <a:spLocks noGrp="1"/>
          </p:cNvSpPr>
          <p:nvPr>
            <p:ph type="ctrTitle"/>
          </p:nvPr>
        </p:nvSpPr>
        <p:spPr>
          <a:xfrm>
            <a:off x="1524000" y="1083733"/>
            <a:ext cx="9144000" cy="953030"/>
          </a:xfrm>
          <a:solidFill>
            <a:srgbClr val="00B0F0"/>
          </a:solidFill>
        </p:spPr>
        <p:txBody>
          <a:bodyPr/>
          <a:lstStyle/>
          <a:p>
            <a:r>
              <a:rPr lang="en-GB" b="1" dirty="0">
                <a:latin typeface="Chalkboard" panose="03050602040202020205" pitchFamily="66" charset="77"/>
              </a:rPr>
              <a:t>UNIT 26</a:t>
            </a:r>
            <a:endParaRPr lang="en-US" b="1" dirty="0">
              <a:latin typeface="Chalkboard" panose="03050602040202020205" pitchFamily="66" charset="77"/>
            </a:endParaRPr>
          </a:p>
        </p:txBody>
      </p:sp>
      <p:sp>
        <p:nvSpPr>
          <p:cNvPr id="3" name="Subtitle 2">
            <a:extLst>
              <a:ext uri="{FF2B5EF4-FFF2-40B4-BE49-F238E27FC236}">
                <a16:creationId xmlns:a16="http://schemas.microsoft.com/office/drawing/2014/main" id="{7F369BA6-EB76-1A45-889C-2079763FCF2C}"/>
              </a:ext>
            </a:extLst>
          </p:cNvPr>
          <p:cNvSpPr>
            <a:spLocks noGrp="1"/>
          </p:cNvSpPr>
          <p:nvPr>
            <p:ph type="subTitle" idx="1"/>
          </p:nvPr>
        </p:nvSpPr>
        <p:spPr>
          <a:xfrm>
            <a:off x="1524000" y="3602038"/>
            <a:ext cx="9144000" cy="2264372"/>
          </a:xfrm>
          <a:solidFill>
            <a:schemeClr val="accent5">
              <a:lumMod val="40000"/>
              <a:lumOff val="60000"/>
            </a:schemeClr>
          </a:solidFill>
        </p:spPr>
        <p:txBody>
          <a:bodyPr>
            <a:normAutofit fontScale="92500" lnSpcReduction="20000"/>
          </a:bodyPr>
          <a:lstStyle/>
          <a:p>
            <a:r>
              <a:rPr lang="en-GB" b="1" dirty="0">
                <a:latin typeface="Chalkboard" panose="03050602040202020205" pitchFamily="66" charset="77"/>
              </a:rPr>
              <a:t>The Final Countdown</a:t>
            </a:r>
          </a:p>
          <a:p>
            <a:endParaRPr lang="en-GB" b="1" dirty="0">
              <a:latin typeface="Chalkboard" panose="03050602040202020205" pitchFamily="66" charset="77"/>
            </a:endParaRPr>
          </a:p>
          <a:p>
            <a:r>
              <a:rPr lang="en-GB" b="1" dirty="0">
                <a:latin typeface="Chalkboard" panose="03050602040202020205" pitchFamily="66" charset="77"/>
              </a:rPr>
              <a:t>Learning Objective:</a:t>
            </a:r>
          </a:p>
          <a:p>
            <a:r>
              <a:rPr lang="en-GB" b="1" dirty="0">
                <a:latin typeface="Chalkboard" panose="03050602040202020205" pitchFamily="66" charset="77"/>
              </a:rPr>
              <a:t> To explain and explore the unit: Application of converging technologies within a digital design proposal.</a:t>
            </a:r>
          </a:p>
          <a:p>
            <a:r>
              <a:rPr lang="en-GB" b="1" dirty="0">
                <a:latin typeface="Chalkboard" panose="03050602040202020205" pitchFamily="66" charset="77"/>
              </a:rPr>
              <a:t>To evaluate how the digital revolution has had an impact on your proposal</a:t>
            </a:r>
            <a:endParaRPr lang="en-US" b="1" dirty="0">
              <a:latin typeface="Chalkboard" panose="03050602040202020205" pitchFamily="66" charset="77"/>
            </a:endParaRPr>
          </a:p>
        </p:txBody>
      </p:sp>
    </p:spTree>
    <p:extLst>
      <p:ext uri="{BB962C8B-B14F-4D97-AF65-F5344CB8AC3E}">
        <p14:creationId xmlns:p14="http://schemas.microsoft.com/office/powerpoint/2010/main" val="16515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E3B3-711A-D545-9617-7659B4B9B78A}"/>
              </a:ext>
            </a:extLst>
          </p:cNvPr>
          <p:cNvSpPr>
            <a:spLocks noGrp="1"/>
          </p:cNvSpPr>
          <p:nvPr>
            <p:ph type="title"/>
          </p:nvPr>
        </p:nvSpPr>
        <p:spPr>
          <a:xfrm>
            <a:off x="838200" y="365125"/>
            <a:ext cx="1425315" cy="1325563"/>
          </a:xfrm>
          <a:solidFill>
            <a:srgbClr val="00B0F0"/>
          </a:solidFill>
        </p:spPr>
        <p:txBody>
          <a:bodyPr/>
          <a:lstStyle/>
          <a:p>
            <a:pPr algn="ctr"/>
            <a:r>
              <a:rPr lang="en-US" b="1" dirty="0"/>
              <a:t>LO1</a:t>
            </a:r>
          </a:p>
        </p:txBody>
      </p:sp>
      <p:sp>
        <p:nvSpPr>
          <p:cNvPr id="3" name="Content Placeholder 2">
            <a:extLst>
              <a:ext uri="{FF2B5EF4-FFF2-40B4-BE49-F238E27FC236}">
                <a16:creationId xmlns:a16="http://schemas.microsoft.com/office/drawing/2014/main" id="{B880B011-AD19-094F-AB60-F6777F0D4B94}"/>
              </a:ext>
            </a:extLst>
          </p:cNvPr>
          <p:cNvSpPr>
            <a:spLocks noGrp="1"/>
          </p:cNvSpPr>
          <p:nvPr>
            <p:ph idx="1"/>
          </p:nvPr>
        </p:nvSpPr>
        <p:spPr>
          <a:xfrm>
            <a:off x="359764" y="1825624"/>
            <a:ext cx="10994036" cy="4755057"/>
          </a:xfrm>
          <a:solidFill>
            <a:schemeClr val="accent5">
              <a:lumMod val="20000"/>
              <a:lumOff val="80000"/>
            </a:schemeClr>
          </a:solidFill>
        </p:spPr>
        <p:txBody>
          <a:bodyPr>
            <a:normAutofit fontScale="92500"/>
          </a:bodyPr>
          <a:lstStyle/>
          <a:p>
            <a:pPr marL="0" indent="0">
              <a:buNone/>
            </a:pPr>
            <a:r>
              <a:rPr lang="en-GB" b="1" dirty="0"/>
              <a:t>Learning Outcome 1: Be able to research the development of digital media technologies to support the planning of a new product, is assessed in this task. </a:t>
            </a:r>
          </a:p>
          <a:p>
            <a:pPr marL="0" indent="0">
              <a:buNone/>
            </a:pPr>
            <a:r>
              <a:rPr lang="en-GB" dirty="0"/>
              <a:t>Your PASS task is to: </a:t>
            </a:r>
          </a:p>
          <a:p>
            <a:r>
              <a:rPr lang="en-GB" dirty="0"/>
              <a:t>Carry out research into the way the media industry has evolved and changed since the early 20th Century to present day moving into the way technologies have diversified and converged in more recent times and the implications of this. This research should show how your findings support your planning of a new product. </a:t>
            </a:r>
          </a:p>
          <a:p>
            <a:r>
              <a:rPr lang="en-GB" dirty="0"/>
              <a:t> Submit your presentation AND make a short presentation/timeline on your chosen media. Then write a blog post/presentation which discusses : how the digital revolution has had an impact on their identified product proposal and due to the new opportunities and technologies </a:t>
            </a:r>
          </a:p>
          <a:p>
            <a:endParaRPr lang="en-GB" dirty="0"/>
          </a:p>
          <a:p>
            <a:endParaRPr lang="en-US" dirty="0"/>
          </a:p>
        </p:txBody>
      </p:sp>
      <p:sp>
        <p:nvSpPr>
          <p:cNvPr id="5" name="Rectangle 4">
            <a:extLst>
              <a:ext uri="{FF2B5EF4-FFF2-40B4-BE49-F238E27FC236}">
                <a16:creationId xmlns:a16="http://schemas.microsoft.com/office/drawing/2014/main" id="{FAB6A666-73AE-8949-AA25-F2A7446FAE93}"/>
              </a:ext>
            </a:extLst>
          </p:cNvPr>
          <p:cNvSpPr/>
          <p:nvPr/>
        </p:nvSpPr>
        <p:spPr>
          <a:xfrm>
            <a:off x="4287187" y="0"/>
            <a:ext cx="7347679" cy="923330"/>
          </a:xfrm>
          <a:prstGeom prst="rect">
            <a:avLst/>
          </a:prstGeom>
          <a:solidFill>
            <a:schemeClr val="accent4">
              <a:lumMod val="20000"/>
              <a:lumOff val="80000"/>
            </a:schemeClr>
          </a:solidFill>
        </p:spPr>
        <p:txBody>
          <a:bodyPr wrap="square">
            <a:spAutoFit/>
          </a:bodyPr>
          <a:lstStyle/>
          <a:p>
            <a:r>
              <a:rPr lang="en-GB" b="1" dirty="0">
                <a:latin typeface="Chalkboard" panose="03050602040202020205" pitchFamily="66" charset="77"/>
              </a:rPr>
              <a:t>Learning Objective:</a:t>
            </a:r>
          </a:p>
          <a:p>
            <a:r>
              <a:rPr lang="en-GB" b="1" dirty="0">
                <a:latin typeface="Chalkboard" panose="03050602040202020205" pitchFamily="66" charset="77"/>
              </a:rPr>
              <a:t> To explain and explore the unit: Application of converging technologies within a digital design proposal.</a:t>
            </a:r>
          </a:p>
        </p:txBody>
      </p:sp>
    </p:spTree>
    <p:extLst>
      <p:ext uri="{BB962C8B-B14F-4D97-AF65-F5344CB8AC3E}">
        <p14:creationId xmlns:p14="http://schemas.microsoft.com/office/powerpoint/2010/main" val="250569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063-E801-9343-995B-06423F95AC2E}"/>
              </a:ext>
            </a:extLst>
          </p:cNvPr>
          <p:cNvSpPr>
            <a:spLocks noGrp="1"/>
          </p:cNvSpPr>
          <p:nvPr>
            <p:ph type="title"/>
          </p:nvPr>
        </p:nvSpPr>
        <p:spPr>
          <a:xfrm>
            <a:off x="838200" y="365125"/>
            <a:ext cx="2414666" cy="1325563"/>
          </a:xfrm>
          <a:solidFill>
            <a:srgbClr val="00B0F0"/>
          </a:solidFill>
        </p:spPr>
        <p:txBody>
          <a:bodyPr/>
          <a:lstStyle/>
          <a:p>
            <a:pPr algn="ctr"/>
            <a:r>
              <a:rPr lang="en-US" b="1" dirty="0">
                <a:latin typeface="Chalkboard" panose="03050602040202020205" pitchFamily="66" charset="77"/>
              </a:rPr>
              <a:t>LO1 Merit</a:t>
            </a:r>
          </a:p>
        </p:txBody>
      </p:sp>
      <p:sp>
        <p:nvSpPr>
          <p:cNvPr id="4" name="Rectangle 3">
            <a:extLst>
              <a:ext uri="{FF2B5EF4-FFF2-40B4-BE49-F238E27FC236}">
                <a16:creationId xmlns:a16="http://schemas.microsoft.com/office/drawing/2014/main" id="{65CB294C-E574-704F-8505-B9778DBF41B1}"/>
              </a:ext>
            </a:extLst>
          </p:cNvPr>
          <p:cNvSpPr/>
          <p:nvPr/>
        </p:nvSpPr>
        <p:spPr>
          <a:xfrm>
            <a:off x="838199" y="1949281"/>
            <a:ext cx="10269511" cy="4893647"/>
          </a:xfrm>
          <a:prstGeom prst="rect">
            <a:avLst/>
          </a:prstGeom>
          <a:solidFill>
            <a:schemeClr val="accent5">
              <a:lumMod val="20000"/>
              <a:lumOff val="80000"/>
            </a:schemeClr>
          </a:solidFill>
        </p:spPr>
        <p:txBody>
          <a:bodyPr wrap="square">
            <a:spAutoFit/>
          </a:bodyPr>
          <a:lstStyle/>
          <a:p>
            <a:r>
              <a:rPr lang="en-GB" sz="2400" b="1" dirty="0">
                <a:latin typeface="Chalkboard" panose="03050602040202020205" pitchFamily="66" charset="77"/>
              </a:rPr>
              <a:t>Merit task:</a:t>
            </a:r>
          </a:p>
          <a:p>
            <a:pPr marL="285750" indent="-285750">
              <a:buFont typeface="Arial" panose="020B0604020202020204" pitchFamily="34" charset="0"/>
              <a:buChar char="•"/>
            </a:pPr>
            <a:r>
              <a:rPr lang="en-GB" sz="2400" b="1" dirty="0">
                <a:latin typeface="Chalkboard" panose="03050602040202020205" pitchFamily="66" charset="77"/>
              </a:rPr>
              <a:t>Evaluate the developments within digital technologies and how these are used to support product planning and development and the opportunities they generate between media industries. </a:t>
            </a:r>
          </a:p>
          <a:p>
            <a:pPr marL="285750" indent="-285750">
              <a:buFont typeface="Arial" panose="020B0604020202020204" pitchFamily="34" charset="0"/>
              <a:buChar char="•"/>
            </a:pPr>
            <a:endParaRPr lang="en-GB" sz="2400" b="1" dirty="0">
              <a:latin typeface="Chalkboard" panose="03050602040202020205" pitchFamily="66" charset="77"/>
            </a:endParaRPr>
          </a:p>
          <a:p>
            <a:pPr marL="285750" indent="-285750">
              <a:buFont typeface="Arial" panose="020B0604020202020204" pitchFamily="34" charset="0"/>
              <a:buChar char="•"/>
            </a:pPr>
            <a:r>
              <a:rPr lang="en-GB" sz="2400" b="1" dirty="0">
                <a:latin typeface="Chalkboard" panose="03050602040202020205" pitchFamily="66" charset="77"/>
              </a:rPr>
              <a:t>Consider the changes in terms of diversity and convergence in technologies in terms of planning, proposed production requirements and post production, as well as looking at the ways in which audiences will be able to access the proposed product.</a:t>
            </a:r>
          </a:p>
          <a:p>
            <a:pPr marL="285750" indent="-285750">
              <a:buFont typeface="Arial" panose="020B0604020202020204" pitchFamily="34" charset="0"/>
              <a:buChar char="•"/>
            </a:pPr>
            <a:r>
              <a:rPr lang="en-GB" sz="2400" b="1" dirty="0">
                <a:latin typeface="Chalkboard" panose="03050602040202020205" pitchFamily="66" charset="77"/>
              </a:rPr>
              <a:t> </a:t>
            </a:r>
          </a:p>
          <a:p>
            <a:pPr marL="285750" indent="-285750">
              <a:buFont typeface="Arial" panose="020B0604020202020204" pitchFamily="34" charset="0"/>
              <a:buChar char="•"/>
            </a:pPr>
            <a:r>
              <a:rPr lang="en-GB" sz="2400" b="1" dirty="0">
                <a:latin typeface="Chalkboard" panose="03050602040202020205" pitchFamily="66" charset="77"/>
              </a:rPr>
              <a:t>Evidence could be in the form of a written report, blog or video presentation. All research undertaken should be fully referenced and industry contacts credited. </a:t>
            </a:r>
          </a:p>
        </p:txBody>
      </p:sp>
      <p:sp>
        <p:nvSpPr>
          <p:cNvPr id="5" name="Rectangle 4">
            <a:extLst>
              <a:ext uri="{FF2B5EF4-FFF2-40B4-BE49-F238E27FC236}">
                <a16:creationId xmlns:a16="http://schemas.microsoft.com/office/drawing/2014/main" id="{51D0F1E8-6A9C-314A-A35B-8C5C0FE24984}"/>
              </a:ext>
            </a:extLst>
          </p:cNvPr>
          <p:cNvSpPr/>
          <p:nvPr/>
        </p:nvSpPr>
        <p:spPr>
          <a:xfrm>
            <a:off x="4287187" y="0"/>
            <a:ext cx="7347679" cy="923330"/>
          </a:xfrm>
          <a:prstGeom prst="rect">
            <a:avLst/>
          </a:prstGeom>
          <a:solidFill>
            <a:schemeClr val="accent4">
              <a:lumMod val="20000"/>
              <a:lumOff val="80000"/>
            </a:schemeClr>
          </a:solidFill>
        </p:spPr>
        <p:txBody>
          <a:bodyPr wrap="square">
            <a:spAutoFit/>
          </a:bodyPr>
          <a:lstStyle/>
          <a:p>
            <a:r>
              <a:rPr lang="en-GB" b="1" dirty="0">
                <a:latin typeface="Chalkboard" panose="03050602040202020205" pitchFamily="66" charset="77"/>
              </a:rPr>
              <a:t>Learning Objective:</a:t>
            </a:r>
          </a:p>
          <a:p>
            <a:r>
              <a:rPr lang="en-GB" b="1" dirty="0">
                <a:latin typeface="Chalkboard" panose="03050602040202020205" pitchFamily="66" charset="77"/>
              </a:rPr>
              <a:t> To explain and explore the unit: Application of converging technologies within a digital design proposal.</a:t>
            </a:r>
          </a:p>
        </p:txBody>
      </p:sp>
    </p:spTree>
    <p:extLst>
      <p:ext uri="{BB962C8B-B14F-4D97-AF65-F5344CB8AC3E}">
        <p14:creationId xmlns:p14="http://schemas.microsoft.com/office/powerpoint/2010/main" val="260092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41AD9-A7CA-C641-B6CE-DE3365EFB01D}"/>
              </a:ext>
            </a:extLst>
          </p:cNvPr>
          <p:cNvSpPr>
            <a:spLocks noGrp="1"/>
          </p:cNvSpPr>
          <p:nvPr>
            <p:ph type="title"/>
          </p:nvPr>
        </p:nvSpPr>
        <p:spPr>
          <a:xfrm>
            <a:off x="838200" y="140272"/>
            <a:ext cx="3327400" cy="1325563"/>
          </a:xfrm>
          <a:solidFill>
            <a:srgbClr val="00B0F0"/>
          </a:solidFill>
        </p:spPr>
        <p:txBody>
          <a:bodyPr/>
          <a:lstStyle/>
          <a:p>
            <a:pPr algn="ctr"/>
            <a:r>
              <a:rPr lang="en-US" b="1" dirty="0">
                <a:latin typeface="Chalkboard" panose="03050602040202020205" pitchFamily="66" charset="77"/>
              </a:rPr>
              <a:t>This week</a:t>
            </a:r>
          </a:p>
        </p:txBody>
      </p:sp>
      <p:sp>
        <p:nvSpPr>
          <p:cNvPr id="3" name="Content Placeholder 2">
            <a:extLst>
              <a:ext uri="{FF2B5EF4-FFF2-40B4-BE49-F238E27FC236}">
                <a16:creationId xmlns:a16="http://schemas.microsoft.com/office/drawing/2014/main" id="{C4E58FDB-92B8-0B4B-BA04-5A3165D203C6}"/>
              </a:ext>
            </a:extLst>
          </p:cNvPr>
          <p:cNvSpPr>
            <a:spLocks noGrp="1"/>
          </p:cNvSpPr>
          <p:nvPr>
            <p:ph idx="1"/>
          </p:nvPr>
        </p:nvSpPr>
        <p:spPr>
          <a:xfrm>
            <a:off x="838200" y="1645730"/>
            <a:ext cx="10515600" cy="2341641"/>
          </a:xfrm>
          <a:solidFill>
            <a:schemeClr val="accent5">
              <a:lumMod val="20000"/>
              <a:lumOff val="80000"/>
            </a:schemeClr>
          </a:solidFill>
        </p:spPr>
        <p:txBody>
          <a:bodyPr/>
          <a:lstStyle/>
          <a:p>
            <a:r>
              <a:rPr lang="en-US" dirty="0"/>
              <a:t>Explain the unit and print check list</a:t>
            </a:r>
          </a:p>
          <a:p>
            <a:r>
              <a:rPr lang="en-US" dirty="0"/>
              <a:t>Choose a brief choice</a:t>
            </a:r>
          </a:p>
          <a:p>
            <a:r>
              <a:rPr lang="en-US" dirty="0"/>
              <a:t>Watch and explore pre-digital technologies</a:t>
            </a:r>
          </a:p>
          <a:p>
            <a:r>
              <a:rPr lang="en-US" dirty="0"/>
              <a:t>Work and complete LO1 – research the development of digital media</a:t>
            </a:r>
          </a:p>
        </p:txBody>
      </p:sp>
      <p:sp>
        <p:nvSpPr>
          <p:cNvPr id="4" name="Title 1">
            <a:extLst>
              <a:ext uri="{FF2B5EF4-FFF2-40B4-BE49-F238E27FC236}">
                <a16:creationId xmlns:a16="http://schemas.microsoft.com/office/drawing/2014/main" id="{BBEF7201-F9EC-2448-AAEB-AE500DA11A92}"/>
              </a:ext>
            </a:extLst>
          </p:cNvPr>
          <p:cNvSpPr txBox="1">
            <a:spLocks/>
          </p:cNvSpPr>
          <p:nvPr/>
        </p:nvSpPr>
        <p:spPr>
          <a:xfrm>
            <a:off x="838200" y="4167266"/>
            <a:ext cx="3327400" cy="1325563"/>
          </a:xfrm>
          <a:prstGeom prst="rect">
            <a:avLst/>
          </a:prstGeom>
          <a:solidFill>
            <a:srgbClr val="00B0F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halkboard" panose="03050602040202020205" pitchFamily="66" charset="77"/>
              </a:rPr>
              <a:t>Next week</a:t>
            </a:r>
          </a:p>
        </p:txBody>
      </p:sp>
      <p:sp>
        <p:nvSpPr>
          <p:cNvPr id="5" name="Content Placeholder 2">
            <a:extLst>
              <a:ext uri="{FF2B5EF4-FFF2-40B4-BE49-F238E27FC236}">
                <a16:creationId xmlns:a16="http://schemas.microsoft.com/office/drawing/2014/main" id="{2CE76254-1B3A-BE42-B0CC-D60D21B472A2}"/>
              </a:ext>
            </a:extLst>
          </p:cNvPr>
          <p:cNvSpPr txBox="1">
            <a:spLocks/>
          </p:cNvSpPr>
          <p:nvPr/>
        </p:nvSpPr>
        <p:spPr>
          <a:xfrm>
            <a:off x="838200" y="5672724"/>
            <a:ext cx="10515600" cy="960060"/>
          </a:xfrm>
          <a:prstGeom prst="rect">
            <a:avLst/>
          </a:prstGeom>
          <a:solidFill>
            <a:schemeClr val="accent5">
              <a:lumMod val="20000"/>
              <a:lumOff val="8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None/>
            </a:pPr>
            <a:r>
              <a:rPr lang="en-US" dirty="0"/>
              <a:t>Start LO2 – The changing media marketplace.</a:t>
            </a:r>
          </a:p>
        </p:txBody>
      </p:sp>
    </p:spTree>
    <p:extLst>
      <p:ext uri="{BB962C8B-B14F-4D97-AF65-F5344CB8AC3E}">
        <p14:creationId xmlns:p14="http://schemas.microsoft.com/office/powerpoint/2010/main" val="39944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nsia 200D Connect_ Wireless streaming music and radio system_ English (youtubemp4.to)">
            <a:hlinkClick r:id="" action="ppaction://media"/>
            <a:extLst>
              <a:ext uri="{FF2B5EF4-FFF2-40B4-BE49-F238E27FC236}">
                <a16:creationId xmlns:a16="http://schemas.microsoft.com/office/drawing/2014/main" id="{2CBF93AF-6AC7-7E40-A9B9-DFF061CD3E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8294"/>
            <a:ext cx="9202737" cy="4351338"/>
          </a:xfrm>
        </p:spPr>
      </p:pic>
      <p:sp>
        <p:nvSpPr>
          <p:cNvPr id="4" name="Rectangle 3">
            <a:extLst>
              <a:ext uri="{FF2B5EF4-FFF2-40B4-BE49-F238E27FC236}">
                <a16:creationId xmlns:a16="http://schemas.microsoft.com/office/drawing/2014/main" id="{ADD969B1-D0DA-8348-A888-D1E8D3E4C027}"/>
              </a:ext>
            </a:extLst>
          </p:cNvPr>
          <p:cNvSpPr/>
          <p:nvPr/>
        </p:nvSpPr>
        <p:spPr>
          <a:xfrm>
            <a:off x="8500533" y="4426565"/>
            <a:ext cx="3691467" cy="2585323"/>
          </a:xfrm>
          <a:prstGeom prst="rect">
            <a:avLst/>
          </a:prstGeom>
          <a:solidFill>
            <a:schemeClr val="accent5">
              <a:lumMod val="40000"/>
              <a:lumOff val="60000"/>
            </a:schemeClr>
          </a:solidFill>
        </p:spPr>
        <p:txBody>
          <a:bodyPr wrap="square">
            <a:spAutoFit/>
          </a:bodyPr>
          <a:lstStyle/>
          <a:p>
            <a:r>
              <a:rPr lang="en-GB" b="1" dirty="0">
                <a:latin typeface="Chalkboard" panose="03050602040202020205" pitchFamily="66" charset="77"/>
              </a:rPr>
              <a:t>Learning Objective:</a:t>
            </a:r>
          </a:p>
          <a:p>
            <a:r>
              <a:rPr lang="en-GB" b="1" dirty="0">
                <a:latin typeface="Chalkboard" panose="03050602040202020205" pitchFamily="66" charset="77"/>
              </a:rPr>
              <a:t> To explain and explore the unit: Application of converging technologies within a digital design proposal.</a:t>
            </a:r>
          </a:p>
          <a:p>
            <a:endParaRPr lang="en-GB" b="1" dirty="0">
              <a:latin typeface="Chalkboard" panose="03050602040202020205" pitchFamily="66" charset="77"/>
            </a:endParaRPr>
          </a:p>
          <a:p>
            <a:r>
              <a:rPr lang="en-GB" b="1" dirty="0">
                <a:latin typeface="Chalkboard" panose="03050602040202020205" pitchFamily="66" charset="77"/>
              </a:rPr>
              <a:t>To evaluate how the digital revolution has had an impact on your proposal</a:t>
            </a:r>
            <a:endParaRPr lang="en-US" b="1" dirty="0">
              <a:latin typeface="Chalkboard" panose="03050602040202020205" pitchFamily="66" charset="77"/>
            </a:endParaRPr>
          </a:p>
        </p:txBody>
      </p:sp>
      <p:sp>
        <p:nvSpPr>
          <p:cNvPr id="6" name="TextBox 5">
            <a:extLst>
              <a:ext uri="{FF2B5EF4-FFF2-40B4-BE49-F238E27FC236}">
                <a16:creationId xmlns:a16="http://schemas.microsoft.com/office/drawing/2014/main" id="{330E083E-AED3-EF43-BD26-28A72941EBB7}"/>
              </a:ext>
            </a:extLst>
          </p:cNvPr>
          <p:cNvSpPr txBox="1"/>
          <p:nvPr/>
        </p:nvSpPr>
        <p:spPr>
          <a:xfrm>
            <a:off x="0" y="4426565"/>
            <a:ext cx="7670800" cy="2523768"/>
          </a:xfrm>
          <a:prstGeom prst="rect">
            <a:avLst/>
          </a:prstGeom>
          <a:solidFill>
            <a:srgbClr val="FFFF00"/>
          </a:solidFill>
        </p:spPr>
        <p:txBody>
          <a:bodyPr wrap="square" rtlCol="0">
            <a:spAutoFit/>
          </a:bodyPr>
          <a:lstStyle/>
          <a:p>
            <a:r>
              <a:rPr lang="en-US" sz="2000" b="1" dirty="0"/>
              <a:t>What technologies has Pure taken advantage of in their </a:t>
            </a:r>
            <a:r>
              <a:rPr lang="en-US" sz="2000" b="1" dirty="0" err="1"/>
              <a:t>Sensia</a:t>
            </a:r>
            <a:r>
              <a:rPr lang="en-US" sz="2000" b="1" dirty="0"/>
              <a:t> product?</a:t>
            </a:r>
          </a:p>
          <a:p>
            <a:endParaRPr lang="en-US" sz="2000" b="1" dirty="0"/>
          </a:p>
          <a:p>
            <a:r>
              <a:rPr lang="en-US" sz="2000" b="1" dirty="0"/>
              <a:t>Who is this advert campaign targeting?</a:t>
            </a:r>
          </a:p>
          <a:p>
            <a:endParaRPr lang="en-US" sz="2000" b="1" dirty="0"/>
          </a:p>
          <a:p>
            <a:r>
              <a:rPr lang="en-US" sz="2000" b="1" dirty="0"/>
              <a:t>What has the producer of the campaign done to target its audience?</a:t>
            </a:r>
          </a:p>
          <a:p>
            <a:r>
              <a:rPr lang="en-US" sz="2000" b="1" dirty="0"/>
              <a:t>What could the producer do to target its audience better?</a:t>
            </a:r>
          </a:p>
          <a:p>
            <a:endParaRPr lang="en-US" dirty="0"/>
          </a:p>
        </p:txBody>
      </p:sp>
      <p:pic>
        <p:nvPicPr>
          <p:cNvPr id="8" name="Picture 7">
            <a:extLst>
              <a:ext uri="{FF2B5EF4-FFF2-40B4-BE49-F238E27FC236}">
                <a16:creationId xmlns:a16="http://schemas.microsoft.com/office/drawing/2014/main" id="{43D25137-2390-DD4D-9C5D-94527A4E0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2737" y="58294"/>
            <a:ext cx="2989263" cy="4368271"/>
          </a:xfrm>
          <a:prstGeom prst="rect">
            <a:avLst/>
          </a:prstGeom>
        </p:spPr>
      </p:pic>
    </p:spTree>
    <p:extLst>
      <p:ext uri="{BB962C8B-B14F-4D97-AF65-F5344CB8AC3E}">
        <p14:creationId xmlns:p14="http://schemas.microsoft.com/office/powerpoint/2010/main" val="34532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1575-D536-1642-ADCD-CC603FABD414}"/>
              </a:ext>
            </a:extLst>
          </p:cNvPr>
          <p:cNvSpPr>
            <a:spLocks noGrp="1"/>
          </p:cNvSpPr>
          <p:nvPr>
            <p:ph type="title"/>
          </p:nvPr>
        </p:nvSpPr>
        <p:spPr>
          <a:xfrm>
            <a:off x="838200" y="365125"/>
            <a:ext cx="3666067" cy="1325563"/>
          </a:xfrm>
          <a:solidFill>
            <a:srgbClr val="00B0F0"/>
          </a:solidFill>
        </p:spPr>
        <p:txBody>
          <a:bodyPr/>
          <a:lstStyle/>
          <a:p>
            <a:r>
              <a:rPr lang="en-US" b="1" dirty="0">
                <a:latin typeface="Chalkboard" panose="03050602040202020205" pitchFamily="66" charset="77"/>
              </a:rPr>
              <a:t>Your Choices</a:t>
            </a:r>
          </a:p>
        </p:txBody>
      </p:sp>
      <p:sp>
        <p:nvSpPr>
          <p:cNvPr id="3" name="Content Placeholder 2">
            <a:extLst>
              <a:ext uri="{FF2B5EF4-FFF2-40B4-BE49-F238E27FC236}">
                <a16:creationId xmlns:a16="http://schemas.microsoft.com/office/drawing/2014/main" id="{28BA7DA2-9B7A-9B4C-8E7B-FFF90D1652AF}"/>
              </a:ext>
            </a:extLst>
          </p:cNvPr>
          <p:cNvSpPr>
            <a:spLocks noGrp="1"/>
          </p:cNvSpPr>
          <p:nvPr>
            <p:ph idx="1"/>
          </p:nvPr>
        </p:nvSpPr>
        <p:spPr>
          <a:xfrm>
            <a:off x="571501" y="2031325"/>
            <a:ext cx="10659533" cy="4612218"/>
          </a:xfrm>
          <a:solidFill>
            <a:schemeClr val="accent4">
              <a:lumMod val="20000"/>
              <a:lumOff val="80000"/>
            </a:schemeClr>
          </a:solidFill>
        </p:spPr>
        <p:txBody>
          <a:bodyPr>
            <a:normAutofit/>
          </a:bodyPr>
          <a:lstStyle/>
          <a:p>
            <a:r>
              <a:rPr lang="en-GB" b="1" dirty="0"/>
              <a:t>Choice 1. This could be a new way to experience the News. With more input from citizen journalism and interactive features. Combining videos with Twitter and News channel </a:t>
            </a:r>
            <a:r>
              <a:rPr lang="en-GB" b="1" dirty="0" err="1"/>
              <a:t>AllDayNews</a:t>
            </a:r>
            <a:r>
              <a:rPr lang="en-GB" b="1" dirty="0"/>
              <a:t>.</a:t>
            </a:r>
            <a:endParaRPr lang="en-GB" dirty="0"/>
          </a:p>
          <a:p>
            <a:r>
              <a:rPr lang="en-GB" b="1" dirty="0"/>
              <a:t>Choice 2. </a:t>
            </a:r>
            <a:r>
              <a:rPr lang="en-GB" b="1" dirty="0" err="1"/>
              <a:t>MuzicChoice</a:t>
            </a:r>
            <a:r>
              <a:rPr lang="en-GB" b="1" dirty="0"/>
              <a:t> who are a DAB radio station and TV Broadcaster want to invest in a new technology which allows listeners to be more interactive with its radio and TV output. </a:t>
            </a:r>
            <a:endParaRPr lang="en-GB" dirty="0"/>
          </a:p>
          <a:p>
            <a:r>
              <a:rPr lang="en-GB" b="1" dirty="0"/>
              <a:t>Choice 3: An app which works with UK music artists and online clothing companies to sell clothes in a unique way. Watching interviews and music videos and buying the celeb’s outfits with a click of a button.</a:t>
            </a:r>
            <a:endParaRPr lang="en-GB" dirty="0"/>
          </a:p>
          <a:p>
            <a:pPr marL="0" indent="0">
              <a:buNone/>
            </a:pPr>
            <a:endParaRPr lang="en-US" dirty="0"/>
          </a:p>
        </p:txBody>
      </p:sp>
      <p:sp>
        <p:nvSpPr>
          <p:cNvPr id="4" name="Rectangle 3">
            <a:extLst>
              <a:ext uri="{FF2B5EF4-FFF2-40B4-BE49-F238E27FC236}">
                <a16:creationId xmlns:a16="http://schemas.microsoft.com/office/drawing/2014/main" id="{47DAB975-BA3C-BD45-984B-630EC1DFD5F5}"/>
              </a:ext>
            </a:extLst>
          </p:cNvPr>
          <p:cNvSpPr/>
          <p:nvPr/>
        </p:nvSpPr>
        <p:spPr>
          <a:xfrm>
            <a:off x="6713650" y="12243"/>
            <a:ext cx="4893733" cy="2031325"/>
          </a:xfrm>
          <a:prstGeom prst="rect">
            <a:avLst/>
          </a:prstGeom>
          <a:solidFill>
            <a:schemeClr val="accent5">
              <a:lumMod val="40000"/>
              <a:lumOff val="60000"/>
            </a:schemeClr>
          </a:solidFill>
        </p:spPr>
        <p:txBody>
          <a:bodyPr wrap="square">
            <a:spAutoFit/>
          </a:bodyPr>
          <a:lstStyle/>
          <a:p>
            <a:r>
              <a:rPr lang="en-GB" b="1" dirty="0">
                <a:latin typeface="Chalkboard" panose="03050602040202020205" pitchFamily="66" charset="77"/>
              </a:rPr>
              <a:t>Learning Objective:</a:t>
            </a:r>
          </a:p>
          <a:p>
            <a:r>
              <a:rPr lang="en-GB" b="1" dirty="0">
                <a:latin typeface="Chalkboard" panose="03050602040202020205" pitchFamily="66" charset="77"/>
              </a:rPr>
              <a:t>To explain and explore the unit: Application of converging technologies within a digital design proposal.</a:t>
            </a:r>
          </a:p>
          <a:p>
            <a:endParaRPr lang="en-GB" b="1" dirty="0">
              <a:latin typeface="Chalkboard" panose="03050602040202020205" pitchFamily="66" charset="77"/>
            </a:endParaRPr>
          </a:p>
          <a:p>
            <a:r>
              <a:rPr lang="en-GB" b="1" dirty="0">
                <a:latin typeface="Chalkboard" panose="03050602040202020205" pitchFamily="66" charset="77"/>
              </a:rPr>
              <a:t>To evaluate how the digital revolution has had an impact on your proposal</a:t>
            </a:r>
            <a:endParaRPr lang="en-US" b="1" dirty="0">
              <a:latin typeface="Chalkboard" panose="03050602040202020205" pitchFamily="66" charset="77"/>
            </a:endParaRPr>
          </a:p>
        </p:txBody>
      </p:sp>
    </p:spTree>
    <p:extLst>
      <p:ext uri="{BB962C8B-B14F-4D97-AF65-F5344CB8AC3E}">
        <p14:creationId xmlns:p14="http://schemas.microsoft.com/office/powerpoint/2010/main" val="3002940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40DF-9AB6-C24B-B76B-EDB9B5F69C11}"/>
              </a:ext>
            </a:extLst>
          </p:cNvPr>
          <p:cNvSpPr>
            <a:spLocks noGrp="1"/>
          </p:cNvSpPr>
          <p:nvPr>
            <p:ph type="title"/>
          </p:nvPr>
        </p:nvSpPr>
        <p:spPr>
          <a:xfrm>
            <a:off x="838200" y="365125"/>
            <a:ext cx="7136567" cy="1325563"/>
          </a:xfrm>
          <a:solidFill>
            <a:srgbClr val="00B0F0"/>
          </a:solidFill>
        </p:spPr>
        <p:txBody>
          <a:bodyPr/>
          <a:lstStyle/>
          <a:p>
            <a:r>
              <a:rPr lang="en-US" b="1" dirty="0">
                <a:latin typeface="Chalkboard" panose="03050602040202020205" pitchFamily="66" charset="77"/>
              </a:rPr>
              <a:t>What to do on this unit:</a:t>
            </a:r>
          </a:p>
        </p:txBody>
      </p:sp>
      <p:sp>
        <p:nvSpPr>
          <p:cNvPr id="3" name="Content Placeholder 2">
            <a:extLst>
              <a:ext uri="{FF2B5EF4-FFF2-40B4-BE49-F238E27FC236}">
                <a16:creationId xmlns:a16="http://schemas.microsoft.com/office/drawing/2014/main" id="{6F77F675-1F28-5541-9C3E-E0267CFB5D08}"/>
              </a:ext>
            </a:extLst>
          </p:cNvPr>
          <p:cNvSpPr>
            <a:spLocks noGrp="1"/>
          </p:cNvSpPr>
          <p:nvPr>
            <p:ph idx="1"/>
          </p:nvPr>
        </p:nvSpPr>
        <p:spPr>
          <a:xfrm>
            <a:off x="838200" y="1825624"/>
            <a:ext cx="10515600" cy="4874979"/>
          </a:xfrm>
          <a:solidFill>
            <a:schemeClr val="accent5">
              <a:lumMod val="20000"/>
              <a:lumOff val="80000"/>
            </a:schemeClr>
          </a:solidFill>
        </p:spPr>
        <p:txBody>
          <a:bodyPr>
            <a:normAutofit fontScale="25000" lnSpcReduction="20000"/>
          </a:bodyPr>
          <a:lstStyle/>
          <a:p>
            <a:pPr marL="0" indent="0">
              <a:lnSpc>
                <a:spcPct val="120000"/>
              </a:lnSpc>
              <a:buNone/>
            </a:pPr>
            <a:r>
              <a:rPr lang="en-GB" sz="5500" b="1" dirty="0">
                <a:latin typeface="Chalkboard" panose="03050602040202020205" pitchFamily="66" charset="77"/>
              </a:rPr>
              <a:t>Your proposal must include the following to impress the company’s judges: </a:t>
            </a:r>
          </a:p>
          <a:p>
            <a:pPr lvl="0">
              <a:lnSpc>
                <a:spcPct val="120000"/>
              </a:lnSpc>
            </a:pPr>
            <a:r>
              <a:rPr lang="en-GB" sz="5500" b="1" dirty="0">
                <a:latin typeface="Chalkboard" panose="03050602040202020205" pitchFamily="66" charset="77"/>
              </a:rPr>
              <a:t>· Research into the development of digital media technologies and how this has supported your ideas in the planning of a new product. </a:t>
            </a:r>
            <a:r>
              <a:rPr lang="en-US" sz="5500" b="1" dirty="0">
                <a:latin typeface="Chalkboard" panose="03050602040202020205" pitchFamily="66" charset="77"/>
              </a:rPr>
              <a:t> </a:t>
            </a:r>
            <a:endParaRPr lang="en-GB" sz="5500" b="1" dirty="0">
              <a:latin typeface="Chalkboard" panose="03050602040202020205" pitchFamily="66" charset="77"/>
            </a:endParaRPr>
          </a:p>
          <a:p>
            <a:pPr marL="0" lvl="0" indent="0">
              <a:lnSpc>
                <a:spcPct val="120000"/>
              </a:lnSpc>
              <a:buNone/>
            </a:pPr>
            <a:endParaRPr lang="en-GB" sz="5500" b="1" dirty="0">
              <a:latin typeface="Chalkboard" panose="03050602040202020205" pitchFamily="66" charset="77"/>
            </a:endParaRPr>
          </a:p>
          <a:p>
            <a:pPr lvl="0">
              <a:lnSpc>
                <a:spcPct val="120000"/>
              </a:lnSpc>
            </a:pPr>
            <a:r>
              <a:rPr lang="en-GB" sz="5500" b="1" dirty="0">
                <a:latin typeface="Chalkboard" panose="03050602040202020205" pitchFamily="66" charset="77"/>
              </a:rPr>
              <a:t> Show the evolution of new media organisational cultures and the roles that have had an impact on your product proposal. </a:t>
            </a:r>
          </a:p>
          <a:p>
            <a:pPr marL="0" lvl="0" indent="0">
              <a:lnSpc>
                <a:spcPct val="120000"/>
              </a:lnSpc>
              <a:buNone/>
            </a:pPr>
            <a:r>
              <a:rPr lang="en-US" sz="5500" b="1" dirty="0">
                <a:latin typeface="Chalkboard" panose="03050602040202020205" pitchFamily="66" charset="77"/>
              </a:rPr>
              <a:t> </a:t>
            </a:r>
            <a:endParaRPr lang="en-GB" sz="5500" b="1" dirty="0">
              <a:latin typeface="Chalkboard" panose="03050602040202020205" pitchFamily="66" charset="77"/>
            </a:endParaRPr>
          </a:p>
          <a:p>
            <a:pPr lvl="0">
              <a:lnSpc>
                <a:spcPct val="120000"/>
              </a:lnSpc>
            </a:pPr>
            <a:r>
              <a:rPr lang="en-GB" sz="5500" b="1" dirty="0">
                <a:latin typeface="Chalkboard" panose="03050602040202020205" pitchFamily="66" charset="77"/>
              </a:rPr>
              <a:t>· An illustration that you understand how the legal, ethical, social and moral issues impact on your product proposal. </a:t>
            </a:r>
            <a:r>
              <a:rPr lang="en-US" sz="5500" b="1" dirty="0">
                <a:latin typeface="Chalkboard" panose="03050602040202020205" pitchFamily="66" charset="77"/>
              </a:rPr>
              <a:t> </a:t>
            </a:r>
          </a:p>
          <a:p>
            <a:pPr marL="0" lvl="0" indent="0">
              <a:lnSpc>
                <a:spcPct val="120000"/>
              </a:lnSpc>
              <a:buNone/>
            </a:pPr>
            <a:endParaRPr lang="en-GB" sz="5500" b="1" dirty="0">
              <a:latin typeface="Chalkboard" panose="03050602040202020205" pitchFamily="66" charset="77"/>
            </a:endParaRPr>
          </a:p>
          <a:p>
            <a:pPr lvl="0">
              <a:lnSpc>
                <a:spcPct val="120000"/>
              </a:lnSpc>
            </a:pPr>
            <a:r>
              <a:rPr lang="en-GB" sz="5500" b="1" dirty="0">
                <a:latin typeface="Chalkboard" panose="03050602040202020205" pitchFamily="66" charset="77"/>
              </a:rPr>
              <a:t>· The design proposal that identifies how converging technologies will be harnessed to exploit the previously identified new markets including the products, platform and its channels of distribution. </a:t>
            </a:r>
          </a:p>
          <a:p>
            <a:pPr marL="0" lvl="0" indent="0">
              <a:lnSpc>
                <a:spcPct val="120000"/>
              </a:lnSpc>
              <a:buNone/>
            </a:pPr>
            <a:endParaRPr lang="en-GB" sz="5500" b="1" dirty="0">
              <a:latin typeface="Chalkboard" panose="03050602040202020205" pitchFamily="66" charset="77"/>
            </a:endParaRPr>
          </a:p>
          <a:p>
            <a:pPr lvl="0">
              <a:lnSpc>
                <a:spcPct val="120000"/>
              </a:lnSpc>
            </a:pPr>
            <a:r>
              <a:rPr lang="en-GB" sz="5500" b="1" dirty="0">
                <a:latin typeface="Chalkboard" panose="03050602040202020205" pitchFamily="66" charset="77"/>
              </a:rPr>
              <a:t>· A project outline of scope, the formats, as well as an appropriate marketing mix for your planned cross media product. </a:t>
            </a:r>
            <a:r>
              <a:rPr lang="en-US" sz="5500" b="1" dirty="0">
                <a:latin typeface="Chalkboard" panose="03050602040202020205" pitchFamily="66" charset="77"/>
              </a:rPr>
              <a:t> </a:t>
            </a:r>
            <a:r>
              <a:rPr lang="en-GB" sz="5500" b="1" dirty="0">
                <a:latin typeface="Chalkboard" panose="03050602040202020205" pitchFamily="66" charset="77"/>
              </a:rPr>
              <a:t>You must present your planned product proposal to the panel of judges, justifying your decisions and then gaining feedback and revising your proposal in light of this feedback. The format of the product proposal should be a treatment for an audio or audio-visual product as the product proposal itself that will be pitched to stakeholders and then any feedback and revisions. </a:t>
            </a:r>
            <a:r>
              <a:rPr lang="en-US" sz="5500" b="1" dirty="0">
                <a:latin typeface="Chalkboard" panose="03050602040202020205" pitchFamily="66" charset="77"/>
              </a:rPr>
              <a:t> </a:t>
            </a:r>
            <a:endParaRPr lang="en-GB" sz="5500" b="1" dirty="0">
              <a:latin typeface="Chalkboard" panose="03050602040202020205" pitchFamily="66" charset="77"/>
            </a:endParaRPr>
          </a:p>
          <a:p>
            <a:pPr marL="0" indent="0">
              <a:buNone/>
            </a:pPr>
            <a:endParaRPr lang="en-US" dirty="0"/>
          </a:p>
        </p:txBody>
      </p:sp>
    </p:spTree>
    <p:extLst>
      <p:ext uri="{BB962C8B-B14F-4D97-AF65-F5344CB8AC3E}">
        <p14:creationId xmlns:p14="http://schemas.microsoft.com/office/powerpoint/2010/main" val="39970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checkerboard(across)">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41A8-1A33-E14A-9ADA-C38BA5573AE4}"/>
              </a:ext>
            </a:extLst>
          </p:cNvPr>
          <p:cNvSpPr>
            <a:spLocks noGrp="1"/>
          </p:cNvSpPr>
          <p:nvPr>
            <p:ph type="title"/>
          </p:nvPr>
        </p:nvSpPr>
        <p:spPr>
          <a:xfrm>
            <a:off x="838200" y="365125"/>
            <a:ext cx="6986666" cy="1325563"/>
          </a:xfrm>
          <a:solidFill>
            <a:srgbClr val="00B0F0"/>
          </a:solidFill>
        </p:spPr>
        <p:txBody>
          <a:bodyPr/>
          <a:lstStyle/>
          <a:p>
            <a:r>
              <a:rPr lang="en-US" b="1" dirty="0">
                <a:latin typeface="Chalkboard" panose="03050602040202020205" pitchFamily="66" charset="77"/>
              </a:rPr>
              <a:t>So what does this mean?</a:t>
            </a:r>
          </a:p>
        </p:txBody>
      </p:sp>
      <p:sp>
        <p:nvSpPr>
          <p:cNvPr id="3" name="Content Placeholder 2">
            <a:extLst>
              <a:ext uri="{FF2B5EF4-FFF2-40B4-BE49-F238E27FC236}">
                <a16:creationId xmlns:a16="http://schemas.microsoft.com/office/drawing/2014/main" id="{15F826DB-FC1C-7F49-875A-1DA21EF53A82}"/>
              </a:ext>
            </a:extLst>
          </p:cNvPr>
          <p:cNvSpPr>
            <a:spLocks noGrp="1"/>
          </p:cNvSpPr>
          <p:nvPr>
            <p:ph idx="1"/>
          </p:nvPr>
        </p:nvSpPr>
        <p:spPr>
          <a:solidFill>
            <a:srgbClr val="5EE8DC"/>
          </a:solidFill>
        </p:spPr>
        <p:txBody>
          <a:bodyPr/>
          <a:lstStyle/>
          <a:p>
            <a:pPr marL="0" indent="0">
              <a:buNone/>
            </a:pPr>
            <a:r>
              <a:rPr lang="en-US" b="1" dirty="0">
                <a:latin typeface="Chalkboard" panose="03050602040202020205" pitchFamily="66" charset="77"/>
              </a:rPr>
              <a:t>You will </a:t>
            </a:r>
            <a:r>
              <a:rPr lang="en-US" b="1" dirty="0" err="1">
                <a:latin typeface="Chalkboard" panose="03050602040202020205" pitchFamily="66" charset="77"/>
              </a:rPr>
              <a:t>recognise</a:t>
            </a:r>
            <a:r>
              <a:rPr lang="en-US" b="1" dirty="0">
                <a:latin typeface="Chalkboard" panose="03050602040202020205" pitchFamily="66" charset="77"/>
              </a:rPr>
              <a:t>, create and explain:</a:t>
            </a:r>
          </a:p>
        </p:txBody>
      </p:sp>
      <p:pic>
        <p:nvPicPr>
          <p:cNvPr id="4" name="Picture 3">
            <a:extLst>
              <a:ext uri="{FF2B5EF4-FFF2-40B4-BE49-F238E27FC236}">
                <a16:creationId xmlns:a16="http://schemas.microsoft.com/office/drawing/2014/main" id="{D4146466-4230-6543-BA9E-D5132C84D5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81867" y="2758190"/>
            <a:ext cx="2586446" cy="2218544"/>
          </a:xfrm>
          <a:prstGeom prst="rect">
            <a:avLst/>
          </a:prstGeom>
        </p:spPr>
      </p:pic>
      <p:pic>
        <p:nvPicPr>
          <p:cNvPr id="6" name="Picture 5">
            <a:extLst>
              <a:ext uri="{FF2B5EF4-FFF2-40B4-BE49-F238E27FC236}">
                <a16:creationId xmlns:a16="http://schemas.microsoft.com/office/drawing/2014/main" id="{1B7A69A6-4C75-1444-B9C0-75FCA648CCC6}"/>
              </a:ext>
            </a:extLst>
          </p:cNvPr>
          <p:cNvPicPr>
            <a:picLocks noChangeAspect="1"/>
          </p:cNvPicPr>
          <p:nvPr/>
        </p:nvPicPr>
        <p:blipFill>
          <a:blip r:embed="rId3">
            <a:duotone>
              <a:prstClr val="black"/>
              <a:schemeClr val="accent4">
                <a:tint val="45000"/>
                <a:satMod val="400000"/>
              </a:schemeClr>
            </a:duotone>
          </a:blip>
          <a:stretch>
            <a:fillRect/>
          </a:stretch>
        </p:blipFill>
        <p:spPr>
          <a:xfrm>
            <a:off x="4253665" y="2883283"/>
            <a:ext cx="3357391" cy="2236022"/>
          </a:xfrm>
          <a:prstGeom prst="rect">
            <a:avLst/>
          </a:prstGeom>
        </p:spPr>
      </p:pic>
      <p:pic>
        <p:nvPicPr>
          <p:cNvPr id="7" name="Picture 6">
            <a:extLst>
              <a:ext uri="{FF2B5EF4-FFF2-40B4-BE49-F238E27FC236}">
                <a16:creationId xmlns:a16="http://schemas.microsoft.com/office/drawing/2014/main" id="{0BE20E29-45D4-7F40-8F58-8364DB9E6156}"/>
              </a:ext>
            </a:extLst>
          </p:cNvPr>
          <p:cNvPicPr>
            <a:picLocks noChangeAspect="1"/>
          </p:cNvPicPr>
          <p:nvPr/>
        </p:nvPicPr>
        <p:blipFill>
          <a:blip r:embed="rId4"/>
          <a:stretch>
            <a:fillRect/>
          </a:stretch>
        </p:blipFill>
        <p:spPr>
          <a:xfrm>
            <a:off x="8104113" y="2883283"/>
            <a:ext cx="3039823" cy="2236022"/>
          </a:xfrm>
          <a:prstGeom prst="rect">
            <a:avLst/>
          </a:prstGeom>
        </p:spPr>
      </p:pic>
      <p:sp>
        <p:nvSpPr>
          <p:cNvPr id="8" name="Rectangle 7">
            <a:extLst>
              <a:ext uri="{FF2B5EF4-FFF2-40B4-BE49-F238E27FC236}">
                <a16:creationId xmlns:a16="http://schemas.microsoft.com/office/drawing/2014/main" id="{F3958F80-7015-6040-8A63-5186661E7FE1}"/>
              </a:ext>
            </a:extLst>
          </p:cNvPr>
          <p:cNvSpPr/>
          <p:nvPr/>
        </p:nvSpPr>
        <p:spPr>
          <a:xfrm>
            <a:off x="0" y="5904690"/>
            <a:ext cx="11827239" cy="923330"/>
          </a:xfrm>
          <a:prstGeom prst="rect">
            <a:avLst/>
          </a:prstGeom>
          <a:solidFill>
            <a:schemeClr val="accent4">
              <a:lumMod val="20000"/>
              <a:lumOff val="80000"/>
            </a:schemeClr>
          </a:solidFill>
        </p:spPr>
        <p:txBody>
          <a:bodyPr wrap="square">
            <a:spAutoFit/>
          </a:bodyPr>
          <a:lstStyle/>
          <a:p>
            <a:pPr algn="ctr"/>
            <a:r>
              <a:rPr lang="en-GB" b="1" dirty="0">
                <a:latin typeface="Chalkboard" panose="03050602040202020205" pitchFamily="66" charset="77"/>
              </a:rPr>
              <a:t>Learning Objective:</a:t>
            </a:r>
          </a:p>
          <a:p>
            <a:pPr algn="ctr"/>
            <a:endParaRPr lang="en-GB" b="1" dirty="0">
              <a:latin typeface="Chalkboard" panose="03050602040202020205" pitchFamily="66" charset="77"/>
            </a:endParaRPr>
          </a:p>
          <a:p>
            <a:pPr algn="ctr"/>
            <a:r>
              <a:rPr lang="en-GB" b="1" dirty="0">
                <a:latin typeface="Chalkboard" panose="03050602040202020205" pitchFamily="66" charset="77"/>
              </a:rPr>
              <a:t>To evaluate how the digital revolution has had an impact on your proposal</a:t>
            </a:r>
            <a:endParaRPr lang="en-US" b="1" dirty="0">
              <a:latin typeface="Chalkboard" panose="03050602040202020205" pitchFamily="66" charset="77"/>
            </a:endParaRPr>
          </a:p>
        </p:txBody>
      </p:sp>
    </p:spTree>
    <p:extLst>
      <p:ext uri="{BB962C8B-B14F-4D97-AF65-F5344CB8AC3E}">
        <p14:creationId xmlns:p14="http://schemas.microsoft.com/office/powerpoint/2010/main" val="15395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90D21-00D4-714A-B46E-A5B2DABE9810}"/>
              </a:ext>
            </a:extLst>
          </p:cNvPr>
          <p:cNvSpPr>
            <a:spLocks noGrp="1"/>
          </p:cNvSpPr>
          <p:nvPr>
            <p:ph type="title"/>
          </p:nvPr>
        </p:nvSpPr>
        <p:spPr>
          <a:solidFill>
            <a:srgbClr val="00B0F0"/>
          </a:solidFill>
        </p:spPr>
        <p:txBody>
          <a:bodyPr/>
          <a:lstStyle/>
          <a:p>
            <a:r>
              <a:rPr lang="en-US" b="1" dirty="0">
                <a:latin typeface="Chalkboard" panose="03050602040202020205" pitchFamily="66" charset="77"/>
              </a:rPr>
              <a:t>Whilst the presentations happen…..</a:t>
            </a:r>
          </a:p>
        </p:txBody>
      </p:sp>
      <p:sp>
        <p:nvSpPr>
          <p:cNvPr id="3" name="Content Placeholder 2">
            <a:extLst>
              <a:ext uri="{FF2B5EF4-FFF2-40B4-BE49-F238E27FC236}">
                <a16:creationId xmlns:a16="http://schemas.microsoft.com/office/drawing/2014/main" id="{60496889-69CF-BA4A-B982-B34710311CA6}"/>
              </a:ext>
            </a:extLst>
          </p:cNvPr>
          <p:cNvSpPr>
            <a:spLocks noGrp="1"/>
          </p:cNvSpPr>
          <p:nvPr>
            <p:ph idx="1"/>
          </p:nvPr>
        </p:nvSpPr>
        <p:spPr>
          <a:solidFill>
            <a:schemeClr val="accent5">
              <a:lumMod val="20000"/>
              <a:lumOff val="80000"/>
            </a:schemeClr>
          </a:solidFill>
        </p:spPr>
        <p:txBody>
          <a:bodyPr>
            <a:normAutofit lnSpcReduction="10000"/>
          </a:bodyPr>
          <a:lstStyle/>
          <a:p>
            <a:r>
              <a:rPr lang="en-US" b="1" dirty="0">
                <a:latin typeface="Chalkboard" panose="03050602040202020205" pitchFamily="66" charset="77"/>
              </a:rPr>
              <a:t>Make notes on the other technologies.</a:t>
            </a:r>
          </a:p>
          <a:p>
            <a:r>
              <a:rPr lang="en-US" b="1" dirty="0">
                <a:latin typeface="Chalkboard" panose="03050602040202020205" pitchFamily="66" charset="77"/>
              </a:rPr>
              <a:t>What are key points of change.</a:t>
            </a:r>
          </a:p>
          <a:p>
            <a:r>
              <a:rPr lang="en-US" b="1" dirty="0">
                <a:latin typeface="Chalkboard" panose="03050602040202020205" pitchFamily="66" charset="77"/>
              </a:rPr>
              <a:t>Which other technologies could relate to your chosen brief?</a:t>
            </a:r>
          </a:p>
          <a:p>
            <a:r>
              <a:rPr lang="en-US" b="1" dirty="0">
                <a:latin typeface="Chalkboard" panose="03050602040202020205" pitchFamily="66" charset="77"/>
              </a:rPr>
              <a:t>What were significant developments?</a:t>
            </a:r>
          </a:p>
          <a:p>
            <a:r>
              <a:rPr lang="en-US" b="1" dirty="0">
                <a:latin typeface="Chalkboard" panose="03050602040202020205" pitchFamily="66" charset="77"/>
              </a:rPr>
              <a:t>How did significant developments change the experience for the audience?</a:t>
            </a:r>
          </a:p>
          <a:p>
            <a:r>
              <a:rPr lang="en-US" b="1" dirty="0">
                <a:latin typeface="Chalkboard" panose="03050602040202020205" pitchFamily="66" charset="77"/>
              </a:rPr>
              <a:t>If you’re unable to answer these points – make sure you ask a question to the presenter at the end of their presentations.</a:t>
            </a:r>
          </a:p>
        </p:txBody>
      </p:sp>
      <p:sp>
        <p:nvSpPr>
          <p:cNvPr id="4" name="Rectangle 3">
            <a:extLst>
              <a:ext uri="{FF2B5EF4-FFF2-40B4-BE49-F238E27FC236}">
                <a16:creationId xmlns:a16="http://schemas.microsoft.com/office/drawing/2014/main" id="{D59D3D1A-A21D-C245-8022-96B588A18E39}"/>
              </a:ext>
            </a:extLst>
          </p:cNvPr>
          <p:cNvSpPr/>
          <p:nvPr/>
        </p:nvSpPr>
        <p:spPr>
          <a:xfrm>
            <a:off x="0" y="5904690"/>
            <a:ext cx="11827239" cy="923330"/>
          </a:xfrm>
          <a:prstGeom prst="rect">
            <a:avLst/>
          </a:prstGeom>
          <a:solidFill>
            <a:schemeClr val="accent4">
              <a:lumMod val="20000"/>
              <a:lumOff val="80000"/>
            </a:schemeClr>
          </a:solidFill>
        </p:spPr>
        <p:txBody>
          <a:bodyPr wrap="square">
            <a:spAutoFit/>
          </a:bodyPr>
          <a:lstStyle/>
          <a:p>
            <a:pPr algn="ctr"/>
            <a:r>
              <a:rPr lang="en-GB" b="1" dirty="0">
                <a:latin typeface="Chalkboard" panose="03050602040202020205" pitchFamily="66" charset="77"/>
              </a:rPr>
              <a:t>Learning Objective:</a:t>
            </a:r>
          </a:p>
          <a:p>
            <a:pPr algn="ctr"/>
            <a:endParaRPr lang="en-GB" b="1" dirty="0">
              <a:latin typeface="Chalkboard" panose="03050602040202020205" pitchFamily="66" charset="77"/>
            </a:endParaRPr>
          </a:p>
          <a:p>
            <a:pPr algn="ctr"/>
            <a:r>
              <a:rPr lang="en-GB" b="1" dirty="0">
                <a:latin typeface="Chalkboard" panose="03050602040202020205" pitchFamily="66" charset="77"/>
              </a:rPr>
              <a:t>To evaluate how the digital revolution has had an impact on your proposal</a:t>
            </a:r>
            <a:endParaRPr lang="en-US" b="1" dirty="0">
              <a:latin typeface="Chalkboard" panose="03050602040202020205" pitchFamily="66" charset="77"/>
            </a:endParaRPr>
          </a:p>
        </p:txBody>
      </p:sp>
    </p:spTree>
    <p:extLst>
      <p:ext uri="{BB962C8B-B14F-4D97-AF65-F5344CB8AC3E}">
        <p14:creationId xmlns:p14="http://schemas.microsoft.com/office/powerpoint/2010/main" val="2921477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E373-C644-FF40-B3C5-980E0711F8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62E5C0-0293-044F-BFD9-2CE7ABF099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74754"/>
            <a:ext cx="12233847" cy="5456420"/>
          </a:xfrm>
        </p:spPr>
      </p:pic>
      <p:pic>
        <p:nvPicPr>
          <p:cNvPr id="7" name="Picture 6">
            <a:extLst>
              <a:ext uri="{FF2B5EF4-FFF2-40B4-BE49-F238E27FC236}">
                <a16:creationId xmlns:a16="http://schemas.microsoft.com/office/drawing/2014/main" id="{0E5DB978-42DA-C54A-B26B-F29CC2DDE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49463"/>
            <a:ext cx="12233847" cy="2744163"/>
          </a:xfrm>
          <a:prstGeom prst="rect">
            <a:avLst/>
          </a:prstGeom>
        </p:spPr>
      </p:pic>
    </p:spTree>
    <p:extLst>
      <p:ext uri="{BB962C8B-B14F-4D97-AF65-F5344CB8AC3E}">
        <p14:creationId xmlns:p14="http://schemas.microsoft.com/office/powerpoint/2010/main" val="288965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0F9FB-43BA-5F42-9166-E448BDDD07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D17A9D-2902-6249-893E-DCCD8186C8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5831174"/>
          </a:xfrm>
        </p:spPr>
      </p:pic>
      <p:sp>
        <p:nvSpPr>
          <p:cNvPr id="6" name="Rectangle 5">
            <a:extLst>
              <a:ext uri="{FF2B5EF4-FFF2-40B4-BE49-F238E27FC236}">
                <a16:creationId xmlns:a16="http://schemas.microsoft.com/office/drawing/2014/main" id="{83AFF142-5E25-CB42-ABC6-2E52C82C635B}"/>
              </a:ext>
            </a:extLst>
          </p:cNvPr>
          <p:cNvSpPr/>
          <p:nvPr/>
        </p:nvSpPr>
        <p:spPr>
          <a:xfrm>
            <a:off x="557134" y="5919680"/>
            <a:ext cx="11077731" cy="923330"/>
          </a:xfrm>
          <a:prstGeom prst="rect">
            <a:avLst/>
          </a:prstGeom>
          <a:solidFill>
            <a:schemeClr val="accent4">
              <a:lumMod val="20000"/>
              <a:lumOff val="80000"/>
            </a:schemeClr>
          </a:solidFill>
        </p:spPr>
        <p:txBody>
          <a:bodyPr wrap="square">
            <a:spAutoFit/>
          </a:bodyPr>
          <a:lstStyle/>
          <a:p>
            <a:r>
              <a:rPr lang="en-GB" b="1" dirty="0">
                <a:latin typeface="Chalkboard" panose="03050602040202020205" pitchFamily="66" charset="77"/>
              </a:rPr>
              <a:t>Learning Objective:</a:t>
            </a:r>
          </a:p>
          <a:p>
            <a:r>
              <a:rPr lang="en-GB" b="1" dirty="0">
                <a:latin typeface="Chalkboard" panose="03050602040202020205" pitchFamily="66" charset="77"/>
              </a:rPr>
              <a:t> To explain and explore the unit: Application of converging technologies within a digital design proposal.</a:t>
            </a:r>
          </a:p>
        </p:txBody>
      </p:sp>
      <p:sp>
        <p:nvSpPr>
          <p:cNvPr id="7" name="TextBox 6">
            <a:extLst>
              <a:ext uri="{FF2B5EF4-FFF2-40B4-BE49-F238E27FC236}">
                <a16:creationId xmlns:a16="http://schemas.microsoft.com/office/drawing/2014/main" id="{54514B03-C953-F441-98C4-FD478266484A}"/>
              </a:ext>
            </a:extLst>
          </p:cNvPr>
          <p:cNvSpPr txBox="1"/>
          <p:nvPr/>
        </p:nvSpPr>
        <p:spPr>
          <a:xfrm>
            <a:off x="1229194" y="1223389"/>
            <a:ext cx="669286" cy="369332"/>
          </a:xfrm>
          <a:prstGeom prst="rect">
            <a:avLst/>
          </a:prstGeom>
          <a:noFill/>
        </p:spPr>
        <p:txBody>
          <a:bodyPr wrap="none" rtlCol="0">
            <a:spAutoFit/>
          </a:bodyPr>
          <a:lstStyle/>
          <a:p>
            <a:r>
              <a:rPr lang="en-US" dirty="0"/>
              <a:t>2DAY</a:t>
            </a:r>
          </a:p>
        </p:txBody>
      </p:sp>
      <p:sp>
        <p:nvSpPr>
          <p:cNvPr id="8" name="TextBox 7">
            <a:extLst>
              <a:ext uri="{FF2B5EF4-FFF2-40B4-BE49-F238E27FC236}">
                <a16:creationId xmlns:a16="http://schemas.microsoft.com/office/drawing/2014/main" id="{BA064D74-AF46-484C-A23D-ED401DD56F7D}"/>
              </a:ext>
            </a:extLst>
          </p:cNvPr>
          <p:cNvSpPr txBox="1"/>
          <p:nvPr/>
        </p:nvSpPr>
        <p:spPr>
          <a:xfrm>
            <a:off x="4467069" y="1227109"/>
            <a:ext cx="740908" cy="646331"/>
          </a:xfrm>
          <a:prstGeom prst="rect">
            <a:avLst/>
          </a:prstGeom>
          <a:noFill/>
        </p:spPr>
        <p:txBody>
          <a:bodyPr wrap="none" rtlCol="0">
            <a:spAutoFit/>
          </a:bodyPr>
          <a:lstStyle/>
          <a:p>
            <a:r>
              <a:rPr lang="en-US" dirty="0"/>
              <a:t>LO1 </a:t>
            </a:r>
          </a:p>
          <a:p>
            <a:r>
              <a:rPr lang="en-US" dirty="0"/>
              <a:t>DONE</a:t>
            </a:r>
          </a:p>
        </p:txBody>
      </p:sp>
      <p:sp>
        <p:nvSpPr>
          <p:cNvPr id="9" name="TextBox 8">
            <a:extLst>
              <a:ext uri="{FF2B5EF4-FFF2-40B4-BE49-F238E27FC236}">
                <a16:creationId xmlns:a16="http://schemas.microsoft.com/office/drawing/2014/main" id="{4D96B004-187B-D243-8BC7-B5D81FF48F21}"/>
              </a:ext>
            </a:extLst>
          </p:cNvPr>
          <p:cNvSpPr txBox="1"/>
          <p:nvPr/>
        </p:nvSpPr>
        <p:spPr>
          <a:xfrm>
            <a:off x="1229194" y="1506022"/>
            <a:ext cx="1270669" cy="369332"/>
          </a:xfrm>
          <a:prstGeom prst="rect">
            <a:avLst/>
          </a:prstGeom>
          <a:noFill/>
        </p:spPr>
        <p:txBody>
          <a:bodyPr wrap="none" rtlCol="0">
            <a:spAutoFit/>
          </a:bodyPr>
          <a:lstStyle/>
          <a:p>
            <a:r>
              <a:rPr lang="en-US" dirty="0"/>
              <a:t>LO1 STARTS</a:t>
            </a:r>
          </a:p>
        </p:txBody>
      </p:sp>
      <p:sp>
        <p:nvSpPr>
          <p:cNvPr id="10" name="Rounded Rectangle 9">
            <a:extLst>
              <a:ext uri="{FF2B5EF4-FFF2-40B4-BE49-F238E27FC236}">
                <a16:creationId xmlns:a16="http://schemas.microsoft.com/office/drawing/2014/main" id="{42D1D106-46D5-BA48-8B65-A6B58CAE3D24}"/>
              </a:ext>
            </a:extLst>
          </p:cNvPr>
          <p:cNvSpPr/>
          <p:nvPr/>
        </p:nvSpPr>
        <p:spPr>
          <a:xfrm>
            <a:off x="1109272" y="1223388"/>
            <a:ext cx="4098705" cy="650051"/>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ABD1043-FEEC-9C47-B335-A212F705CB5A}"/>
              </a:ext>
            </a:extLst>
          </p:cNvPr>
          <p:cNvSpPr/>
          <p:nvPr/>
        </p:nvSpPr>
        <p:spPr>
          <a:xfrm>
            <a:off x="1898480" y="1955420"/>
            <a:ext cx="3309497" cy="650051"/>
          </a:xfrm>
          <a:prstGeom prst="roundRect">
            <a:avLst/>
          </a:prstGeom>
          <a:solidFill>
            <a:srgbClr val="92D05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79CB02D-3F8F-C64C-8A3C-ADE4A62A15E1}"/>
              </a:ext>
            </a:extLst>
          </p:cNvPr>
          <p:cNvSpPr txBox="1"/>
          <p:nvPr/>
        </p:nvSpPr>
        <p:spPr>
          <a:xfrm>
            <a:off x="2778122" y="1961945"/>
            <a:ext cx="1164291" cy="646331"/>
          </a:xfrm>
          <a:prstGeom prst="rect">
            <a:avLst/>
          </a:prstGeom>
          <a:noFill/>
        </p:spPr>
        <p:txBody>
          <a:bodyPr wrap="square" rtlCol="0">
            <a:spAutoFit/>
          </a:bodyPr>
          <a:lstStyle/>
          <a:p>
            <a:r>
              <a:rPr lang="en-US" b="1" dirty="0"/>
              <a:t>LO2 STARTS</a:t>
            </a:r>
          </a:p>
        </p:txBody>
      </p:sp>
      <p:sp>
        <p:nvSpPr>
          <p:cNvPr id="13" name="Rounded Rectangle 12">
            <a:extLst>
              <a:ext uri="{FF2B5EF4-FFF2-40B4-BE49-F238E27FC236}">
                <a16:creationId xmlns:a16="http://schemas.microsoft.com/office/drawing/2014/main" id="{1F9EDA2C-4F4F-3541-BECC-329CDF33B59A}"/>
              </a:ext>
            </a:extLst>
          </p:cNvPr>
          <p:cNvSpPr/>
          <p:nvPr/>
        </p:nvSpPr>
        <p:spPr>
          <a:xfrm>
            <a:off x="1106397" y="2652085"/>
            <a:ext cx="4101580" cy="650051"/>
          </a:xfrm>
          <a:prstGeom prst="roundRect">
            <a:avLst/>
          </a:prstGeom>
          <a:solidFill>
            <a:srgbClr val="92D05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04D82E6E-42A8-DA4C-AB5D-5FF0570CDE59}"/>
              </a:ext>
            </a:extLst>
          </p:cNvPr>
          <p:cNvSpPr txBox="1"/>
          <p:nvPr/>
        </p:nvSpPr>
        <p:spPr>
          <a:xfrm>
            <a:off x="4467070" y="2685537"/>
            <a:ext cx="740908" cy="923330"/>
          </a:xfrm>
          <a:prstGeom prst="rect">
            <a:avLst/>
          </a:prstGeom>
          <a:noFill/>
        </p:spPr>
        <p:txBody>
          <a:bodyPr wrap="square" rtlCol="0">
            <a:spAutoFit/>
          </a:bodyPr>
          <a:lstStyle/>
          <a:p>
            <a:r>
              <a:rPr lang="en-US" dirty="0"/>
              <a:t>LO2 DONE</a:t>
            </a:r>
          </a:p>
          <a:p>
            <a:endParaRPr lang="en-US" dirty="0"/>
          </a:p>
        </p:txBody>
      </p:sp>
      <p:sp>
        <p:nvSpPr>
          <p:cNvPr id="15" name="Rounded Rectangle 14">
            <a:extLst>
              <a:ext uri="{FF2B5EF4-FFF2-40B4-BE49-F238E27FC236}">
                <a16:creationId xmlns:a16="http://schemas.microsoft.com/office/drawing/2014/main" id="{101691B8-A295-B740-9613-38095AF07E51}"/>
              </a:ext>
            </a:extLst>
          </p:cNvPr>
          <p:cNvSpPr/>
          <p:nvPr/>
        </p:nvSpPr>
        <p:spPr>
          <a:xfrm>
            <a:off x="1106397" y="3390642"/>
            <a:ext cx="4101580" cy="650051"/>
          </a:xfrm>
          <a:prstGeom prst="roundRect">
            <a:avLst/>
          </a:prstGeom>
          <a:solidFill>
            <a:srgbClr val="F920EA">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A3998CF-5B99-BB40-9DF9-3349F0D89A1B}"/>
              </a:ext>
            </a:extLst>
          </p:cNvPr>
          <p:cNvSpPr txBox="1"/>
          <p:nvPr/>
        </p:nvSpPr>
        <p:spPr>
          <a:xfrm>
            <a:off x="2800662" y="2676745"/>
            <a:ext cx="910886" cy="646331"/>
          </a:xfrm>
          <a:prstGeom prst="rect">
            <a:avLst/>
          </a:prstGeom>
          <a:noFill/>
        </p:spPr>
        <p:txBody>
          <a:bodyPr wrap="square" rtlCol="0">
            <a:spAutoFit/>
          </a:bodyPr>
          <a:lstStyle/>
          <a:p>
            <a:r>
              <a:rPr lang="en-US" dirty="0"/>
              <a:t>LO3</a:t>
            </a:r>
          </a:p>
          <a:p>
            <a:r>
              <a:rPr lang="en-US" dirty="0"/>
              <a:t>STARTS</a:t>
            </a:r>
          </a:p>
        </p:txBody>
      </p:sp>
      <p:sp>
        <p:nvSpPr>
          <p:cNvPr id="17" name="TextBox 16">
            <a:extLst>
              <a:ext uri="{FF2B5EF4-FFF2-40B4-BE49-F238E27FC236}">
                <a16:creationId xmlns:a16="http://schemas.microsoft.com/office/drawing/2014/main" id="{7F13493D-29DC-2B4D-8525-FA543ADF1296}"/>
              </a:ext>
            </a:extLst>
          </p:cNvPr>
          <p:cNvSpPr txBox="1"/>
          <p:nvPr/>
        </p:nvSpPr>
        <p:spPr>
          <a:xfrm>
            <a:off x="2761315" y="3448584"/>
            <a:ext cx="910886" cy="646331"/>
          </a:xfrm>
          <a:prstGeom prst="rect">
            <a:avLst/>
          </a:prstGeom>
          <a:noFill/>
        </p:spPr>
        <p:txBody>
          <a:bodyPr wrap="square" rtlCol="0">
            <a:spAutoFit/>
          </a:bodyPr>
          <a:lstStyle/>
          <a:p>
            <a:r>
              <a:rPr lang="en-US" dirty="0"/>
              <a:t>LO4/5</a:t>
            </a:r>
          </a:p>
          <a:p>
            <a:r>
              <a:rPr lang="en-US" dirty="0"/>
              <a:t>STARTS</a:t>
            </a:r>
          </a:p>
        </p:txBody>
      </p:sp>
      <p:sp>
        <p:nvSpPr>
          <p:cNvPr id="18" name="Rounded Rectangle 17">
            <a:extLst>
              <a:ext uri="{FF2B5EF4-FFF2-40B4-BE49-F238E27FC236}">
                <a16:creationId xmlns:a16="http://schemas.microsoft.com/office/drawing/2014/main" id="{C878784E-F138-4F46-88DC-49FE24D687DD}"/>
              </a:ext>
            </a:extLst>
          </p:cNvPr>
          <p:cNvSpPr/>
          <p:nvPr/>
        </p:nvSpPr>
        <p:spPr>
          <a:xfrm>
            <a:off x="365488" y="4114233"/>
            <a:ext cx="5660557" cy="650051"/>
          </a:xfrm>
          <a:prstGeom prst="roundRect">
            <a:avLst/>
          </a:prstGeom>
          <a:solidFill>
            <a:srgbClr val="5EE8DC">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0161942-4FBF-DB42-8E61-5F09C742A029}"/>
              </a:ext>
            </a:extLst>
          </p:cNvPr>
          <p:cNvSpPr txBox="1"/>
          <p:nvPr/>
        </p:nvSpPr>
        <p:spPr>
          <a:xfrm>
            <a:off x="382756" y="4162206"/>
            <a:ext cx="4910209" cy="646331"/>
          </a:xfrm>
          <a:prstGeom prst="rect">
            <a:avLst/>
          </a:prstGeom>
          <a:noFill/>
        </p:spPr>
        <p:txBody>
          <a:bodyPr wrap="square" rtlCol="0">
            <a:spAutoFit/>
          </a:bodyPr>
          <a:lstStyle/>
          <a:p>
            <a:pPr algn="ctr"/>
            <a:r>
              <a:rPr lang="en-US" b="1" dirty="0"/>
              <a:t>HALF TERM – MUST COMPLETE LO3 AND WORK ON LO4 </a:t>
            </a:r>
          </a:p>
        </p:txBody>
      </p:sp>
      <p:sp>
        <p:nvSpPr>
          <p:cNvPr id="20" name="Rounded Rectangle 19">
            <a:extLst>
              <a:ext uri="{FF2B5EF4-FFF2-40B4-BE49-F238E27FC236}">
                <a16:creationId xmlns:a16="http://schemas.microsoft.com/office/drawing/2014/main" id="{FA646DD7-C3AF-2042-821D-D77F910EB3EB}"/>
              </a:ext>
            </a:extLst>
          </p:cNvPr>
          <p:cNvSpPr/>
          <p:nvPr/>
        </p:nvSpPr>
        <p:spPr>
          <a:xfrm>
            <a:off x="6955436" y="1927384"/>
            <a:ext cx="4858206" cy="650051"/>
          </a:xfrm>
          <a:prstGeom prst="roundRect">
            <a:avLst/>
          </a:prstGeom>
          <a:solidFill>
            <a:srgbClr val="5EE8DC">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a:p>
            <a:pPr algn="ctr"/>
            <a:r>
              <a:rPr lang="en-US" b="1" dirty="0">
                <a:solidFill>
                  <a:srgbClr val="FF0000"/>
                </a:solidFill>
              </a:rPr>
              <a:t>PRESENTATION AND LO5 WEEK</a:t>
            </a:r>
          </a:p>
        </p:txBody>
      </p:sp>
      <p:sp>
        <p:nvSpPr>
          <p:cNvPr id="21" name="Oval 20">
            <a:extLst>
              <a:ext uri="{FF2B5EF4-FFF2-40B4-BE49-F238E27FC236}">
                <a16:creationId xmlns:a16="http://schemas.microsoft.com/office/drawing/2014/main" id="{6C7DF516-FDEC-9F49-9FA4-1FEB39D1155E}"/>
              </a:ext>
            </a:extLst>
          </p:cNvPr>
          <p:cNvSpPr/>
          <p:nvPr/>
        </p:nvSpPr>
        <p:spPr>
          <a:xfrm>
            <a:off x="9910969" y="1663846"/>
            <a:ext cx="1973760" cy="616599"/>
          </a:xfrm>
          <a:prstGeom prst="ellipse">
            <a:avLst/>
          </a:prstGeom>
          <a:solidFill>
            <a:srgbClr val="92D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halkboard" panose="03050602040202020205" pitchFamily="66" charset="77"/>
              </a:rPr>
              <a:t>Friday 8</a:t>
            </a:r>
            <a:r>
              <a:rPr lang="en-US" b="1" baseline="30000" dirty="0">
                <a:solidFill>
                  <a:schemeClr val="tx1"/>
                </a:solidFill>
                <a:latin typeface="Chalkboard" panose="03050602040202020205" pitchFamily="66" charset="77"/>
              </a:rPr>
              <a:t>th</a:t>
            </a:r>
            <a:endParaRPr lang="en-US" b="1" dirty="0">
              <a:solidFill>
                <a:schemeClr val="tx1"/>
              </a:solidFill>
              <a:latin typeface="Chalkboard" panose="03050602040202020205" pitchFamily="66" charset="77"/>
            </a:endParaRPr>
          </a:p>
          <a:p>
            <a:pPr algn="ctr"/>
            <a:r>
              <a:rPr lang="en-US" b="1" dirty="0">
                <a:solidFill>
                  <a:schemeClr val="tx1"/>
                </a:solidFill>
                <a:latin typeface="Chalkboard" panose="03050602040202020205" pitchFamily="66" charset="77"/>
              </a:rPr>
              <a:t>DEADLINE</a:t>
            </a:r>
          </a:p>
        </p:txBody>
      </p:sp>
      <p:sp>
        <p:nvSpPr>
          <p:cNvPr id="22" name="TextBox 21">
            <a:extLst>
              <a:ext uri="{FF2B5EF4-FFF2-40B4-BE49-F238E27FC236}">
                <a16:creationId xmlns:a16="http://schemas.microsoft.com/office/drawing/2014/main" id="{8D281DDF-CD4D-F04D-86C9-D8859F40763B}"/>
              </a:ext>
            </a:extLst>
          </p:cNvPr>
          <p:cNvSpPr txBox="1"/>
          <p:nvPr/>
        </p:nvSpPr>
        <p:spPr>
          <a:xfrm>
            <a:off x="6811227" y="2778595"/>
            <a:ext cx="1259174" cy="523220"/>
          </a:xfrm>
          <a:prstGeom prst="rect">
            <a:avLst/>
          </a:prstGeom>
          <a:solidFill>
            <a:srgbClr val="FF0000">
              <a:alpha val="19000"/>
            </a:srgbClr>
          </a:solidFill>
        </p:spPr>
        <p:txBody>
          <a:bodyPr wrap="square" rtlCol="0">
            <a:spAutoFit/>
          </a:bodyPr>
          <a:lstStyle/>
          <a:p>
            <a:pPr algn="ctr"/>
            <a:r>
              <a:rPr lang="en-US" sz="1400" b="1" dirty="0"/>
              <a:t>Grades to moderator</a:t>
            </a:r>
          </a:p>
        </p:txBody>
      </p:sp>
      <p:sp>
        <p:nvSpPr>
          <p:cNvPr id="23" name="TextBox 22">
            <a:extLst>
              <a:ext uri="{FF2B5EF4-FFF2-40B4-BE49-F238E27FC236}">
                <a16:creationId xmlns:a16="http://schemas.microsoft.com/office/drawing/2014/main" id="{15CC0B1B-9D54-B349-BE76-F4B27F109745}"/>
              </a:ext>
            </a:extLst>
          </p:cNvPr>
          <p:cNvSpPr txBox="1"/>
          <p:nvPr/>
        </p:nvSpPr>
        <p:spPr>
          <a:xfrm>
            <a:off x="4382080" y="3471622"/>
            <a:ext cx="910886" cy="646331"/>
          </a:xfrm>
          <a:prstGeom prst="rect">
            <a:avLst/>
          </a:prstGeom>
          <a:noFill/>
        </p:spPr>
        <p:txBody>
          <a:bodyPr wrap="square" rtlCol="0">
            <a:spAutoFit/>
          </a:bodyPr>
          <a:lstStyle/>
          <a:p>
            <a:r>
              <a:rPr lang="en-US" dirty="0"/>
              <a:t>LO3</a:t>
            </a:r>
          </a:p>
          <a:p>
            <a:r>
              <a:rPr lang="en-US"/>
              <a:t>DONE</a:t>
            </a:r>
            <a:endParaRPr lang="en-US" dirty="0"/>
          </a:p>
        </p:txBody>
      </p:sp>
    </p:spTree>
    <p:extLst>
      <p:ext uri="{BB962C8B-B14F-4D97-AF65-F5344CB8AC3E}">
        <p14:creationId xmlns:p14="http://schemas.microsoft.com/office/powerpoint/2010/main" val="327294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heckerboard(across)">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heckerboard(across)">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heckerboard(across)">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checkerboard(across)">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checkerboard(across)">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checkerboard(across)">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checkerboard(across)">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p:bldP spid="13" grpId="0" animBg="1"/>
      <p:bldP spid="14" grpId="0"/>
      <p:bldP spid="15" grpId="0" animBg="1"/>
      <p:bldP spid="16" grpId="0"/>
      <p:bldP spid="17" grpId="0"/>
      <p:bldP spid="18" grpId="0" animBg="1"/>
      <p:bldP spid="19" grpId="0"/>
      <p:bldP spid="20" grpId="0" animBg="1"/>
      <p:bldP spid="21" grpId="0" animBg="1"/>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746</Words>
  <Application>Microsoft Macintosh PowerPoint</Application>
  <PresentationFormat>Widescreen</PresentationFormat>
  <Paragraphs>94</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Chalkboard</vt:lpstr>
      <vt:lpstr>Office Theme</vt:lpstr>
      <vt:lpstr>UNIT 26</vt:lpstr>
      <vt:lpstr>This week</vt:lpstr>
      <vt:lpstr>PowerPoint Presentation</vt:lpstr>
      <vt:lpstr>Your Choices</vt:lpstr>
      <vt:lpstr>What to do on this unit:</vt:lpstr>
      <vt:lpstr>So what does this mean?</vt:lpstr>
      <vt:lpstr>Whilst the presentations happen…..</vt:lpstr>
      <vt:lpstr>PowerPoint Presentation</vt:lpstr>
      <vt:lpstr>PowerPoint Presentation</vt:lpstr>
      <vt:lpstr>LO1</vt:lpstr>
      <vt:lpstr>LO1 Merit</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26</dc:title>
  <dc:creator>lorenza samuels</dc:creator>
  <cp:lastModifiedBy>lorenza samuels</cp:lastModifiedBy>
  <cp:revision>38</cp:revision>
  <dcterms:created xsi:type="dcterms:W3CDTF">2018-04-29T11:34:54Z</dcterms:created>
  <dcterms:modified xsi:type="dcterms:W3CDTF">2018-04-30T10:48:24Z</dcterms:modified>
</cp:coreProperties>
</file>