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2"/>
    <p:restoredTop sz="94638"/>
  </p:normalViewPr>
  <p:slideViewPr>
    <p:cSldViewPr snapToGrid="0" snapToObjects="1">
      <p:cViewPr>
        <p:scale>
          <a:sx n="59" d="100"/>
          <a:sy n="59" d="100"/>
        </p:scale>
        <p:origin x="824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C399D-1F20-AB4D-BDB0-39DDC4BA7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31C24-32C1-B049-97A1-9E29E5607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1DB38-18FD-574A-A83A-85C7C212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96827-CCD1-7742-B922-A23AB40E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CF517-30D3-3044-95BF-800023B5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FBBF-7524-CD40-BE02-D9C18DD0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C229D-D315-764D-9134-07CA03494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F0545-0A57-1347-8429-F63521EE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E7F54-BFB7-0A46-A301-32EE76D3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0B5D-AF80-3844-B0E9-EF7C11C5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6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40760-F9BF-7146-99F0-9649AFD8E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290E2-4379-F344-8181-DD30D89EC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BEE9-9C66-C844-BB89-0DEE5336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1F8AD-B099-B24A-B18A-855C81D5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14A4-7A27-AF4A-90A6-8206586A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3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46C3-7651-3A4F-A1F7-CC2BADD0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3E25-3BCB-9642-AB6A-BC1470A6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3988-DDD8-2E4D-8D2D-D1395133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672BE-46CF-9F48-911B-9B0E8856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FC59-02B0-3C41-B97A-B28FAA9F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232-EBA1-2942-B5F0-AA35D2ED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2F7F4-83CA-1D4F-99B4-68A84A0F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BBDE0-ED16-B849-A95E-68F3D78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FD2F-60F7-A142-BF1E-785AA4F5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52E6D-21F2-814A-B1D7-CE7224B6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ABA4-54A0-2A41-A4F0-6A97A906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448B4-FF15-624E-9B69-B6E63B3CD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DF9F3-637E-5B4A-A79C-6A89F7C69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E1EBA-2C51-FD44-8CAE-2929B9BC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AB41C-7A0E-E741-AB7D-4EB2871D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EA6C8-78A1-EE49-82F3-48AF79AB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3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3DA1-60FA-A147-83E6-EDE78881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B5633-7DB2-0946-A4EF-63661958F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49919-461A-5247-BE15-130C70A03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BD4E4-AB6B-5F48-B364-659B3EAF0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33CDE-C712-9043-ACAB-42FAFD32B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667B2-D2C8-6F4A-A17E-98960913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8BE91D-6BFA-7649-B5CE-2E716D94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D1F7F-728D-6341-8113-8B3C8B2B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3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7523-DECD-3243-809A-FB18134B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ABACB-7A38-3548-897D-A92CCBF1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96F3C-162E-874F-B010-D58DBF11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8FA86-7B34-0D40-B5C4-651BE263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23395-1453-D147-A932-973F20B7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B8CC8-C377-414F-BD67-66D62A39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988FE-EB53-8049-809A-EDD33832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0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DA59-293A-6B4D-A025-78146B09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31C40-363F-AD4B-8D16-706556F20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F9A05-1CF2-B940-BB8C-FCA954417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CC1A-9671-BE47-AD8C-F0E7BBA4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011A7-10DB-114F-A9D7-8C4AC6AC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E2EA4-E6E3-5F4C-A5EA-649D9C72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C0A2-2D3E-C448-B547-5F683A4C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278F1-9FDB-FC43-82F8-051D7A973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C2DB-C5C6-5041-A948-29E36AA4A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27B0E-4025-9F49-BC5F-2EE06274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30CB6-7147-E045-83EA-D9DB43D2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973E9-A71A-D847-A8EB-0C12578D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8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4C182-E3B9-2745-8B18-BA2589C3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CB68F-4A8A-154C-9CE9-A154A10D0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0371F-82C8-7845-9B08-89A97CD0A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640BD-C393-4346-9505-1BEDB22B54D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7789E-1454-7946-959E-C7363E995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8ADF-8008-954F-9962-32A31B4CB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34B49-4E39-F843-A712-1881774D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2" Type="http://schemas.openxmlformats.org/officeDocument/2006/relationships/image" Target="../media/image14.tif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5" Type="http://schemas.openxmlformats.org/officeDocument/2006/relationships/image" Target="../media/image2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Relationship Id="rId1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F06F-A00B-AE45-B53A-1BBACC628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-1028171"/>
            <a:ext cx="9144000" cy="2387600"/>
          </a:xfrm>
          <a:ln>
            <a:noFill/>
          </a:ln>
        </p:spPr>
        <p:txBody>
          <a:bodyPr/>
          <a:lstStyle/>
          <a:p>
            <a:r>
              <a:rPr lang="en-US" b="1" dirty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Unit 26 – LO2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2E9FB-29D9-2D41-99FA-368999765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B0F0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halkboard" panose="03050602040202020205" pitchFamily="66" charset="77"/>
              </a:rPr>
              <a:t>Learning Objective: </a:t>
            </a:r>
            <a:r>
              <a:rPr lang="en-GB" b="1" dirty="0">
                <a:latin typeface="Chalkboard" panose="03050602040202020205" pitchFamily="66" charset="77"/>
              </a:rPr>
              <a:t>Be able to explain the correlation of the evolution of new media organisational cultures and  the roles which have impacted on the product proposal</a:t>
            </a:r>
            <a:r>
              <a:rPr lang="en-GB" b="1" dirty="0">
                <a:effectLst/>
                <a:latin typeface="Chalkboard" panose="03050602040202020205" pitchFamily="66" charset="77"/>
              </a:rPr>
              <a:t> </a:t>
            </a:r>
            <a:endParaRPr lang="en-US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0873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085F-AAE2-1F4B-B2AA-13CF01D910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>
                <a:latin typeface="Chalkboard" panose="03050602040202020205" pitchFamily="66" charset="77"/>
              </a:rPr>
              <a:t>PASS 3 – what different roles are needed to develop your content?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E8BB2-2425-2847-A4C1-1AC20388DE6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latin typeface="Chalkboard" panose="03050602040202020205" pitchFamily="66" charset="77"/>
              </a:rPr>
              <a:t>What is your proposal choice?</a:t>
            </a:r>
          </a:p>
          <a:p>
            <a:r>
              <a:rPr lang="en-US" sz="4000" b="1" dirty="0">
                <a:latin typeface="Chalkboard" panose="03050602040202020205" pitchFamily="66" charset="77"/>
              </a:rPr>
              <a:t>What is needed to ensure your proposal choice works effectively?</a:t>
            </a:r>
          </a:p>
          <a:p>
            <a:r>
              <a:rPr lang="en-US" sz="4000" b="1" dirty="0">
                <a:latin typeface="Chalkboard" panose="03050602040202020205" pitchFamily="66" charset="77"/>
              </a:rPr>
              <a:t>What staffing is needed for your proposal idea and why? (try to think about profit here)</a:t>
            </a:r>
          </a:p>
          <a:p>
            <a:r>
              <a:rPr lang="en-US" sz="4000" b="1" dirty="0">
                <a:latin typeface="Chalkboard" panose="03050602040202020205" pitchFamily="66" charset="77"/>
              </a:rPr>
              <a:t>What would their role be?</a:t>
            </a:r>
          </a:p>
          <a:p>
            <a:r>
              <a:rPr lang="en-US" sz="4000" b="1" dirty="0">
                <a:latin typeface="Chalkboard" panose="03050602040202020205" pitchFamily="66" charset="77"/>
              </a:rPr>
              <a:t>What skills do they need?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2F92A-7C8E-0943-98F6-DA645D4A6C3E}"/>
              </a:ext>
            </a:extLst>
          </p:cNvPr>
          <p:cNvSpPr txBox="1"/>
          <p:nvPr/>
        </p:nvSpPr>
        <p:spPr>
          <a:xfrm>
            <a:off x="4953000" y="6311900"/>
            <a:ext cx="6896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Detailed report, Prezi or voice over presentation (maximum 4 minutes)</a:t>
            </a:r>
          </a:p>
        </p:txBody>
      </p:sp>
    </p:spTree>
    <p:extLst>
      <p:ext uri="{BB962C8B-B14F-4D97-AF65-F5344CB8AC3E}">
        <p14:creationId xmlns:p14="http://schemas.microsoft.com/office/powerpoint/2010/main" val="329418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D57F-EBEC-CB4F-BCD3-01BF47F0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262"/>
            <a:ext cx="10515600" cy="1325563"/>
          </a:xfrm>
          <a:solidFill>
            <a:srgbClr val="92D050"/>
          </a:solidFill>
        </p:spPr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MERIT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6CD3-F102-1F43-9EAE-9227E218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5163004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halkboard" panose="03050602040202020205" pitchFamily="66" charset="77"/>
              </a:rPr>
              <a:t>Create a podcast, video or job description report which : </a:t>
            </a:r>
          </a:p>
          <a:p>
            <a:endParaRPr lang="en-US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b="1" dirty="0">
                <a:latin typeface="Chalkboard" panose="03050602040202020205" pitchFamily="66" charset="77"/>
              </a:rPr>
              <a:t>1. Explains how traditional job roles in the media industry have developed as technology have evolved.</a:t>
            </a:r>
          </a:p>
          <a:p>
            <a:pPr marL="0" indent="0">
              <a:buNone/>
            </a:pPr>
            <a:endParaRPr lang="en-US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b="1" dirty="0">
                <a:latin typeface="Chalkboard" panose="03050602040202020205" pitchFamily="66" charset="77"/>
              </a:rPr>
              <a:t>E.G the role of a Heart radio producer now means: videographer, website builder, content creator, audio editor, social media manager etc.</a:t>
            </a:r>
          </a:p>
          <a:p>
            <a:pPr marL="0" indent="0">
              <a:buNone/>
            </a:pPr>
            <a:endParaRPr lang="en-US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b="1" dirty="0">
                <a:latin typeface="Chalkboard" panose="03050602040202020205" pitchFamily="66" charset="77"/>
              </a:rPr>
              <a:t>2. Explain how new roles have now been created due to technology developments </a:t>
            </a:r>
            <a:r>
              <a:rPr lang="en-US" b="1" dirty="0" err="1">
                <a:latin typeface="Chalkboard" panose="03050602040202020205" pitchFamily="66" charset="77"/>
              </a:rPr>
              <a:t>e.g</a:t>
            </a:r>
            <a:r>
              <a:rPr lang="en-US" b="1" dirty="0">
                <a:latin typeface="Chalkboard" panose="03050602040202020205" pitchFamily="66" charset="77"/>
              </a:rPr>
              <a:t> influencers, snapchat geo filter editors.</a:t>
            </a:r>
          </a:p>
          <a:p>
            <a:pPr marL="0" indent="0">
              <a:buNone/>
            </a:pPr>
            <a:endParaRPr lang="en-US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US" b="1" dirty="0">
                <a:latin typeface="Chalkboard" panose="03050602040202020205" pitchFamily="66" charset="77"/>
              </a:rPr>
              <a:t>3. Compare how these roles will be </a:t>
            </a:r>
            <a:r>
              <a:rPr lang="en-US" b="1">
                <a:latin typeface="Chalkboard" panose="03050602040202020205" pitchFamily="66" charset="77"/>
              </a:rPr>
              <a:t>utilised</a:t>
            </a:r>
            <a:r>
              <a:rPr lang="en-US" b="1" dirty="0">
                <a:latin typeface="Chalkboard" panose="03050602040202020205" pitchFamily="66" charset="77"/>
              </a:rPr>
              <a:t> in your content or product.</a:t>
            </a:r>
          </a:p>
          <a:p>
            <a:pPr marL="0" indent="0">
              <a:buNone/>
            </a:pPr>
            <a:endParaRPr lang="en-US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284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B86F61-58F8-944C-9DB3-81AFCD5D5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060" y="2997200"/>
            <a:ext cx="6576552" cy="3860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65069-A9C9-5C4B-9657-B2C70F0C7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4" y="0"/>
            <a:ext cx="6495026" cy="299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EE54F-8BF4-4744-A709-4D55EC62B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492" y="-1"/>
            <a:ext cx="5934042" cy="3725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35451-8AF5-3D49-90C1-9F1B2D813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492" y="2997201"/>
            <a:ext cx="5852516" cy="3860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B397C5-19EF-5E4F-9904-CCE100445174}"/>
              </a:ext>
            </a:extLst>
          </p:cNvPr>
          <p:cNvSpPr txBox="1"/>
          <p:nvPr/>
        </p:nvSpPr>
        <p:spPr>
          <a:xfrm>
            <a:off x="1746637" y="2602693"/>
            <a:ext cx="9096657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Is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Gogglebox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panose="03050602040202020205" pitchFamily="66" charset="77"/>
              </a:rPr>
              <a:t> an example of a convergence product?</a:t>
            </a:r>
          </a:p>
        </p:txBody>
      </p:sp>
    </p:spTree>
    <p:extLst>
      <p:ext uri="{BB962C8B-B14F-4D97-AF65-F5344CB8AC3E}">
        <p14:creationId xmlns:p14="http://schemas.microsoft.com/office/powerpoint/2010/main" val="340729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9085-4145-ED41-90E4-ADC53D0E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6496"/>
            <a:ext cx="10515600" cy="1325563"/>
          </a:xfrm>
        </p:spPr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85D3-C0AA-9749-8813-8C0E5271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799"/>
            <a:ext cx="10515600" cy="5858933"/>
          </a:xfrm>
          <a:solidFill>
            <a:srgbClr val="00B0F0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halkboard" panose="03050602040202020205" pitchFamily="66" charset="77"/>
              </a:rPr>
              <a:t>LO1 –  PASS How technologies have developed over time (Your partner research, your notes from other presentations and then YOUR chosen proposal – so look at music video, news or radio/tv as a second focus) DUE TUESDAY.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halkboard" panose="03050602040202020205" pitchFamily="66" charset="77"/>
              </a:rPr>
              <a:t>MERIT – On website (last lesson slides) can be a blog post with pictures or a presentation.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halkboard" panose="03050602040202020205" pitchFamily="66" charset="77"/>
              </a:rPr>
              <a:t>Starting L02 – 2 PASS TASKS. DUE FRIDAY 18</a:t>
            </a:r>
            <a:r>
              <a:rPr lang="en-US" sz="2400" b="1" baseline="30000" dirty="0">
                <a:latin typeface="Chalkboard" panose="03050602040202020205" pitchFamily="66" charset="77"/>
              </a:rPr>
              <a:t>th</a:t>
            </a:r>
            <a:r>
              <a:rPr lang="en-US" sz="2400" b="1" dirty="0">
                <a:latin typeface="Chalkboard" panose="03050602040202020205" pitchFamily="66" charset="77"/>
              </a:rPr>
              <a:t>. We’ll look in detail today at PASS 2, then PASS 3/M2/D1 on Friday &amp; Wednesday next week.</a:t>
            </a:r>
          </a:p>
        </p:txBody>
      </p:sp>
    </p:spTree>
    <p:extLst>
      <p:ext uri="{BB962C8B-B14F-4D97-AF65-F5344CB8AC3E}">
        <p14:creationId xmlns:p14="http://schemas.microsoft.com/office/powerpoint/2010/main" val="36774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B326-B902-3C4F-A86E-33280153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Let me tell you a story….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E25EE-438F-EF4A-B71D-EF9E7122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76" y="1842559"/>
            <a:ext cx="2930658" cy="3516790"/>
          </a:xfrm>
        </p:spPr>
      </p:pic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3BEF32E3-0D73-854D-99CB-A69F2E329D80}"/>
              </a:ext>
            </a:extLst>
          </p:cNvPr>
          <p:cNvSpPr/>
          <p:nvPr/>
        </p:nvSpPr>
        <p:spPr>
          <a:xfrm>
            <a:off x="2641600" y="3600954"/>
            <a:ext cx="2353733" cy="9202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65137-D453-6344-B558-6C9DB5D69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74" y="1672539"/>
            <a:ext cx="3604816" cy="4227466"/>
          </a:xfrm>
          <a:prstGeom prst="rect">
            <a:avLst/>
          </a:prstGeom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FF49C579-7F19-8444-9AFF-F7169E793777}"/>
              </a:ext>
            </a:extLst>
          </p:cNvPr>
          <p:cNvSpPr/>
          <p:nvPr/>
        </p:nvSpPr>
        <p:spPr>
          <a:xfrm>
            <a:off x="7046091" y="3249552"/>
            <a:ext cx="2353733" cy="9202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D2FDC-CB54-E549-B94E-911A128D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5290" y="2126324"/>
            <a:ext cx="4428921" cy="29492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3EF08C-6D15-1941-A109-1DC581AF981F}"/>
              </a:ext>
            </a:extLst>
          </p:cNvPr>
          <p:cNvSpPr txBox="1">
            <a:spLocks/>
          </p:cNvSpPr>
          <p:nvPr/>
        </p:nvSpPr>
        <p:spPr>
          <a:xfrm>
            <a:off x="0" y="5728662"/>
            <a:ext cx="12224676" cy="107103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Learning Objective: </a:t>
            </a:r>
            <a:r>
              <a:rPr lang="en-GB" sz="2000" b="1" dirty="0">
                <a:latin typeface="Chalkboard" panose="03050602040202020205" pitchFamily="66" charset="77"/>
              </a:rPr>
              <a:t>Be able to explain the correlation of the evolution of new media organisational cultures and  the roles which have impacted on the product proposal 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70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B326-B902-3C4F-A86E-33280153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Let me tell you a story….</a:t>
            </a: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3BEF32E3-0D73-854D-99CB-A69F2E329D80}"/>
              </a:ext>
            </a:extLst>
          </p:cNvPr>
          <p:cNvSpPr/>
          <p:nvPr/>
        </p:nvSpPr>
        <p:spPr>
          <a:xfrm rot="3672765">
            <a:off x="-16935" y="3140830"/>
            <a:ext cx="2353733" cy="9202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65137-D453-6344-B558-6C9DB5D6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454" y="1027906"/>
            <a:ext cx="2608091" cy="3058580"/>
          </a:xfrm>
          <a:prstGeom prst="rect">
            <a:avLst/>
          </a:prstGeom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FF49C579-7F19-8444-9AFF-F7169E793777}"/>
              </a:ext>
            </a:extLst>
          </p:cNvPr>
          <p:cNvSpPr/>
          <p:nvPr/>
        </p:nvSpPr>
        <p:spPr>
          <a:xfrm rot="1767018">
            <a:off x="5359356" y="3298574"/>
            <a:ext cx="2353733" cy="9202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D2FDC-CB54-E549-B94E-911A128DE1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8710" y="651695"/>
            <a:ext cx="4428921" cy="29492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A77AACD-0159-824D-8E34-846239E62CA6}"/>
              </a:ext>
            </a:extLst>
          </p:cNvPr>
          <p:cNvSpPr txBox="1">
            <a:spLocks/>
          </p:cNvSpPr>
          <p:nvPr/>
        </p:nvSpPr>
        <p:spPr>
          <a:xfrm>
            <a:off x="0" y="5728662"/>
            <a:ext cx="12224676" cy="107103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Learning Objective: </a:t>
            </a:r>
            <a:r>
              <a:rPr lang="en-GB" sz="2000" b="1" dirty="0">
                <a:latin typeface="Chalkboard" panose="03050602040202020205" pitchFamily="66" charset="77"/>
              </a:rPr>
              <a:t>Be able to explain the correlation of the evolution of new media organisational cultures and  the roles which have impacted on the product proposal 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1CEFF-0484-BD45-9D6E-558746EA9C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3796" y="3320669"/>
            <a:ext cx="2818182" cy="2605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B70989-7185-5F4C-A6CF-E04871915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37" y="2764907"/>
            <a:ext cx="2389417" cy="3009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2EBFF-5A89-214F-B2DD-488B23939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613" y="1330947"/>
            <a:ext cx="3411029" cy="1196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B2A25-1D7A-C648-98AD-16689B1887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3312" y="3176912"/>
            <a:ext cx="2499189" cy="27491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A2D237-35B7-2E49-80FA-67034D2D7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482" y="2557196"/>
            <a:ext cx="4234160" cy="3257046"/>
          </a:xfrm>
          <a:prstGeom prst="rect">
            <a:avLst/>
          </a:prstGeom>
        </p:spPr>
      </p:pic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DBEAF520-3E29-A644-8AB8-7021BF936750}"/>
              </a:ext>
            </a:extLst>
          </p:cNvPr>
          <p:cNvSpPr/>
          <p:nvPr/>
        </p:nvSpPr>
        <p:spPr>
          <a:xfrm rot="21047646">
            <a:off x="6265273" y="1775833"/>
            <a:ext cx="2353733" cy="9202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29BC-416A-CE41-8549-B2AEB661B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halkboard" panose="03050602040202020205" pitchFamily="66" charset="77"/>
              </a:rPr>
              <a:t>Did Apple stop there?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9C71F-B281-1B48-9062-FAAF2B42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" y="2025477"/>
            <a:ext cx="3179233" cy="268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1F269-B826-B74F-BAB7-652BB8DE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66" y="2025477"/>
            <a:ext cx="4904580" cy="2651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E6F5E-9F9C-5C46-8BD3-7C2635D16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52" b="20247"/>
          <a:stretch/>
        </p:blipFill>
        <p:spPr>
          <a:xfrm>
            <a:off x="427566" y="4814185"/>
            <a:ext cx="4344786" cy="1659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52BC8-C8DA-8943-B0FE-8018E23CB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839211"/>
            <a:ext cx="7854768" cy="483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3B7FB-BD50-374E-B6CF-FE00F5F725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5913" y="192088"/>
            <a:ext cx="1346200" cy="149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B9B38B-8CAA-AD48-A70B-0E9C6E3207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0063" y="1366750"/>
            <a:ext cx="2578715" cy="2578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3CEF3-7EEA-5347-BBB1-549244C48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470" y="3492413"/>
            <a:ext cx="3774743" cy="1526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77C488-A50B-8440-90C5-F5385F51489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3417" y="37846"/>
            <a:ext cx="3058583" cy="4217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DBF30-2814-B344-BDE4-35E2EAC1B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658" y="2017967"/>
            <a:ext cx="5486400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F37A57-5D2E-B94E-A5B8-01246293B4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5412" y="4242684"/>
            <a:ext cx="1638300" cy="1231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D5589E-EA33-6D42-B426-0B721173DF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698" y="167043"/>
            <a:ext cx="2032356" cy="1522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473C5B-C0BE-8C41-B0B0-EEE69A34A8C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7533" y="4453553"/>
            <a:ext cx="3866392" cy="2377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A4B089-115E-C045-ADF7-D1C3CD48F1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9855" y="32280"/>
            <a:ext cx="3193556" cy="1795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6D4D6F-765B-F644-B350-5B15FEB2A9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01" y="1792651"/>
            <a:ext cx="3345084" cy="1873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6ED1C5-7302-554C-8D98-B864504501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F1FBA6-0ED1-1C4C-BA8A-8543BAF220E7}"/>
              </a:ext>
            </a:extLst>
          </p:cNvPr>
          <p:cNvSpPr txBox="1"/>
          <p:nvPr/>
        </p:nvSpPr>
        <p:spPr>
          <a:xfrm>
            <a:off x="95201" y="320392"/>
            <a:ext cx="61578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Apple has constantly developed their products</a:t>
            </a:r>
          </a:p>
          <a:p>
            <a:r>
              <a:rPr lang="en-US" sz="2000" b="1" dirty="0"/>
              <a:t>Invested and merged with companies (over 95)</a:t>
            </a:r>
          </a:p>
          <a:p>
            <a:r>
              <a:rPr lang="en-US" sz="2000" b="1" dirty="0"/>
              <a:t>Created new products and broadened their subsidiaries.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3EE0D1-C678-CB43-AC81-F6989EB82A5E}"/>
              </a:ext>
            </a:extLst>
          </p:cNvPr>
          <p:cNvSpPr txBox="1"/>
          <p:nvPr/>
        </p:nvSpPr>
        <p:spPr>
          <a:xfrm>
            <a:off x="3129012" y="2512902"/>
            <a:ext cx="542648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0032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F5E2-5134-2F45-B73C-E9A6FFD1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477500" cy="132556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Chalkboard" panose="03050602040202020205" pitchFamily="66" charset="77"/>
              </a:rPr>
              <a:t>Find out your company’s evolution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0D85C8F-0FB2-3E44-A77D-43D4705FA24C}"/>
              </a:ext>
            </a:extLst>
          </p:cNvPr>
          <p:cNvSpPr txBox="1">
            <a:spLocks/>
          </p:cNvSpPr>
          <p:nvPr/>
        </p:nvSpPr>
        <p:spPr>
          <a:xfrm>
            <a:off x="0" y="5728662"/>
            <a:ext cx="12224676" cy="107103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Learning Objective: </a:t>
            </a:r>
            <a:r>
              <a:rPr lang="en-GB" sz="2000" b="1" dirty="0">
                <a:latin typeface="Chalkboard" panose="03050602040202020205" pitchFamily="66" charset="77"/>
              </a:rPr>
              <a:t>Be able to explain the correlation of the evolution of new media organisational cultures and the roles which have impacted on the product proposal 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B7A63-93AA-8B40-8152-6DA275C9D896}"/>
              </a:ext>
            </a:extLst>
          </p:cNvPr>
          <p:cNvSpPr txBox="1"/>
          <p:nvPr/>
        </p:nvSpPr>
        <p:spPr>
          <a:xfrm>
            <a:off x="1100832" y="1325563"/>
            <a:ext cx="9680112" cy="44012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When did they start as a company?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What did they start out as? E.G – Apple was a desktop computer.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How have their products evolved over time?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How have their products adapted to the digital era?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What companies have they bought or collaborated with?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How has that had an impact on the audience?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halkboard" panose="03050602040202020205" pitchFamily="66" charset="77"/>
              </a:rPr>
              <a:t>How has the developments had an impact on the company / staff / revenue?</a:t>
            </a:r>
          </a:p>
        </p:txBody>
      </p:sp>
    </p:spTree>
    <p:extLst>
      <p:ext uri="{BB962C8B-B14F-4D97-AF65-F5344CB8AC3E}">
        <p14:creationId xmlns:p14="http://schemas.microsoft.com/office/powerpoint/2010/main" val="86769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2430-6306-5940-AC5B-75B528B2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66900" cy="1325563"/>
          </a:xfrm>
          <a:solidFill>
            <a:srgbClr val="FFFF00"/>
          </a:solidFill>
        </p:spPr>
        <p:txBody>
          <a:bodyPr/>
          <a:lstStyle/>
          <a:p>
            <a:r>
              <a:rPr lang="en-US" b="1" dirty="0"/>
              <a:t>PASS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E5E8A-B6B8-D041-B001-34269CBB0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25624"/>
            <a:ext cx="10858500" cy="4708525"/>
          </a:xfrm>
          <a:solidFill>
            <a:srgbClr val="92D050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800" b="1" dirty="0"/>
              <a:t>Create a blog post or presentation with voiceover. How has the evolution of media changed the market place?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Use your group’s researched company AND 1 other which associates to your new proposal.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(Choice 1 is recommended to look at: NEWS CORP and BBC)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(Choice 2 is recommended to look at: Channel4 and Radio1)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(Choice 3 is recommended to look at: MTV and Amazon)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C7A0B5-5250-7B41-8E71-EE7FA9C83830}"/>
              </a:ext>
            </a:extLst>
          </p:cNvPr>
          <p:cNvSpPr txBox="1">
            <a:spLocks/>
          </p:cNvSpPr>
          <p:nvPr/>
        </p:nvSpPr>
        <p:spPr>
          <a:xfrm>
            <a:off x="3586824" y="1"/>
            <a:ext cx="8605176" cy="85725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Learning Objective: </a:t>
            </a:r>
            <a:r>
              <a:rPr lang="en-GB" sz="2000" b="1" dirty="0">
                <a:latin typeface="Chalkboard" panose="03050602040202020205" pitchFamily="66" charset="77"/>
              </a:rPr>
              <a:t>Be able to explain the correlation of the evolution of new media organisational cultures and the roles which have impacted on the product proposal 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150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3490-D87E-C64A-8285-F3932805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0" y="365125"/>
            <a:ext cx="8096250" cy="1325563"/>
          </a:xfrm>
          <a:solidFill>
            <a:srgbClr val="92D050"/>
          </a:solidFill>
        </p:spPr>
        <p:txBody>
          <a:bodyPr/>
          <a:lstStyle/>
          <a:p>
            <a:r>
              <a:rPr lang="en-US" b="1" dirty="0"/>
              <a:t>4 people in a dorm room -&gt; 25,105 employees (Dec 2017)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C268D8-81DC-9345-A65C-AFDDF0835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50" y="365125"/>
            <a:ext cx="2527300" cy="2159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CFFEE-E8AC-2641-9157-CBE7A326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300" y="2867025"/>
            <a:ext cx="2794000" cy="372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67CDA-CC54-5945-9C97-569EC17C91DA}"/>
              </a:ext>
            </a:extLst>
          </p:cNvPr>
          <p:cNvSpPr txBox="1"/>
          <p:nvPr/>
        </p:nvSpPr>
        <p:spPr>
          <a:xfrm>
            <a:off x="990600" y="3957637"/>
            <a:ext cx="748665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halkboard" panose="03050602040202020205" pitchFamily="66" charset="77"/>
              </a:rPr>
              <a:t>29,494 copies sold daily in 2010</a:t>
            </a:r>
          </a:p>
          <a:p>
            <a:pPr algn="ctr"/>
            <a:r>
              <a:rPr lang="en-US" sz="3200" b="1" dirty="0">
                <a:latin typeface="Chalkboard" panose="03050602040202020205" pitchFamily="66" charset="77"/>
              </a:rPr>
              <a:t>NOW 10,050 daily</a:t>
            </a:r>
          </a:p>
          <a:p>
            <a:pPr algn="ctr"/>
            <a:r>
              <a:rPr lang="en-US" sz="3200" b="1" dirty="0">
                <a:latin typeface="Chalkboard" panose="03050602040202020205" pitchFamily="66" charset="77"/>
              </a:rPr>
              <a:t>Redundancies abundant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8708D-F582-A74F-B0E7-C656D99B128C}"/>
              </a:ext>
            </a:extLst>
          </p:cNvPr>
          <p:cNvSpPr txBox="1"/>
          <p:nvPr/>
        </p:nvSpPr>
        <p:spPr>
          <a:xfrm>
            <a:off x="857250" y="2726620"/>
            <a:ext cx="929183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board" panose="03050602040202020205" pitchFamily="66" charset="77"/>
              </a:rPr>
              <a:t>Who do they need to work for their companies now?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B38F2-52A8-F649-B61B-1AC9CBDFAC68}"/>
              </a:ext>
            </a:extLst>
          </p:cNvPr>
          <p:cNvSpPr txBox="1">
            <a:spLocks/>
          </p:cNvSpPr>
          <p:nvPr/>
        </p:nvSpPr>
        <p:spPr>
          <a:xfrm>
            <a:off x="0" y="5728662"/>
            <a:ext cx="12224676" cy="107103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latin typeface="Chalkboard" panose="03050602040202020205" pitchFamily="66" charset="77"/>
              </a:rPr>
              <a:t>Learning Objective: </a:t>
            </a:r>
            <a:r>
              <a:rPr lang="en-GB" sz="2000" b="1" dirty="0">
                <a:latin typeface="Chalkboard" panose="03050602040202020205" pitchFamily="66" charset="77"/>
              </a:rPr>
              <a:t>Be able to explain the correlation of the evolution of new media organisational cultures and  the roles which have impacted on the product proposal 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04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685</Words>
  <Application>Microsoft Macintosh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Chalkboard</vt:lpstr>
      <vt:lpstr>Office Theme</vt:lpstr>
      <vt:lpstr>Unit 26 – LO2</vt:lpstr>
      <vt:lpstr>PowerPoint Presentation</vt:lpstr>
      <vt:lpstr>Recap</vt:lpstr>
      <vt:lpstr>Let me tell you a story….</vt:lpstr>
      <vt:lpstr>Let me tell you a story….</vt:lpstr>
      <vt:lpstr>Did Apple stop there?</vt:lpstr>
      <vt:lpstr>Find out your company’s evolution</vt:lpstr>
      <vt:lpstr>PASS 2</vt:lpstr>
      <vt:lpstr>4 people in a dorm room -&gt; 25,105 employees (Dec 2017)</vt:lpstr>
      <vt:lpstr>PASS 3 – what different roles are needed to develop your content? </vt:lpstr>
      <vt:lpstr>MERIT 2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26 – LO2</dc:title>
  <dc:creator>lorenza samuels</dc:creator>
  <cp:lastModifiedBy>lorenza samuels</cp:lastModifiedBy>
  <cp:revision>24</cp:revision>
  <dcterms:created xsi:type="dcterms:W3CDTF">2018-05-01T19:07:33Z</dcterms:created>
  <dcterms:modified xsi:type="dcterms:W3CDTF">2018-05-01T20:58:31Z</dcterms:modified>
</cp:coreProperties>
</file>