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4"/>
    <p:restoredTop sz="94667"/>
  </p:normalViewPr>
  <p:slideViewPr>
    <p:cSldViewPr snapToGrid="0" snapToObjects="1">
      <p:cViewPr>
        <p:scale>
          <a:sx n="92" d="100"/>
          <a:sy n="92" d="100"/>
        </p:scale>
        <p:origin x="16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47CE0-7E41-8F4C-820A-1D94E037F44A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AB983-6F09-D542-97AC-60DD3D0F6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9150B4-8A8E-0640-ADD4-4FD049D7E5F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9C1060-9BB5-2346-9DF7-6DFA7DF3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40FF"/>
                </a:solidFill>
                <a:latin typeface="Chalkboard" charset="0"/>
                <a:ea typeface="Chalkboard" charset="0"/>
                <a:cs typeface="Chalkboard" charset="0"/>
              </a:rPr>
              <a:t>Unit 2 : Pre-production and planning 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4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LO1: Lesson 2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Revenue Streams 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6"/>
            <a:ext cx="4321629" cy="1939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9" y="0"/>
            <a:ext cx="3526971" cy="1931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0"/>
            <a:ext cx="4343401" cy="1931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5" y="5376334"/>
            <a:ext cx="3744685" cy="1481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88" y="5384801"/>
            <a:ext cx="3830674" cy="1456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5" y="5376334"/>
            <a:ext cx="5243285" cy="15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471057"/>
          </a:xfrm>
          <a:solidFill>
            <a:srgbClr val="8EFA0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 To create a blog post which explains the way producers can finance media products.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85" y="3156857"/>
            <a:ext cx="3033486" cy="30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640461"/>
            <a:ext cx="10018713" cy="1045028"/>
          </a:xfrm>
          <a:solidFill>
            <a:srgbClr val="8EFA0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Learning Objective: To create a blog post which explains the way producers can finance media products.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41372" y="1208314"/>
            <a:ext cx="4082142" cy="3526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2232" y="1848415"/>
            <a:ext cx="3620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Use the post it notes to write down two revenue streams that media producers can use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640461"/>
            <a:ext cx="10018713" cy="1045028"/>
          </a:xfrm>
          <a:prstGeom prst="rect">
            <a:avLst/>
          </a:prstGeom>
          <a:solidFill>
            <a:srgbClr val="8EFA00"/>
          </a:solidFill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latin typeface="Chalkboard" charset="0"/>
                <a:ea typeface="Chalkboard" charset="0"/>
                <a:cs typeface="Chalkboard" charset="0"/>
              </a:rPr>
              <a:t>Learning Objective: To create a blog post which explains the way producers can finance media products.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9349" y="3671324"/>
            <a:ext cx="2541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Sponsorship</a:t>
            </a:r>
          </a:p>
          <a:p>
            <a:pPr algn="ctr"/>
            <a:endParaRPr lang="en-US" b="1" dirty="0"/>
          </a:p>
          <a:p>
            <a:pPr algn="ctr"/>
            <a:r>
              <a:rPr lang="en-US" dirty="0" smtClean="0"/>
              <a:t>Money paid for a brand to be associated with the final media production.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13743" y="550588"/>
            <a:ext cx="3609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Crowdfunding</a:t>
            </a:r>
          </a:p>
          <a:p>
            <a:pPr algn="ctr"/>
            <a:r>
              <a:rPr lang="en-US" dirty="0" smtClean="0"/>
              <a:t>Finance generated by amateurs or professionals for a project / idea through public contributions. Usually through social media networks (such as </a:t>
            </a:r>
            <a:r>
              <a:rPr lang="en-US" dirty="0" err="1" smtClean="0"/>
              <a:t>kickstarter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5882" y="2624568"/>
            <a:ext cx="2815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Corporate Finance</a:t>
            </a:r>
          </a:p>
          <a:p>
            <a:pPr algn="ctr"/>
            <a:r>
              <a:rPr lang="en-US" dirty="0" smtClean="0"/>
              <a:t>An investment with a business. The business must be convinced that they will receive more money back in the long run from their investment. Sometimes a silent partner or just mentioned in credits.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47113" y="3178565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Government / Lottery funding</a:t>
            </a:r>
          </a:p>
          <a:p>
            <a:pPr algn="ctr"/>
            <a:endParaRPr lang="en-US" b="1" dirty="0"/>
          </a:p>
          <a:p>
            <a:pPr algn="ctr"/>
            <a:r>
              <a:rPr lang="en-US" dirty="0" smtClean="0"/>
              <a:t>Funding usually to develop local area / arts / UK talent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5229769" y="550588"/>
            <a:ext cx="202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Advertising</a:t>
            </a:r>
          </a:p>
          <a:p>
            <a:pPr algn="ctr"/>
            <a:r>
              <a:rPr lang="en-US" dirty="0" smtClean="0"/>
              <a:t>Money in return for product placement.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2397" y="319756"/>
            <a:ext cx="28010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Franchising</a:t>
            </a:r>
            <a:endParaRPr lang="en-US" b="1" dirty="0"/>
          </a:p>
          <a:p>
            <a:pPr algn="ctr"/>
            <a:r>
              <a:rPr lang="en-US" dirty="0" smtClean="0"/>
              <a:t>The intellectual property of the original product is licensed to other partners for commercial use. They can use this for merchandising. </a:t>
            </a:r>
            <a:r>
              <a:rPr lang="en-US" dirty="0" err="1" smtClean="0"/>
              <a:t>Licence</a:t>
            </a:r>
            <a:r>
              <a:rPr lang="en-US" dirty="0" smtClean="0"/>
              <a:t> is granted for a fee and/or a percentage of the merchandise revenue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343" y="4668060"/>
            <a:ext cx="2189940" cy="21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804"/>
            <a:ext cx="12192000" cy="1970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2270" y="2009469"/>
            <a:ext cx="92059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The BFI is the lead </a:t>
            </a:r>
            <a:r>
              <a:rPr lang="en-US" sz="1600" b="1" dirty="0" err="1">
                <a:latin typeface="Chalkboard" charset="0"/>
                <a:ea typeface="Chalkboard" charset="0"/>
                <a:cs typeface="Chalkboard" charset="0"/>
              </a:rPr>
              <a:t>organisation</a:t>
            </a: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 for film in the UK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It </a:t>
            </a: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distributes Lottery funds for film and has a wide range of support schemes for film funding including: </a:t>
            </a:r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Development </a:t>
            </a: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funding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Production </a:t>
            </a: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funding; </a:t>
            </a:r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Completion </a:t>
            </a: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funding; </a:t>
            </a:r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International </a:t>
            </a: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co-production funding; </a:t>
            </a:r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First </a:t>
            </a: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feature funding; </a:t>
            </a:r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BFI NET.WORK for </a:t>
            </a: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new and emerging directors, 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writers </a:t>
            </a: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and producers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 BFI Vision Awards for new generation producers and production companies</a:t>
            </a:r>
            <a:r>
              <a:rPr lang="en-US" sz="16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807" y="-203804"/>
            <a:ext cx="3041193" cy="1970612"/>
          </a:xfrm>
          <a:solidFill>
            <a:srgbClr val="8EFA00"/>
          </a:solidFill>
        </p:spPr>
        <p:txBody>
          <a:bodyPr/>
          <a:lstStyle/>
          <a:p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Lottery Funding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03242"/>
            <a:ext cx="9376475" cy="521036"/>
          </a:xfrm>
          <a:prstGeom prst="rect">
            <a:avLst/>
          </a:prstGeom>
          <a:solidFill>
            <a:srgbClr val="8EFA00"/>
          </a:solidFill>
          <a:effectLst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latin typeface="Chalkboard" charset="0"/>
                <a:ea typeface="Chalkboard" charset="0"/>
                <a:cs typeface="Chalkboard" charset="0"/>
              </a:rPr>
              <a:t>Learning Objective: To create a blog post which explains the way producers can finance media products.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6796" y="-419746"/>
            <a:ext cx="10018713" cy="1752599"/>
          </a:xfrm>
        </p:spPr>
        <p:txBody>
          <a:bodyPr/>
          <a:lstStyle/>
          <a:p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40FF"/>
                </a:solidFill>
                <a:latin typeface="Chalkboard" charset="0"/>
                <a:ea typeface="Chalkboard" charset="0"/>
                <a:cs typeface="Chalkboard" charset="0"/>
              </a:rPr>
              <a:t>TAX RELIEF 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4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449451"/>
            <a:ext cx="9256016" cy="5517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Film tax relief is available for British qualifying films. Films must either pass the Cultural Test or qualify as an official 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co-production.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Films must be intended for theatrical 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release.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Films, including those made under official co-production treaties, must have a minimum UK core spend requirement of 10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%.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Tax relief is available on qualifying UK production expenditure on the lower of either: 80% of total core expenditure; or the actual UK core expenditure incurred.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There is no cap on the amount which can be claimed.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halkboard" charset="0"/>
                <a:ea typeface="Chalkboard" charset="0"/>
                <a:cs typeface="Chalkboard" charset="0"/>
              </a:rPr>
              <a:t>The film production company (FPC) responsible for the film needs to be within the UK corporation tax net.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640461"/>
            <a:ext cx="10018713" cy="1045028"/>
          </a:xfrm>
          <a:prstGeom prst="rect">
            <a:avLst/>
          </a:prstGeom>
          <a:solidFill>
            <a:srgbClr val="8EFA00"/>
          </a:solidFill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latin typeface="Chalkboard" charset="0"/>
                <a:ea typeface="Chalkboard" charset="0"/>
                <a:cs typeface="Chalkboard" charset="0"/>
              </a:rPr>
              <a:t>Learning Objective: To create a blog post which explains the way producers can finance media products.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78" y="1462390"/>
            <a:ext cx="3896882" cy="48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352586"/>
            <a:ext cx="10018713" cy="1752599"/>
          </a:xfrm>
          <a:ln>
            <a:noFill/>
          </a:ln>
        </p:spPr>
        <p:txBody>
          <a:bodyPr/>
          <a:lstStyle/>
          <a:p>
            <a:pPr algn="l"/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40FF"/>
                </a:solidFill>
                <a:latin typeface="Chalkboard" charset="0"/>
                <a:ea typeface="Chalkboard" charset="0"/>
                <a:cs typeface="Chalkboard" charset="0"/>
              </a:rPr>
              <a:t>BFI Cultural Test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4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400013"/>
            <a:ext cx="10018713" cy="5096359"/>
          </a:xfrm>
        </p:spPr>
        <p:txBody>
          <a:bodyPr>
            <a:normAutofit fontScale="85000" lnSpcReduction="20000"/>
          </a:bodyPr>
          <a:lstStyle/>
          <a:p>
            <a:pPr marL="0" marR="0" lvl="0" indent="0" algn="just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Use the cultural test sheet to work out the score of your group’s films. Would your film qualify for tax relief? Where is it gaining/missing out on points? </a:t>
            </a:r>
          </a:p>
          <a:p>
            <a:pPr marL="0" marR="0" lvl="0" indent="0" algn="just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18 points out of 35 is needed to pass.</a:t>
            </a:r>
          </a:p>
          <a:p>
            <a:pPr marL="0" marR="0" lvl="0" indent="0" algn="just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Group 1 </a:t>
            </a:r>
            <a:r>
              <a:rPr lang="mr-IN" sz="2800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 Gravity and Jungle Book (2016)</a:t>
            </a:r>
          </a:p>
          <a:p>
            <a:pPr marL="0" marR="0" lvl="0" indent="0" algn="just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Group 2 </a:t>
            </a:r>
            <a:r>
              <a:rPr lang="mr-IN" sz="2800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 12 years a Slave and Spy </a:t>
            </a:r>
          </a:p>
          <a:p>
            <a:pPr marL="0" marR="0" lvl="0" indent="0" algn="just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Group 3 </a:t>
            </a:r>
            <a:r>
              <a:rPr lang="mr-IN" sz="2800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 The Girl on a train and Casino Royale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4318000"/>
            <a:ext cx="33782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63284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ln w="3175" cmpd="sng">
                  <a:solidFill>
                    <a:schemeClr val="tx1"/>
                  </a:solidFill>
                </a:ln>
                <a:solidFill>
                  <a:srgbClr val="FF40FF"/>
                </a:solidFill>
                <a:latin typeface="Chalkboard" charset="0"/>
                <a:ea typeface="Chalkboard" charset="0"/>
                <a:cs typeface="Chalkboard" charset="0"/>
              </a:rPr>
              <a:t>Blog your learning so far</a:t>
            </a:r>
            <a:endParaRPr lang="en-US" sz="4800" b="1" dirty="0">
              <a:ln w="3175" cmpd="sng">
                <a:solidFill>
                  <a:schemeClr val="tx1"/>
                </a:solidFill>
              </a:ln>
              <a:solidFill>
                <a:srgbClr val="FF4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782018"/>
            <a:ext cx="10018713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Write up your understanding of different revenue streams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Explain how BFI helps with film makers in the UK.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Talk about your findings with the cultural test and if it passes for tax relief.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As a media producer, what do you need to consider in terms of funding / revenue streams?</a:t>
            </a:r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7" y="126123"/>
            <a:ext cx="2854036" cy="926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6039323"/>
            <a:ext cx="2521526" cy="8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81</TotalTime>
  <Words>524</Words>
  <Application>Microsoft Macintosh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Corbel</vt:lpstr>
      <vt:lpstr>Arial</vt:lpstr>
      <vt:lpstr>Calibri</vt:lpstr>
      <vt:lpstr>Chalkboard</vt:lpstr>
      <vt:lpstr>Parallax</vt:lpstr>
      <vt:lpstr>Unit 2 : Pre-production and planning </vt:lpstr>
      <vt:lpstr>Learning Objective: To create a blog post which explains the way producers can finance media products.</vt:lpstr>
      <vt:lpstr>Learning Objective: To create a blog post which explains the way producers can finance media products.</vt:lpstr>
      <vt:lpstr>PowerPoint Presentation</vt:lpstr>
      <vt:lpstr>Lottery Funding</vt:lpstr>
      <vt:lpstr>TAX RELIEF </vt:lpstr>
      <vt:lpstr>BFI Cultural Test</vt:lpstr>
      <vt:lpstr>Blog your learning so far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: Pre-production and planning </dc:title>
  <dc:creator>lorenza samuels</dc:creator>
  <cp:lastModifiedBy>lorenza samuels</cp:lastModifiedBy>
  <cp:revision>16</cp:revision>
  <dcterms:created xsi:type="dcterms:W3CDTF">2017-09-11T19:21:50Z</dcterms:created>
  <dcterms:modified xsi:type="dcterms:W3CDTF">2017-09-11T20:43:19Z</dcterms:modified>
</cp:coreProperties>
</file>