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2" r:id="rId10"/>
    <p:sldId id="273" r:id="rId11"/>
    <p:sldId id="275" r:id="rId12"/>
    <p:sldId id="274" r:id="rId13"/>
    <p:sldId id="277" r:id="rId14"/>
    <p:sldId id="276" r:id="rId15"/>
    <p:sldId id="278" r:id="rId16"/>
    <p:sldId id="265" r:id="rId17"/>
    <p:sldId id="264" r:id="rId18"/>
    <p:sldId id="268" r:id="rId19"/>
    <p:sldId id="266" r:id="rId20"/>
    <p:sldId id="269" r:id="rId21"/>
    <p:sldId id="271" r:id="rId22"/>
    <p:sldId id="267"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FF00"/>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2"/>
    <p:restoredTop sz="94655"/>
  </p:normalViewPr>
  <p:slideViewPr>
    <p:cSldViewPr snapToGrid="0" snapToObjects="1">
      <p:cViewPr>
        <p:scale>
          <a:sx n="81" d="100"/>
          <a:sy n="81" d="100"/>
        </p:scale>
        <p:origin x="80" y="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8E23-053E-7548-8536-85C196F752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C1BE9-B399-754C-9FCC-F1F3D82529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523251-DE53-0A44-9E10-300F40B2992D}"/>
              </a:ext>
            </a:extLst>
          </p:cNvPr>
          <p:cNvSpPr>
            <a:spLocks noGrp="1"/>
          </p:cNvSpPr>
          <p:nvPr>
            <p:ph type="dt" sz="half" idx="10"/>
          </p:nvPr>
        </p:nvSpPr>
        <p:spPr/>
        <p:txBody>
          <a:bodyPr/>
          <a:lstStyle/>
          <a:p>
            <a:fld id="{30C8A338-5DC2-0A4E-9068-F308A24BCE0F}" type="datetimeFigureOut">
              <a:rPr lang="en-US" smtClean="0"/>
              <a:t>2/4/18</a:t>
            </a:fld>
            <a:endParaRPr lang="en-US"/>
          </a:p>
        </p:txBody>
      </p:sp>
      <p:sp>
        <p:nvSpPr>
          <p:cNvPr id="5" name="Footer Placeholder 4">
            <a:extLst>
              <a:ext uri="{FF2B5EF4-FFF2-40B4-BE49-F238E27FC236}">
                <a16:creationId xmlns:a16="http://schemas.microsoft.com/office/drawing/2014/main" id="{0C9899B9-8AC5-9F40-8050-BD5F5F94F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ED3C5-BCA0-2644-A467-1E8484EC755C}"/>
              </a:ext>
            </a:extLst>
          </p:cNvPr>
          <p:cNvSpPr>
            <a:spLocks noGrp="1"/>
          </p:cNvSpPr>
          <p:nvPr>
            <p:ph type="sldNum" sz="quarter" idx="12"/>
          </p:nvPr>
        </p:nvSpPr>
        <p:spPr/>
        <p:txBody>
          <a:bodyPr/>
          <a:lstStyle/>
          <a:p>
            <a:fld id="{01363663-D8E1-9A40-811C-C674FE98AB8F}" type="slidenum">
              <a:rPr lang="en-US" smtClean="0"/>
              <a:t>‹#›</a:t>
            </a:fld>
            <a:endParaRPr lang="en-US"/>
          </a:p>
        </p:txBody>
      </p:sp>
    </p:spTree>
    <p:extLst>
      <p:ext uri="{BB962C8B-B14F-4D97-AF65-F5344CB8AC3E}">
        <p14:creationId xmlns:p14="http://schemas.microsoft.com/office/powerpoint/2010/main" val="131397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1C4E-2D9F-F04E-8FD7-8AB24A721A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85CF14-3869-AA49-9DE1-97BC2077FB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B5293-C74B-B442-B746-8022035E0353}"/>
              </a:ext>
            </a:extLst>
          </p:cNvPr>
          <p:cNvSpPr>
            <a:spLocks noGrp="1"/>
          </p:cNvSpPr>
          <p:nvPr>
            <p:ph type="dt" sz="half" idx="10"/>
          </p:nvPr>
        </p:nvSpPr>
        <p:spPr/>
        <p:txBody>
          <a:bodyPr/>
          <a:lstStyle/>
          <a:p>
            <a:fld id="{30C8A338-5DC2-0A4E-9068-F308A24BCE0F}" type="datetimeFigureOut">
              <a:rPr lang="en-US" smtClean="0"/>
              <a:t>2/4/18</a:t>
            </a:fld>
            <a:endParaRPr lang="en-US"/>
          </a:p>
        </p:txBody>
      </p:sp>
      <p:sp>
        <p:nvSpPr>
          <p:cNvPr id="5" name="Footer Placeholder 4">
            <a:extLst>
              <a:ext uri="{FF2B5EF4-FFF2-40B4-BE49-F238E27FC236}">
                <a16:creationId xmlns:a16="http://schemas.microsoft.com/office/drawing/2014/main" id="{AD8CCCBF-11C7-0346-BA6A-9C3F3A38D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2AF16-0FA4-684B-9D17-8ED2C1B172DB}"/>
              </a:ext>
            </a:extLst>
          </p:cNvPr>
          <p:cNvSpPr>
            <a:spLocks noGrp="1"/>
          </p:cNvSpPr>
          <p:nvPr>
            <p:ph type="sldNum" sz="quarter" idx="12"/>
          </p:nvPr>
        </p:nvSpPr>
        <p:spPr/>
        <p:txBody>
          <a:bodyPr/>
          <a:lstStyle/>
          <a:p>
            <a:fld id="{01363663-D8E1-9A40-811C-C674FE98AB8F}" type="slidenum">
              <a:rPr lang="en-US" smtClean="0"/>
              <a:t>‹#›</a:t>
            </a:fld>
            <a:endParaRPr lang="en-US"/>
          </a:p>
        </p:txBody>
      </p:sp>
    </p:spTree>
    <p:extLst>
      <p:ext uri="{BB962C8B-B14F-4D97-AF65-F5344CB8AC3E}">
        <p14:creationId xmlns:p14="http://schemas.microsoft.com/office/powerpoint/2010/main" val="323939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6D99A4-E6F3-9E4E-BF34-95E0F20C63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A89B07-B01E-DC4D-94F6-A74EE62ABF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238AC-F6C7-4445-8440-0D6B133A356E}"/>
              </a:ext>
            </a:extLst>
          </p:cNvPr>
          <p:cNvSpPr>
            <a:spLocks noGrp="1"/>
          </p:cNvSpPr>
          <p:nvPr>
            <p:ph type="dt" sz="half" idx="10"/>
          </p:nvPr>
        </p:nvSpPr>
        <p:spPr/>
        <p:txBody>
          <a:bodyPr/>
          <a:lstStyle/>
          <a:p>
            <a:fld id="{30C8A338-5DC2-0A4E-9068-F308A24BCE0F}" type="datetimeFigureOut">
              <a:rPr lang="en-US" smtClean="0"/>
              <a:t>2/4/18</a:t>
            </a:fld>
            <a:endParaRPr lang="en-US"/>
          </a:p>
        </p:txBody>
      </p:sp>
      <p:sp>
        <p:nvSpPr>
          <p:cNvPr id="5" name="Footer Placeholder 4">
            <a:extLst>
              <a:ext uri="{FF2B5EF4-FFF2-40B4-BE49-F238E27FC236}">
                <a16:creationId xmlns:a16="http://schemas.microsoft.com/office/drawing/2014/main" id="{841C3605-A20A-6F4E-9F7C-01FAE9D20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81632-D4FE-F64A-A2D1-084A2C69ECE7}"/>
              </a:ext>
            </a:extLst>
          </p:cNvPr>
          <p:cNvSpPr>
            <a:spLocks noGrp="1"/>
          </p:cNvSpPr>
          <p:nvPr>
            <p:ph type="sldNum" sz="quarter" idx="12"/>
          </p:nvPr>
        </p:nvSpPr>
        <p:spPr/>
        <p:txBody>
          <a:bodyPr/>
          <a:lstStyle/>
          <a:p>
            <a:fld id="{01363663-D8E1-9A40-811C-C674FE98AB8F}" type="slidenum">
              <a:rPr lang="en-US" smtClean="0"/>
              <a:t>‹#›</a:t>
            </a:fld>
            <a:endParaRPr lang="en-US"/>
          </a:p>
        </p:txBody>
      </p:sp>
    </p:spTree>
    <p:extLst>
      <p:ext uri="{BB962C8B-B14F-4D97-AF65-F5344CB8AC3E}">
        <p14:creationId xmlns:p14="http://schemas.microsoft.com/office/powerpoint/2010/main" val="83222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C868-DA2E-9A49-937A-0D9CE2792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8C28FD-5C80-B74A-A306-E8031483B1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0516D-336B-524A-B474-35E53CDD84DA}"/>
              </a:ext>
            </a:extLst>
          </p:cNvPr>
          <p:cNvSpPr>
            <a:spLocks noGrp="1"/>
          </p:cNvSpPr>
          <p:nvPr>
            <p:ph type="dt" sz="half" idx="10"/>
          </p:nvPr>
        </p:nvSpPr>
        <p:spPr/>
        <p:txBody>
          <a:bodyPr/>
          <a:lstStyle/>
          <a:p>
            <a:fld id="{30C8A338-5DC2-0A4E-9068-F308A24BCE0F}" type="datetimeFigureOut">
              <a:rPr lang="en-US" smtClean="0"/>
              <a:t>2/4/18</a:t>
            </a:fld>
            <a:endParaRPr lang="en-US"/>
          </a:p>
        </p:txBody>
      </p:sp>
      <p:sp>
        <p:nvSpPr>
          <p:cNvPr id="5" name="Footer Placeholder 4">
            <a:extLst>
              <a:ext uri="{FF2B5EF4-FFF2-40B4-BE49-F238E27FC236}">
                <a16:creationId xmlns:a16="http://schemas.microsoft.com/office/drawing/2014/main" id="{4ACF0076-4867-4141-AF4B-06206CC9A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82DCE-B071-7346-940D-81CC419E6D5B}"/>
              </a:ext>
            </a:extLst>
          </p:cNvPr>
          <p:cNvSpPr>
            <a:spLocks noGrp="1"/>
          </p:cNvSpPr>
          <p:nvPr>
            <p:ph type="sldNum" sz="quarter" idx="12"/>
          </p:nvPr>
        </p:nvSpPr>
        <p:spPr/>
        <p:txBody>
          <a:bodyPr/>
          <a:lstStyle/>
          <a:p>
            <a:fld id="{01363663-D8E1-9A40-811C-C674FE98AB8F}" type="slidenum">
              <a:rPr lang="en-US" smtClean="0"/>
              <a:t>‹#›</a:t>
            </a:fld>
            <a:endParaRPr lang="en-US"/>
          </a:p>
        </p:txBody>
      </p:sp>
    </p:spTree>
    <p:extLst>
      <p:ext uri="{BB962C8B-B14F-4D97-AF65-F5344CB8AC3E}">
        <p14:creationId xmlns:p14="http://schemas.microsoft.com/office/powerpoint/2010/main" val="69182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9049-431A-0746-9B17-A70061D463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092B47-F336-024B-9596-E41AA0DC4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FA4567-4971-874A-9F28-588FB230D711}"/>
              </a:ext>
            </a:extLst>
          </p:cNvPr>
          <p:cNvSpPr>
            <a:spLocks noGrp="1"/>
          </p:cNvSpPr>
          <p:nvPr>
            <p:ph type="dt" sz="half" idx="10"/>
          </p:nvPr>
        </p:nvSpPr>
        <p:spPr/>
        <p:txBody>
          <a:bodyPr/>
          <a:lstStyle/>
          <a:p>
            <a:fld id="{30C8A338-5DC2-0A4E-9068-F308A24BCE0F}" type="datetimeFigureOut">
              <a:rPr lang="en-US" smtClean="0"/>
              <a:t>2/4/18</a:t>
            </a:fld>
            <a:endParaRPr lang="en-US"/>
          </a:p>
        </p:txBody>
      </p:sp>
      <p:sp>
        <p:nvSpPr>
          <p:cNvPr id="5" name="Footer Placeholder 4">
            <a:extLst>
              <a:ext uri="{FF2B5EF4-FFF2-40B4-BE49-F238E27FC236}">
                <a16:creationId xmlns:a16="http://schemas.microsoft.com/office/drawing/2014/main" id="{155B65C8-E41E-E740-8EAE-65BEDC3CC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8A3FB-63C9-1848-857A-F8E01C8F516D}"/>
              </a:ext>
            </a:extLst>
          </p:cNvPr>
          <p:cNvSpPr>
            <a:spLocks noGrp="1"/>
          </p:cNvSpPr>
          <p:nvPr>
            <p:ph type="sldNum" sz="quarter" idx="12"/>
          </p:nvPr>
        </p:nvSpPr>
        <p:spPr/>
        <p:txBody>
          <a:bodyPr/>
          <a:lstStyle/>
          <a:p>
            <a:fld id="{01363663-D8E1-9A40-811C-C674FE98AB8F}" type="slidenum">
              <a:rPr lang="en-US" smtClean="0"/>
              <a:t>‹#›</a:t>
            </a:fld>
            <a:endParaRPr lang="en-US"/>
          </a:p>
        </p:txBody>
      </p:sp>
    </p:spTree>
    <p:extLst>
      <p:ext uri="{BB962C8B-B14F-4D97-AF65-F5344CB8AC3E}">
        <p14:creationId xmlns:p14="http://schemas.microsoft.com/office/powerpoint/2010/main" val="392392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4EA0-F558-F840-BA50-1BE69CD81D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C1B136-F19C-284F-8A1E-324017F5A0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5F3969-2B80-F446-BDCD-B5DF874E4B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EAC4D6-64C2-5045-8CB5-06260B95C0D0}"/>
              </a:ext>
            </a:extLst>
          </p:cNvPr>
          <p:cNvSpPr>
            <a:spLocks noGrp="1"/>
          </p:cNvSpPr>
          <p:nvPr>
            <p:ph type="dt" sz="half" idx="10"/>
          </p:nvPr>
        </p:nvSpPr>
        <p:spPr/>
        <p:txBody>
          <a:bodyPr/>
          <a:lstStyle/>
          <a:p>
            <a:fld id="{30C8A338-5DC2-0A4E-9068-F308A24BCE0F}" type="datetimeFigureOut">
              <a:rPr lang="en-US" smtClean="0"/>
              <a:t>2/4/18</a:t>
            </a:fld>
            <a:endParaRPr lang="en-US"/>
          </a:p>
        </p:txBody>
      </p:sp>
      <p:sp>
        <p:nvSpPr>
          <p:cNvPr id="6" name="Footer Placeholder 5">
            <a:extLst>
              <a:ext uri="{FF2B5EF4-FFF2-40B4-BE49-F238E27FC236}">
                <a16:creationId xmlns:a16="http://schemas.microsoft.com/office/drawing/2014/main" id="{BE6C3A4D-A720-5F44-8EBC-BA995DD91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96EB2-D0E2-EC4B-BD06-A2364BB67B93}"/>
              </a:ext>
            </a:extLst>
          </p:cNvPr>
          <p:cNvSpPr>
            <a:spLocks noGrp="1"/>
          </p:cNvSpPr>
          <p:nvPr>
            <p:ph type="sldNum" sz="quarter" idx="12"/>
          </p:nvPr>
        </p:nvSpPr>
        <p:spPr/>
        <p:txBody>
          <a:bodyPr/>
          <a:lstStyle/>
          <a:p>
            <a:fld id="{01363663-D8E1-9A40-811C-C674FE98AB8F}" type="slidenum">
              <a:rPr lang="en-US" smtClean="0"/>
              <a:t>‹#›</a:t>
            </a:fld>
            <a:endParaRPr lang="en-US"/>
          </a:p>
        </p:txBody>
      </p:sp>
    </p:spTree>
    <p:extLst>
      <p:ext uri="{BB962C8B-B14F-4D97-AF65-F5344CB8AC3E}">
        <p14:creationId xmlns:p14="http://schemas.microsoft.com/office/powerpoint/2010/main" val="328954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059-7220-B340-9964-9C45B300FC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A0E06C-3D22-E641-AD44-C648776784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82B985-1561-674F-8FA4-9122AEB7CD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456E4A-700F-9245-8D05-A2BADA1D2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0D0616-1B92-E946-A48E-32BDDE104E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21C0D2-B941-B44A-B4F1-E009A877F550}"/>
              </a:ext>
            </a:extLst>
          </p:cNvPr>
          <p:cNvSpPr>
            <a:spLocks noGrp="1"/>
          </p:cNvSpPr>
          <p:nvPr>
            <p:ph type="dt" sz="half" idx="10"/>
          </p:nvPr>
        </p:nvSpPr>
        <p:spPr/>
        <p:txBody>
          <a:bodyPr/>
          <a:lstStyle/>
          <a:p>
            <a:fld id="{30C8A338-5DC2-0A4E-9068-F308A24BCE0F}" type="datetimeFigureOut">
              <a:rPr lang="en-US" smtClean="0"/>
              <a:t>2/4/18</a:t>
            </a:fld>
            <a:endParaRPr lang="en-US"/>
          </a:p>
        </p:txBody>
      </p:sp>
      <p:sp>
        <p:nvSpPr>
          <p:cNvPr id="8" name="Footer Placeholder 7">
            <a:extLst>
              <a:ext uri="{FF2B5EF4-FFF2-40B4-BE49-F238E27FC236}">
                <a16:creationId xmlns:a16="http://schemas.microsoft.com/office/drawing/2014/main" id="{256BFFB2-A700-D348-A0F4-802C8879B6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B694FD-FE15-FF4C-A54F-57119D57AB5F}"/>
              </a:ext>
            </a:extLst>
          </p:cNvPr>
          <p:cNvSpPr>
            <a:spLocks noGrp="1"/>
          </p:cNvSpPr>
          <p:nvPr>
            <p:ph type="sldNum" sz="quarter" idx="12"/>
          </p:nvPr>
        </p:nvSpPr>
        <p:spPr/>
        <p:txBody>
          <a:bodyPr/>
          <a:lstStyle/>
          <a:p>
            <a:fld id="{01363663-D8E1-9A40-811C-C674FE98AB8F}" type="slidenum">
              <a:rPr lang="en-US" smtClean="0"/>
              <a:t>‹#›</a:t>
            </a:fld>
            <a:endParaRPr lang="en-US"/>
          </a:p>
        </p:txBody>
      </p:sp>
    </p:spTree>
    <p:extLst>
      <p:ext uri="{BB962C8B-B14F-4D97-AF65-F5344CB8AC3E}">
        <p14:creationId xmlns:p14="http://schemas.microsoft.com/office/powerpoint/2010/main" val="218740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A443-FD5A-F244-B42A-CB491E99F7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63E569-E93C-084F-BCD6-C51F1C588CE9}"/>
              </a:ext>
            </a:extLst>
          </p:cNvPr>
          <p:cNvSpPr>
            <a:spLocks noGrp="1"/>
          </p:cNvSpPr>
          <p:nvPr>
            <p:ph type="dt" sz="half" idx="10"/>
          </p:nvPr>
        </p:nvSpPr>
        <p:spPr/>
        <p:txBody>
          <a:bodyPr/>
          <a:lstStyle/>
          <a:p>
            <a:fld id="{30C8A338-5DC2-0A4E-9068-F308A24BCE0F}" type="datetimeFigureOut">
              <a:rPr lang="en-US" smtClean="0"/>
              <a:t>2/4/18</a:t>
            </a:fld>
            <a:endParaRPr lang="en-US"/>
          </a:p>
        </p:txBody>
      </p:sp>
      <p:sp>
        <p:nvSpPr>
          <p:cNvPr id="4" name="Footer Placeholder 3">
            <a:extLst>
              <a:ext uri="{FF2B5EF4-FFF2-40B4-BE49-F238E27FC236}">
                <a16:creationId xmlns:a16="http://schemas.microsoft.com/office/drawing/2014/main" id="{1CFAC146-DD5D-364A-8B1B-1E7246B654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C5F683-FA30-6641-B154-F9AC99437D3E}"/>
              </a:ext>
            </a:extLst>
          </p:cNvPr>
          <p:cNvSpPr>
            <a:spLocks noGrp="1"/>
          </p:cNvSpPr>
          <p:nvPr>
            <p:ph type="sldNum" sz="quarter" idx="12"/>
          </p:nvPr>
        </p:nvSpPr>
        <p:spPr/>
        <p:txBody>
          <a:bodyPr/>
          <a:lstStyle/>
          <a:p>
            <a:fld id="{01363663-D8E1-9A40-811C-C674FE98AB8F}" type="slidenum">
              <a:rPr lang="en-US" smtClean="0"/>
              <a:t>‹#›</a:t>
            </a:fld>
            <a:endParaRPr lang="en-US"/>
          </a:p>
        </p:txBody>
      </p:sp>
    </p:spTree>
    <p:extLst>
      <p:ext uri="{BB962C8B-B14F-4D97-AF65-F5344CB8AC3E}">
        <p14:creationId xmlns:p14="http://schemas.microsoft.com/office/powerpoint/2010/main" val="412634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70F2E-2F70-1A42-B199-AF5B9A74977E}"/>
              </a:ext>
            </a:extLst>
          </p:cNvPr>
          <p:cNvSpPr>
            <a:spLocks noGrp="1"/>
          </p:cNvSpPr>
          <p:nvPr>
            <p:ph type="dt" sz="half" idx="10"/>
          </p:nvPr>
        </p:nvSpPr>
        <p:spPr/>
        <p:txBody>
          <a:bodyPr/>
          <a:lstStyle/>
          <a:p>
            <a:fld id="{30C8A338-5DC2-0A4E-9068-F308A24BCE0F}" type="datetimeFigureOut">
              <a:rPr lang="en-US" smtClean="0"/>
              <a:t>2/4/18</a:t>
            </a:fld>
            <a:endParaRPr lang="en-US"/>
          </a:p>
        </p:txBody>
      </p:sp>
      <p:sp>
        <p:nvSpPr>
          <p:cNvPr id="3" name="Footer Placeholder 2">
            <a:extLst>
              <a:ext uri="{FF2B5EF4-FFF2-40B4-BE49-F238E27FC236}">
                <a16:creationId xmlns:a16="http://schemas.microsoft.com/office/drawing/2014/main" id="{D7260D15-27E5-BA44-B24F-8692A88FBE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9818A3-6C9E-4842-981C-90087D12D8AB}"/>
              </a:ext>
            </a:extLst>
          </p:cNvPr>
          <p:cNvSpPr>
            <a:spLocks noGrp="1"/>
          </p:cNvSpPr>
          <p:nvPr>
            <p:ph type="sldNum" sz="quarter" idx="12"/>
          </p:nvPr>
        </p:nvSpPr>
        <p:spPr/>
        <p:txBody>
          <a:bodyPr/>
          <a:lstStyle/>
          <a:p>
            <a:fld id="{01363663-D8E1-9A40-811C-C674FE98AB8F}" type="slidenum">
              <a:rPr lang="en-US" smtClean="0"/>
              <a:t>‹#›</a:t>
            </a:fld>
            <a:endParaRPr lang="en-US"/>
          </a:p>
        </p:txBody>
      </p:sp>
    </p:spTree>
    <p:extLst>
      <p:ext uri="{BB962C8B-B14F-4D97-AF65-F5344CB8AC3E}">
        <p14:creationId xmlns:p14="http://schemas.microsoft.com/office/powerpoint/2010/main" val="303446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21C9-0089-F548-BC5F-52C978A963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D8E4FB-78AA-AB44-A055-D47B0EAC02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1FAA30-4E2B-984F-B2D5-01FFB931B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479333-C843-5448-AB5C-7FCB1CE778B4}"/>
              </a:ext>
            </a:extLst>
          </p:cNvPr>
          <p:cNvSpPr>
            <a:spLocks noGrp="1"/>
          </p:cNvSpPr>
          <p:nvPr>
            <p:ph type="dt" sz="half" idx="10"/>
          </p:nvPr>
        </p:nvSpPr>
        <p:spPr/>
        <p:txBody>
          <a:bodyPr/>
          <a:lstStyle/>
          <a:p>
            <a:fld id="{30C8A338-5DC2-0A4E-9068-F308A24BCE0F}" type="datetimeFigureOut">
              <a:rPr lang="en-US" smtClean="0"/>
              <a:t>2/4/18</a:t>
            </a:fld>
            <a:endParaRPr lang="en-US"/>
          </a:p>
        </p:txBody>
      </p:sp>
      <p:sp>
        <p:nvSpPr>
          <p:cNvPr id="6" name="Footer Placeholder 5">
            <a:extLst>
              <a:ext uri="{FF2B5EF4-FFF2-40B4-BE49-F238E27FC236}">
                <a16:creationId xmlns:a16="http://schemas.microsoft.com/office/drawing/2014/main" id="{9E1AB6A4-69EE-FC44-8FDD-4D78D5287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D2269-10C2-844F-B556-51742FFBEF6F}"/>
              </a:ext>
            </a:extLst>
          </p:cNvPr>
          <p:cNvSpPr>
            <a:spLocks noGrp="1"/>
          </p:cNvSpPr>
          <p:nvPr>
            <p:ph type="sldNum" sz="quarter" idx="12"/>
          </p:nvPr>
        </p:nvSpPr>
        <p:spPr/>
        <p:txBody>
          <a:bodyPr/>
          <a:lstStyle/>
          <a:p>
            <a:fld id="{01363663-D8E1-9A40-811C-C674FE98AB8F}" type="slidenum">
              <a:rPr lang="en-US" smtClean="0"/>
              <a:t>‹#›</a:t>
            </a:fld>
            <a:endParaRPr lang="en-US"/>
          </a:p>
        </p:txBody>
      </p:sp>
    </p:spTree>
    <p:extLst>
      <p:ext uri="{BB962C8B-B14F-4D97-AF65-F5344CB8AC3E}">
        <p14:creationId xmlns:p14="http://schemas.microsoft.com/office/powerpoint/2010/main" val="124002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E98A-F7FB-FF43-8037-B475BFDA3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4AB1F0-1BD9-4142-86E8-E175DD8F67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9644FE-4FB7-7940-A336-C92C38A95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B5329F-AFD3-3F40-892A-50B1DA0589F9}"/>
              </a:ext>
            </a:extLst>
          </p:cNvPr>
          <p:cNvSpPr>
            <a:spLocks noGrp="1"/>
          </p:cNvSpPr>
          <p:nvPr>
            <p:ph type="dt" sz="half" idx="10"/>
          </p:nvPr>
        </p:nvSpPr>
        <p:spPr/>
        <p:txBody>
          <a:bodyPr/>
          <a:lstStyle/>
          <a:p>
            <a:fld id="{30C8A338-5DC2-0A4E-9068-F308A24BCE0F}" type="datetimeFigureOut">
              <a:rPr lang="en-US" smtClean="0"/>
              <a:t>2/4/18</a:t>
            </a:fld>
            <a:endParaRPr lang="en-US"/>
          </a:p>
        </p:txBody>
      </p:sp>
      <p:sp>
        <p:nvSpPr>
          <p:cNvPr id="6" name="Footer Placeholder 5">
            <a:extLst>
              <a:ext uri="{FF2B5EF4-FFF2-40B4-BE49-F238E27FC236}">
                <a16:creationId xmlns:a16="http://schemas.microsoft.com/office/drawing/2014/main" id="{13EA6187-DD7C-0E49-846C-E5012B11D6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29C91D-1252-F24B-85CB-39C7E1AC3DDC}"/>
              </a:ext>
            </a:extLst>
          </p:cNvPr>
          <p:cNvSpPr>
            <a:spLocks noGrp="1"/>
          </p:cNvSpPr>
          <p:nvPr>
            <p:ph type="sldNum" sz="quarter" idx="12"/>
          </p:nvPr>
        </p:nvSpPr>
        <p:spPr/>
        <p:txBody>
          <a:bodyPr/>
          <a:lstStyle/>
          <a:p>
            <a:fld id="{01363663-D8E1-9A40-811C-C674FE98AB8F}" type="slidenum">
              <a:rPr lang="en-US" smtClean="0"/>
              <a:t>‹#›</a:t>
            </a:fld>
            <a:endParaRPr lang="en-US"/>
          </a:p>
        </p:txBody>
      </p:sp>
    </p:spTree>
    <p:extLst>
      <p:ext uri="{BB962C8B-B14F-4D97-AF65-F5344CB8AC3E}">
        <p14:creationId xmlns:p14="http://schemas.microsoft.com/office/powerpoint/2010/main" val="159750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A07501-A1A0-F845-8793-11383BA0D6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9AE20A-30A9-E34D-BDC4-929CD417BC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AE303-2D33-A849-86E3-260FD8DC4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8A338-5DC2-0A4E-9068-F308A24BCE0F}" type="datetimeFigureOut">
              <a:rPr lang="en-US" smtClean="0"/>
              <a:t>2/4/18</a:t>
            </a:fld>
            <a:endParaRPr lang="en-US"/>
          </a:p>
        </p:txBody>
      </p:sp>
      <p:sp>
        <p:nvSpPr>
          <p:cNvPr id="5" name="Footer Placeholder 4">
            <a:extLst>
              <a:ext uri="{FF2B5EF4-FFF2-40B4-BE49-F238E27FC236}">
                <a16:creationId xmlns:a16="http://schemas.microsoft.com/office/drawing/2014/main" id="{A5C1A209-D1A2-264E-BC34-412CB1E3D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496F58-3388-F741-ADEF-2E097A721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63663-D8E1-9A40-811C-C674FE98AB8F}" type="slidenum">
              <a:rPr lang="en-US" smtClean="0"/>
              <a:t>‹#›</a:t>
            </a:fld>
            <a:endParaRPr lang="en-US"/>
          </a:p>
        </p:txBody>
      </p:sp>
    </p:spTree>
    <p:extLst>
      <p:ext uri="{BB962C8B-B14F-4D97-AF65-F5344CB8AC3E}">
        <p14:creationId xmlns:p14="http://schemas.microsoft.com/office/powerpoint/2010/main" val="250900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css3button.n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spotif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E117-BE42-E243-A45D-B3BF4260F31A}"/>
              </a:ext>
            </a:extLst>
          </p:cNvPr>
          <p:cNvSpPr>
            <a:spLocks noGrp="1"/>
          </p:cNvSpPr>
          <p:nvPr>
            <p:ph type="ctrTitle"/>
          </p:nvPr>
        </p:nvSpPr>
        <p:spPr>
          <a:xfrm>
            <a:off x="1224643" y="1469571"/>
            <a:ext cx="9764486" cy="2040392"/>
          </a:xfrm>
          <a:solidFill>
            <a:schemeClr val="accent4">
              <a:lumMod val="20000"/>
              <a:lumOff val="80000"/>
              <a:alpha val="65000"/>
            </a:schemeClr>
          </a:solidFill>
        </p:spPr>
        <p:txBody>
          <a:bodyPr>
            <a:normAutofit fontScale="90000"/>
          </a:bodyPr>
          <a:lstStyle/>
          <a:p>
            <a:r>
              <a:rPr lang="en-GB" sz="6600" b="1" dirty="0">
                <a:ln w="38100">
                  <a:solidFill>
                    <a:sysClr val="windowText" lastClr="000000"/>
                  </a:solidFill>
                </a:ln>
                <a:solidFill>
                  <a:schemeClr val="bg1"/>
                </a:solidFill>
                <a:latin typeface="Chalkboard" panose="03050602040202020205" pitchFamily="66" charset="77"/>
              </a:rPr>
              <a:t>Unit 4: Create an Interactive Media Product</a:t>
            </a:r>
            <a:endParaRPr lang="en-US" sz="6600" b="1" dirty="0">
              <a:ln w="38100">
                <a:solidFill>
                  <a:sysClr val="windowText" lastClr="000000"/>
                </a:solidFill>
              </a:ln>
              <a:solidFill>
                <a:schemeClr val="bg1"/>
              </a:solidFill>
              <a:latin typeface="Chalkboard" panose="03050602040202020205" pitchFamily="66" charset="77"/>
            </a:endParaRPr>
          </a:p>
        </p:txBody>
      </p:sp>
      <p:sp>
        <p:nvSpPr>
          <p:cNvPr id="3" name="Subtitle 2">
            <a:extLst>
              <a:ext uri="{FF2B5EF4-FFF2-40B4-BE49-F238E27FC236}">
                <a16:creationId xmlns:a16="http://schemas.microsoft.com/office/drawing/2014/main" id="{A1947100-1974-2C4A-B062-9391682F0D8E}"/>
              </a:ext>
            </a:extLst>
          </p:cNvPr>
          <p:cNvSpPr>
            <a:spLocks noGrp="1"/>
          </p:cNvSpPr>
          <p:nvPr>
            <p:ph type="subTitle" idx="1"/>
          </p:nvPr>
        </p:nvSpPr>
        <p:spPr>
          <a:xfrm>
            <a:off x="1012371" y="3716338"/>
            <a:ext cx="10597243" cy="1361848"/>
          </a:xfrm>
          <a:solidFill>
            <a:schemeClr val="accent1">
              <a:lumMod val="20000"/>
              <a:lumOff val="80000"/>
              <a:alpha val="74000"/>
            </a:schemeClr>
          </a:solidFill>
        </p:spPr>
        <p:txBody>
          <a:bodyPr>
            <a:normAutofit/>
          </a:bodyPr>
          <a:lstStyle/>
          <a:p>
            <a:r>
              <a:rPr lang="en-GB" sz="4400" b="1" dirty="0">
                <a:ln w="28575">
                  <a:solidFill>
                    <a:sysClr val="windowText" lastClr="000000"/>
                  </a:solidFill>
                </a:ln>
                <a:solidFill>
                  <a:srgbClr val="00FF00"/>
                </a:solidFill>
                <a:latin typeface="Chalkboard" panose="03050602040202020205" pitchFamily="66" charset="77"/>
              </a:rPr>
              <a:t>Learning Objective: To create and develop your navigation plans (LO2 P2)</a:t>
            </a:r>
            <a:endParaRPr lang="en-US" sz="4400" b="1" dirty="0">
              <a:ln w="28575">
                <a:solidFill>
                  <a:sysClr val="windowText" lastClr="000000"/>
                </a:solidFill>
              </a:ln>
              <a:solidFill>
                <a:srgbClr val="00FF00"/>
              </a:solidFill>
              <a:latin typeface="Chalkboard" panose="03050602040202020205" pitchFamily="66" charset="77"/>
            </a:endParaRPr>
          </a:p>
        </p:txBody>
      </p:sp>
    </p:spTree>
    <p:extLst>
      <p:ext uri="{BB962C8B-B14F-4D97-AF65-F5344CB8AC3E}">
        <p14:creationId xmlns:p14="http://schemas.microsoft.com/office/powerpoint/2010/main" val="39606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DF0C56-5B1F-BF4D-B52A-0FDDED771842}"/>
              </a:ext>
            </a:extLst>
          </p:cNvPr>
          <p:cNvSpPr/>
          <p:nvPr/>
        </p:nvSpPr>
        <p:spPr>
          <a:xfrm>
            <a:off x="7667296" y="-63638"/>
            <a:ext cx="4882055" cy="1754326"/>
          </a:xfrm>
          <a:prstGeom prst="rect">
            <a:avLst/>
          </a:prstGeom>
          <a:solidFill>
            <a:srgbClr val="FFC000"/>
          </a:solidFill>
        </p:spPr>
        <p:txBody>
          <a:bodyPr wrap="square">
            <a:spAutoFit/>
          </a:bodyPr>
          <a:lstStyle/>
          <a:p>
            <a:r>
              <a:rPr lang="en-GB" b="1" dirty="0">
                <a:ln w="28575">
                  <a:noFill/>
                </a:ln>
                <a:latin typeface="Chalkboard" panose="03050602040202020205" pitchFamily="66" charset="77"/>
              </a:rPr>
              <a:t>Learning Objective: </a:t>
            </a:r>
          </a:p>
          <a:p>
            <a:r>
              <a:rPr lang="en-GB" b="1" dirty="0">
                <a:ln w="28575">
                  <a:noFill/>
                </a:ln>
                <a:latin typeface="Chalkboard" panose="03050602040202020205" pitchFamily="66" charset="77"/>
              </a:rPr>
              <a:t>To create a colour scheme for your interactive website.</a:t>
            </a:r>
          </a:p>
          <a:p>
            <a:endParaRPr lang="en-GB" b="1" dirty="0">
              <a:ln w="28575">
                <a:noFill/>
              </a:ln>
              <a:latin typeface="Chalkboard" panose="03050602040202020205" pitchFamily="66" charset="77"/>
            </a:endParaRPr>
          </a:p>
          <a:p>
            <a:r>
              <a:rPr lang="en-GB" b="1" dirty="0">
                <a:ln w="28575">
                  <a:noFill/>
                </a:ln>
                <a:latin typeface="Chalkboard" panose="03050602040202020205" pitchFamily="66" charset="77"/>
              </a:rPr>
              <a:t>To identify and explain what “Call to Action” is.</a:t>
            </a:r>
            <a:endParaRPr lang="en-US" b="1" dirty="0">
              <a:ln w="28575">
                <a:noFill/>
              </a:ln>
              <a:latin typeface="Chalkboard" panose="03050602040202020205" pitchFamily="66" charset="77"/>
            </a:endParaRPr>
          </a:p>
        </p:txBody>
      </p:sp>
      <p:pic>
        <p:nvPicPr>
          <p:cNvPr id="5" name="Picture 4">
            <a:extLst>
              <a:ext uri="{FF2B5EF4-FFF2-40B4-BE49-F238E27FC236}">
                <a16:creationId xmlns:a16="http://schemas.microsoft.com/office/drawing/2014/main" id="{A47AA37F-6A00-9546-96C5-0A90AAA83734}"/>
              </a:ext>
            </a:extLst>
          </p:cNvPr>
          <p:cNvPicPr>
            <a:picLocks noChangeAspect="1"/>
          </p:cNvPicPr>
          <p:nvPr/>
        </p:nvPicPr>
        <p:blipFill>
          <a:blip r:embed="rId2"/>
          <a:stretch>
            <a:fillRect/>
          </a:stretch>
        </p:blipFill>
        <p:spPr>
          <a:xfrm>
            <a:off x="551794" y="1834931"/>
            <a:ext cx="3591034" cy="3591034"/>
          </a:xfrm>
          <a:prstGeom prst="rect">
            <a:avLst/>
          </a:prstGeom>
        </p:spPr>
      </p:pic>
      <p:pic>
        <p:nvPicPr>
          <p:cNvPr id="6" name="Picture 5">
            <a:extLst>
              <a:ext uri="{FF2B5EF4-FFF2-40B4-BE49-F238E27FC236}">
                <a16:creationId xmlns:a16="http://schemas.microsoft.com/office/drawing/2014/main" id="{7103A671-B64B-EA42-89AD-6AB798F33C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42828" y="1690688"/>
            <a:ext cx="3870873" cy="3870873"/>
          </a:xfrm>
          <a:prstGeom prst="rect">
            <a:avLst/>
          </a:prstGeom>
        </p:spPr>
      </p:pic>
      <p:pic>
        <p:nvPicPr>
          <p:cNvPr id="7" name="Picture 6">
            <a:extLst>
              <a:ext uri="{FF2B5EF4-FFF2-40B4-BE49-F238E27FC236}">
                <a16:creationId xmlns:a16="http://schemas.microsoft.com/office/drawing/2014/main" id="{6C96E896-A5BF-1D4B-924D-D5FA6CC1FF3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241425" y="1834931"/>
            <a:ext cx="3363310" cy="3363310"/>
          </a:xfrm>
          <a:prstGeom prst="rect">
            <a:avLst/>
          </a:prstGeom>
        </p:spPr>
      </p:pic>
      <p:sp>
        <p:nvSpPr>
          <p:cNvPr id="8" name="TextBox 7">
            <a:extLst>
              <a:ext uri="{FF2B5EF4-FFF2-40B4-BE49-F238E27FC236}">
                <a16:creationId xmlns:a16="http://schemas.microsoft.com/office/drawing/2014/main" id="{D4523302-9F93-B945-AA52-F19504D7438A}"/>
              </a:ext>
            </a:extLst>
          </p:cNvPr>
          <p:cNvSpPr txBox="1"/>
          <p:nvPr/>
        </p:nvSpPr>
        <p:spPr>
          <a:xfrm>
            <a:off x="551794" y="991449"/>
            <a:ext cx="3957145" cy="707886"/>
          </a:xfrm>
          <a:prstGeom prst="rect">
            <a:avLst/>
          </a:prstGeom>
          <a:noFill/>
        </p:spPr>
        <p:txBody>
          <a:bodyPr wrap="square" rtlCol="0">
            <a:spAutoFit/>
          </a:bodyPr>
          <a:lstStyle/>
          <a:p>
            <a:r>
              <a:rPr lang="en-GB" sz="4000" b="1" dirty="0">
                <a:latin typeface="Chalkboard" panose="03050602040202020205" pitchFamily="66" charset="77"/>
              </a:rPr>
              <a:t>Call to action</a:t>
            </a:r>
            <a:endParaRPr lang="en-US" sz="4000" b="1" dirty="0">
              <a:latin typeface="Chalkboard" panose="03050602040202020205" pitchFamily="66" charset="77"/>
            </a:endParaRPr>
          </a:p>
        </p:txBody>
      </p:sp>
      <p:sp>
        <p:nvSpPr>
          <p:cNvPr id="9" name="TextBox 8">
            <a:extLst>
              <a:ext uri="{FF2B5EF4-FFF2-40B4-BE49-F238E27FC236}">
                <a16:creationId xmlns:a16="http://schemas.microsoft.com/office/drawing/2014/main" id="{54F2D9B2-204F-B549-8755-EA5253CDBFC9}"/>
              </a:ext>
            </a:extLst>
          </p:cNvPr>
          <p:cNvSpPr txBox="1"/>
          <p:nvPr/>
        </p:nvSpPr>
        <p:spPr>
          <a:xfrm>
            <a:off x="1529255" y="5799135"/>
            <a:ext cx="9912842" cy="461665"/>
          </a:xfrm>
          <a:prstGeom prst="rect">
            <a:avLst/>
          </a:prstGeom>
          <a:noFill/>
        </p:spPr>
        <p:txBody>
          <a:bodyPr wrap="none" rtlCol="0">
            <a:spAutoFit/>
          </a:bodyPr>
          <a:lstStyle/>
          <a:p>
            <a:r>
              <a:rPr lang="en-GB" sz="2400" b="1" dirty="0"/>
              <a:t>CALL NOW.     BOOK NOW.       SIGN UP NOW.         LISTEN NOW.      BUY NOW.</a:t>
            </a:r>
            <a:endParaRPr lang="en-US" sz="2400" b="1" dirty="0"/>
          </a:p>
        </p:txBody>
      </p:sp>
    </p:spTree>
    <p:extLst>
      <p:ext uri="{BB962C8B-B14F-4D97-AF65-F5344CB8AC3E}">
        <p14:creationId xmlns:p14="http://schemas.microsoft.com/office/powerpoint/2010/main" val="167392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2924-7CB8-D241-A49E-F4F95F1B0BEC}"/>
              </a:ext>
            </a:extLst>
          </p:cNvPr>
          <p:cNvSpPr>
            <a:spLocks noGrp="1"/>
          </p:cNvSpPr>
          <p:nvPr>
            <p:ph type="title"/>
          </p:nvPr>
        </p:nvSpPr>
        <p:spPr>
          <a:xfrm>
            <a:off x="838200" y="156396"/>
            <a:ext cx="10515600" cy="1325563"/>
          </a:xfrm>
        </p:spPr>
        <p:txBody>
          <a:bodyPr/>
          <a:lstStyle/>
          <a:p>
            <a:r>
              <a:rPr lang="en-GB" b="1" dirty="0">
                <a:latin typeface="Chalkboard" panose="03050602040202020205" pitchFamily="66" charset="77"/>
              </a:rPr>
              <a:t>Grab an iPad or your phone</a:t>
            </a:r>
            <a:endParaRPr lang="en-US" b="1" dirty="0">
              <a:latin typeface="Chalkboard" panose="03050602040202020205" pitchFamily="66" charset="77"/>
            </a:endParaRPr>
          </a:p>
        </p:txBody>
      </p:sp>
      <p:sp>
        <p:nvSpPr>
          <p:cNvPr id="3" name="Content Placeholder 2">
            <a:extLst>
              <a:ext uri="{FF2B5EF4-FFF2-40B4-BE49-F238E27FC236}">
                <a16:creationId xmlns:a16="http://schemas.microsoft.com/office/drawing/2014/main" id="{E67FAC5D-DBD7-3446-9BF6-DF7ED3C926F0}"/>
              </a:ext>
            </a:extLst>
          </p:cNvPr>
          <p:cNvSpPr>
            <a:spLocks noGrp="1"/>
          </p:cNvSpPr>
          <p:nvPr>
            <p:ph idx="1"/>
          </p:nvPr>
        </p:nvSpPr>
        <p:spPr>
          <a:xfrm>
            <a:off x="617483" y="1481959"/>
            <a:ext cx="10515600" cy="5376041"/>
          </a:xfrm>
          <a:solidFill>
            <a:schemeClr val="accent4">
              <a:lumMod val="20000"/>
              <a:lumOff val="80000"/>
            </a:schemeClr>
          </a:solidFill>
        </p:spPr>
        <p:txBody>
          <a:bodyPr>
            <a:normAutofit/>
          </a:bodyPr>
          <a:lstStyle/>
          <a:p>
            <a:pPr>
              <a:lnSpc>
                <a:spcPct val="150000"/>
              </a:lnSpc>
            </a:pPr>
            <a:r>
              <a:rPr lang="en-GB" b="1" dirty="0">
                <a:latin typeface="Chalkboard" panose="03050602040202020205" pitchFamily="66" charset="77"/>
              </a:rPr>
              <a:t>Go on 2 websites – list the different colours you see.</a:t>
            </a:r>
          </a:p>
          <a:p>
            <a:pPr>
              <a:lnSpc>
                <a:spcPct val="150000"/>
              </a:lnSpc>
            </a:pPr>
            <a:r>
              <a:rPr lang="en-GB" b="1" dirty="0">
                <a:latin typeface="Chalkboard" panose="03050602040202020205" pitchFamily="66" charset="77"/>
              </a:rPr>
              <a:t>Are the colours the same?</a:t>
            </a:r>
          </a:p>
          <a:p>
            <a:pPr>
              <a:lnSpc>
                <a:spcPct val="150000"/>
              </a:lnSpc>
            </a:pPr>
            <a:r>
              <a:rPr lang="en-GB" b="1" dirty="0">
                <a:latin typeface="Chalkboard" panose="03050602040202020205" pitchFamily="66" charset="77"/>
              </a:rPr>
              <a:t>Are there a mix of colours?</a:t>
            </a:r>
          </a:p>
          <a:p>
            <a:pPr>
              <a:lnSpc>
                <a:spcPct val="150000"/>
              </a:lnSpc>
            </a:pPr>
            <a:r>
              <a:rPr lang="en-GB" b="1" dirty="0">
                <a:latin typeface="Chalkboard" panose="03050602040202020205" pitchFamily="66" charset="77"/>
              </a:rPr>
              <a:t>What feel does the website have with the use of those colours?</a:t>
            </a:r>
          </a:p>
          <a:p>
            <a:pPr>
              <a:lnSpc>
                <a:spcPct val="150000"/>
              </a:lnSpc>
            </a:pPr>
            <a:r>
              <a:rPr lang="en-GB" b="1" dirty="0">
                <a:latin typeface="Chalkboard" panose="03050602040202020205" pitchFamily="66" charset="77"/>
              </a:rPr>
              <a:t>What do you like? What don’t you like about their colour scheme?</a:t>
            </a:r>
            <a:endParaRPr lang="en-US" b="1" dirty="0">
              <a:latin typeface="Chalkboard" panose="03050602040202020205" pitchFamily="66" charset="77"/>
            </a:endParaRPr>
          </a:p>
        </p:txBody>
      </p:sp>
      <p:sp>
        <p:nvSpPr>
          <p:cNvPr id="4" name="Rectangle 3">
            <a:extLst>
              <a:ext uri="{FF2B5EF4-FFF2-40B4-BE49-F238E27FC236}">
                <a16:creationId xmlns:a16="http://schemas.microsoft.com/office/drawing/2014/main" id="{55077486-77F7-E342-BE56-D3556AA6BBA8}"/>
              </a:ext>
            </a:extLst>
          </p:cNvPr>
          <p:cNvSpPr/>
          <p:nvPr/>
        </p:nvSpPr>
        <p:spPr>
          <a:xfrm>
            <a:off x="8881242" y="-10688"/>
            <a:ext cx="3310758" cy="1754326"/>
          </a:xfrm>
          <a:prstGeom prst="rect">
            <a:avLst/>
          </a:prstGeom>
          <a:solidFill>
            <a:srgbClr val="FFC000"/>
          </a:solidFill>
        </p:spPr>
        <p:txBody>
          <a:bodyPr wrap="square">
            <a:spAutoFit/>
          </a:bodyPr>
          <a:lstStyle/>
          <a:p>
            <a:r>
              <a:rPr lang="en-GB" b="1" dirty="0">
                <a:ln w="28575">
                  <a:noFill/>
                </a:ln>
                <a:latin typeface="Chalkboard" panose="03050602040202020205" pitchFamily="66" charset="77"/>
              </a:rPr>
              <a:t>Learning Objective: </a:t>
            </a:r>
          </a:p>
          <a:p>
            <a:r>
              <a:rPr lang="en-GB" b="1" dirty="0">
                <a:ln w="28575">
                  <a:noFill/>
                </a:ln>
                <a:latin typeface="Chalkboard" panose="03050602040202020205" pitchFamily="66" charset="77"/>
              </a:rPr>
              <a:t>To create a colour scheme for your interactive website.</a:t>
            </a:r>
          </a:p>
          <a:p>
            <a:endParaRPr lang="en-GB" b="1" dirty="0">
              <a:ln w="28575">
                <a:noFill/>
              </a:ln>
              <a:latin typeface="Chalkboard" panose="03050602040202020205" pitchFamily="66" charset="77"/>
            </a:endParaRPr>
          </a:p>
          <a:p>
            <a:r>
              <a:rPr lang="en-GB" b="1" dirty="0">
                <a:ln w="28575">
                  <a:noFill/>
                </a:ln>
                <a:latin typeface="Chalkboard" panose="03050602040202020205" pitchFamily="66" charset="77"/>
              </a:rPr>
              <a:t>To identify and explain what “Call to Action” is.</a:t>
            </a:r>
            <a:endParaRPr lang="en-US" b="1" dirty="0">
              <a:ln w="28575">
                <a:noFill/>
              </a:ln>
              <a:latin typeface="Chalkboard" panose="03050602040202020205" pitchFamily="66" charset="77"/>
            </a:endParaRPr>
          </a:p>
        </p:txBody>
      </p:sp>
    </p:spTree>
    <p:extLst>
      <p:ext uri="{BB962C8B-B14F-4D97-AF65-F5344CB8AC3E}">
        <p14:creationId xmlns:p14="http://schemas.microsoft.com/office/powerpoint/2010/main" val="10175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83D2-BB14-4C44-AC88-C7A68BF64CA1}"/>
              </a:ext>
            </a:extLst>
          </p:cNvPr>
          <p:cNvSpPr>
            <a:spLocks noGrp="1"/>
          </p:cNvSpPr>
          <p:nvPr>
            <p:ph type="title"/>
          </p:nvPr>
        </p:nvSpPr>
        <p:spPr>
          <a:xfrm>
            <a:off x="0" y="-63638"/>
            <a:ext cx="10515600" cy="1325563"/>
          </a:xfrm>
          <a:solidFill>
            <a:srgbClr val="00FF00"/>
          </a:solidFill>
        </p:spPr>
        <p:txBody>
          <a:bodyPr/>
          <a:lstStyle/>
          <a:p>
            <a:r>
              <a:rPr lang="en-GB" dirty="0">
                <a:solidFill>
                  <a:srgbClr val="FFFF00"/>
                </a:solidFill>
              </a:rPr>
              <a:t>CLASHING COLOURS</a:t>
            </a:r>
            <a:endParaRPr lang="en-US" dirty="0">
              <a:solidFill>
                <a:srgbClr val="FFFF00"/>
              </a:solidFill>
            </a:endParaRPr>
          </a:p>
        </p:txBody>
      </p:sp>
      <p:sp>
        <p:nvSpPr>
          <p:cNvPr id="3" name="Content Placeholder 2">
            <a:extLst>
              <a:ext uri="{FF2B5EF4-FFF2-40B4-BE49-F238E27FC236}">
                <a16:creationId xmlns:a16="http://schemas.microsoft.com/office/drawing/2014/main" id="{A2833577-C8AD-3C45-A4EC-560AC5285E29}"/>
              </a:ext>
            </a:extLst>
          </p:cNvPr>
          <p:cNvSpPr>
            <a:spLocks noGrp="1"/>
          </p:cNvSpPr>
          <p:nvPr>
            <p:ph idx="1"/>
          </p:nvPr>
        </p:nvSpPr>
        <p:spPr>
          <a:xfrm>
            <a:off x="649013" y="937144"/>
            <a:ext cx="6829096" cy="649561"/>
          </a:xfrm>
          <a:solidFill>
            <a:srgbClr val="C00000"/>
          </a:solidFill>
        </p:spPr>
        <p:txBody>
          <a:bodyPr/>
          <a:lstStyle/>
          <a:p>
            <a:pPr marL="0" indent="0">
              <a:buNone/>
            </a:pPr>
            <a:r>
              <a:rPr lang="en-GB" dirty="0"/>
              <a:t>Dull palettes</a:t>
            </a:r>
            <a:endParaRPr lang="en-US" dirty="0"/>
          </a:p>
        </p:txBody>
      </p:sp>
      <p:sp>
        <p:nvSpPr>
          <p:cNvPr id="4" name="Rectangle 3">
            <a:extLst>
              <a:ext uri="{FF2B5EF4-FFF2-40B4-BE49-F238E27FC236}">
                <a16:creationId xmlns:a16="http://schemas.microsoft.com/office/drawing/2014/main" id="{9F8E82BE-67E0-8B47-8EEE-D238C5A714D0}"/>
              </a:ext>
            </a:extLst>
          </p:cNvPr>
          <p:cNvSpPr/>
          <p:nvPr/>
        </p:nvSpPr>
        <p:spPr>
          <a:xfrm>
            <a:off x="7667296" y="-63638"/>
            <a:ext cx="4882055" cy="1754326"/>
          </a:xfrm>
          <a:prstGeom prst="rect">
            <a:avLst/>
          </a:prstGeom>
          <a:solidFill>
            <a:srgbClr val="FFC000"/>
          </a:solidFill>
        </p:spPr>
        <p:txBody>
          <a:bodyPr wrap="square">
            <a:spAutoFit/>
          </a:bodyPr>
          <a:lstStyle/>
          <a:p>
            <a:r>
              <a:rPr lang="en-GB" b="1" dirty="0">
                <a:ln w="28575">
                  <a:noFill/>
                </a:ln>
                <a:latin typeface="Chalkboard" panose="03050602040202020205" pitchFamily="66" charset="77"/>
              </a:rPr>
              <a:t>Learning Objective: </a:t>
            </a:r>
          </a:p>
          <a:p>
            <a:r>
              <a:rPr lang="en-GB" b="1" dirty="0">
                <a:ln w="28575">
                  <a:noFill/>
                </a:ln>
                <a:latin typeface="Chalkboard" panose="03050602040202020205" pitchFamily="66" charset="77"/>
              </a:rPr>
              <a:t>To create a colour scheme for your interactive website.</a:t>
            </a:r>
          </a:p>
          <a:p>
            <a:endParaRPr lang="en-GB" b="1" dirty="0">
              <a:ln w="28575">
                <a:noFill/>
              </a:ln>
              <a:latin typeface="Chalkboard" panose="03050602040202020205" pitchFamily="66" charset="77"/>
            </a:endParaRPr>
          </a:p>
          <a:p>
            <a:r>
              <a:rPr lang="en-GB" b="1" dirty="0">
                <a:ln w="28575">
                  <a:noFill/>
                </a:ln>
                <a:latin typeface="Chalkboard" panose="03050602040202020205" pitchFamily="66" charset="77"/>
              </a:rPr>
              <a:t>To identify and explain what “Call to Action” is.</a:t>
            </a:r>
            <a:endParaRPr lang="en-US" b="1" dirty="0">
              <a:ln w="28575">
                <a:noFill/>
              </a:ln>
              <a:latin typeface="Chalkboard" panose="03050602040202020205" pitchFamily="66" charset="77"/>
            </a:endParaRPr>
          </a:p>
        </p:txBody>
      </p:sp>
      <p:sp>
        <p:nvSpPr>
          <p:cNvPr id="5" name="TextBox 4">
            <a:extLst>
              <a:ext uri="{FF2B5EF4-FFF2-40B4-BE49-F238E27FC236}">
                <a16:creationId xmlns:a16="http://schemas.microsoft.com/office/drawing/2014/main" id="{B1178C3A-7950-7B49-ACB8-BB67FAC00917}"/>
              </a:ext>
            </a:extLst>
          </p:cNvPr>
          <p:cNvSpPr txBox="1"/>
          <p:nvPr/>
        </p:nvSpPr>
        <p:spPr>
          <a:xfrm>
            <a:off x="743607" y="1459855"/>
            <a:ext cx="6829096" cy="461665"/>
          </a:xfrm>
          <a:prstGeom prst="rect">
            <a:avLst/>
          </a:prstGeom>
          <a:solidFill>
            <a:srgbClr val="D6FF00"/>
          </a:solidFill>
        </p:spPr>
        <p:txBody>
          <a:bodyPr wrap="square" rtlCol="0">
            <a:spAutoFit/>
          </a:bodyPr>
          <a:lstStyle/>
          <a:p>
            <a:r>
              <a:rPr lang="en-GB" sz="2400" dirty="0">
                <a:solidFill>
                  <a:srgbClr val="FF0000"/>
                </a:solidFill>
              </a:rPr>
              <a:t>Colours not suitable for your product</a:t>
            </a:r>
            <a:endParaRPr lang="en-US" sz="2400" dirty="0">
              <a:solidFill>
                <a:srgbClr val="FF0000"/>
              </a:solidFill>
            </a:endParaRPr>
          </a:p>
        </p:txBody>
      </p:sp>
      <p:sp>
        <p:nvSpPr>
          <p:cNvPr id="6" name="TextBox 5">
            <a:extLst>
              <a:ext uri="{FF2B5EF4-FFF2-40B4-BE49-F238E27FC236}">
                <a16:creationId xmlns:a16="http://schemas.microsoft.com/office/drawing/2014/main" id="{415DABD1-6D15-1540-BE8E-B1800ED273D9}"/>
              </a:ext>
            </a:extLst>
          </p:cNvPr>
          <p:cNvSpPr txBox="1"/>
          <p:nvPr/>
        </p:nvSpPr>
        <p:spPr>
          <a:xfrm>
            <a:off x="964324" y="1837039"/>
            <a:ext cx="6829096" cy="954107"/>
          </a:xfrm>
          <a:prstGeom prst="rect">
            <a:avLst/>
          </a:prstGeom>
          <a:gradFill flip="none" rotWithShape="1">
            <a:gsLst>
              <a:gs pos="0">
                <a:srgbClr val="FF0000"/>
              </a:gs>
              <a:gs pos="46000">
                <a:srgbClr val="00FF00"/>
              </a:gs>
              <a:gs pos="100000">
                <a:srgbClr val="FFC000"/>
              </a:gs>
            </a:gsLst>
            <a:path path="rect">
              <a:fillToRect l="100000" t="100000"/>
            </a:path>
            <a:tileRect r="-100000" b="-100000"/>
          </a:gradFill>
        </p:spPr>
        <p:txBody>
          <a:bodyPr wrap="square" rtlCol="0">
            <a:spAutoFit/>
          </a:bodyPr>
          <a:lstStyle/>
          <a:p>
            <a:pPr algn="ctr"/>
            <a:r>
              <a:rPr lang="en-GB" sz="2800" dirty="0"/>
              <a:t>Mixed colours can take away from the professional look and distract</a:t>
            </a:r>
            <a:r>
              <a:rPr lang="en-GB" dirty="0"/>
              <a:t>.</a:t>
            </a:r>
            <a:endParaRPr lang="en-US" dirty="0"/>
          </a:p>
        </p:txBody>
      </p:sp>
      <p:sp>
        <p:nvSpPr>
          <p:cNvPr id="7" name="TextBox 6">
            <a:extLst>
              <a:ext uri="{FF2B5EF4-FFF2-40B4-BE49-F238E27FC236}">
                <a16:creationId xmlns:a16="http://schemas.microsoft.com/office/drawing/2014/main" id="{E9BDF8A1-CF40-0A4A-B06F-63C036BB14D4}"/>
              </a:ext>
            </a:extLst>
          </p:cNvPr>
          <p:cNvSpPr txBox="1"/>
          <p:nvPr/>
        </p:nvSpPr>
        <p:spPr>
          <a:xfrm>
            <a:off x="459828" y="2937497"/>
            <a:ext cx="10954406" cy="3600986"/>
          </a:xfrm>
          <a:prstGeom prst="rect">
            <a:avLst/>
          </a:prstGeom>
          <a:solidFill>
            <a:schemeClr val="accent6">
              <a:lumMod val="20000"/>
              <a:lumOff val="80000"/>
            </a:schemeClr>
          </a:solidFill>
        </p:spPr>
        <p:txBody>
          <a:bodyPr wrap="square" rtlCol="0">
            <a:spAutoFit/>
          </a:bodyPr>
          <a:lstStyle/>
          <a:p>
            <a:pPr algn="ctr"/>
            <a:r>
              <a:rPr lang="en-GB" sz="2400" b="1" dirty="0">
                <a:latin typeface="Chalkboard" panose="03050602040202020205" pitchFamily="66" charset="77"/>
              </a:rPr>
              <a:t>To change a font colour you would need to use this HTML </a:t>
            </a:r>
          </a:p>
          <a:p>
            <a:pPr algn="ctr"/>
            <a:endParaRPr lang="en-GB" sz="2400" b="1" dirty="0">
              <a:latin typeface="Chalkboard" panose="03050602040202020205" pitchFamily="66" charset="77"/>
            </a:endParaRPr>
          </a:p>
          <a:p>
            <a:pPr algn="ctr"/>
            <a:r>
              <a:rPr lang="en-GB" sz="2400" b="1" dirty="0">
                <a:latin typeface="Chalkboard" panose="03050602040202020205" pitchFamily="66" charset="77"/>
              </a:rPr>
              <a:t>&lt;font </a:t>
            </a:r>
            <a:r>
              <a:rPr lang="en-GB" sz="2400" b="1" dirty="0" err="1">
                <a:latin typeface="Chalkboard" panose="03050602040202020205" pitchFamily="66" charset="77"/>
              </a:rPr>
              <a:t>color</a:t>
            </a:r>
            <a:r>
              <a:rPr lang="en-GB" sz="2400" b="1" dirty="0">
                <a:latin typeface="Chalkboard" panose="03050602040202020205" pitchFamily="66" charset="77"/>
              </a:rPr>
              <a:t>="#ff0000"&gt;text&lt;/font&gt;</a:t>
            </a:r>
          </a:p>
          <a:p>
            <a:pPr algn="ctr"/>
            <a:endParaRPr lang="en-GB" sz="2400" b="1" dirty="0">
              <a:latin typeface="Chalkboard" panose="03050602040202020205" pitchFamily="66" charset="77"/>
            </a:endParaRPr>
          </a:p>
          <a:p>
            <a:pPr algn="ctr"/>
            <a:r>
              <a:rPr lang="en-GB" sz="2400" b="1" dirty="0">
                <a:latin typeface="Chalkboard" panose="03050602040202020205" pitchFamily="66" charset="77"/>
              </a:rPr>
              <a:t>The #</a:t>
            </a:r>
            <a:r>
              <a:rPr lang="en-GB" sz="2400" b="1" dirty="0" err="1">
                <a:latin typeface="Chalkboard" panose="03050602040202020205" pitchFamily="66" charset="77"/>
              </a:rPr>
              <a:t>ff</a:t>
            </a:r>
            <a:r>
              <a:rPr lang="en-GB" sz="2400" b="1" dirty="0">
                <a:latin typeface="Chalkboard" panose="03050602040202020205" pitchFamily="66" charset="77"/>
              </a:rPr>
              <a:t> would depend on the colour you choose.</a:t>
            </a:r>
          </a:p>
          <a:p>
            <a:pPr algn="ctr"/>
            <a:endParaRPr lang="en-GB" sz="2400" b="1" dirty="0">
              <a:latin typeface="Chalkboard" panose="03050602040202020205" pitchFamily="66" charset="77"/>
            </a:endParaRPr>
          </a:p>
          <a:p>
            <a:pPr algn="ctr"/>
            <a:r>
              <a:rPr lang="en-GB" sz="2400" b="1" dirty="0">
                <a:latin typeface="Chalkboard" panose="03050602040202020205" pitchFamily="66" charset="77"/>
                <a:hlinkClick r:id="rId2"/>
              </a:rPr>
              <a:t>http://css3button.net</a:t>
            </a:r>
            <a:r>
              <a:rPr lang="en-GB" sz="2400" b="1" dirty="0">
                <a:latin typeface="Chalkboard" panose="03050602040202020205" pitchFamily="66" charset="77"/>
              </a:rPr>
              <a:t> allows you to create a button and choose the colours of button and text</a:t>
            </a:r>
            <a:r>
              <a:rPr lang="en-GB" dirty="0"/>
              <a:t>.</a:t>
            </a:r>
          </a:p>
          <a:p>
            <a:pPr algn="ctr"/>
            <a:endParaRPr lang="en-GB" sz="1600" dirty="0"/>
          </a:p>
          <a:p>
            <a:pPr algn="ctr"/>
            <a:endParaRPr lang="en-US" sz="1600" dirty="0"/>
          </a:p>
        </p:txBody>
      </p:sp>
      <p:sp>
        <p:nvSpPr>
          <p:cNvPr id="8" name="TextBox 7">
            <a:extLst>
              <a:ext uri="{FF2B5EF4-FFF2-40B4-BE49-F238E27FC236}">
                <a16:creationId xmlns:a16="http://schemas.microsoft.com/office/drawing/2014/main" id="{7F1B5FDE-1C1A-1040-AE75-7DEF8B8236C9}"/>
              </a:ext>
            </a:extLst>
          </p:cNvPr>
          <p:cNvSpPr txBox="1"/>
          <p:nvPr/>
        </p:nvSpPr>
        <p:spPr>
          <a:xfrm>
            <a:off x="8476592" y="1751060"/>
            <a:ext cx="3263462" cy="1200329"/>
          </a:xfrm>
          <a:prstGeom prst="rect">
            <a:avLst/>
          </a:prstGeom>
          <a:solidFill>
            <a:srgbClr val="FFFF00"/>
          </a:solidFill>
        </p:spPr>
        <p:txBody>
          <a:bodyPr wrap="square" rtlCol="0">
            <a:spAutoFit/>
          </a:bodyPr>
          <a:lstStyle/>
          <a:p>
            <a:pPr algn="ctr"/>
            <a:r>
              <a:rPr lang="en-GB" b="1" dirty="0">
                <a:latin typeface="Chalkboard" panose="03050602040202020205" pitchFamily="66" charset="77"/>
              </a:rPr>
              <a:t>Usually the call to action is a bold or warm colour which compliments the rest of the site</a:t>
            </a:r>
            <a:endParaRPr lang="en-US" b="1" dirty="0">
              <a:latin typeface="Chalkboard" panose="03050602040202020205" pitchFamily="66" charset="77"/>
            </a:endParaRPr>
          </a:p>
        </p:txBody>
      </p:sp>
    </p:spTree>
    <p:extLst>
      <p:ext uri="{BB962C8B-B14F-4D97-AF65-F5344CB8AC3E}">
        <p14:creationId xmlns:p14="http://schemas.microsoft.com/office/powerpoint/2010/main" val="131979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7" dur="500"/>
                                        <p:tgtEl>
                                          <p:spTgt spid="7">
                                            <p:txEl>
                                              <p:pRg st="4" end="4"/>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animEffect transition="in" filter="randombar(horizontal)">
                                      <p:cBhvr>
                                        <p:cTn id="20" dur="500"/>
                                        <p:tgtEl>
                                          <p:spTgt spid="7">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7831-7057-3E4C-B256-268D2CA7C7FE}"/>
              </a:ext>
            </a:extLst>
          </p:cNvPr>
          <p:cNvSpPr>
            <a:spLocks noGrp="1"/>
          </p:cNvSpPr>
          <p:nvPr>
            <p:ph type="title"/>
          </p:nvPr>
        </p:nvSpPr>
        <p:spPr/>
        <p:txBody>
          <a:bodyPr/>
          <a:lstStyle/>
          <a:p>
            <a:r>
              <a:rPr lang="en-GB" b="1" dirty="0">
                <a:latin typeface="Chalkboard" panose="03050602040202020205" pitchFamily="66" charset="77"/>
              </a:rPr>
              <a:t>Why does colour matter?</a:t>
            </a:r>
            <a:endParaRPr lang="en-US" b="1" dirty="0">
              <a:latin typeface="Chalkboard" panose="03050602040202020205" pitchFamily="66" charset="77"/>
            </a:endParaRPr>
          </a:p>
        </p:txBody>
      </p:sp>
      <p:sp>
        <p:nvSpPr>
          <p:cNvPr id="3" name="Content Placeholder 2">
            <a:extLst>
              <a:ext uri="{FF2B5EF4-FFF2-40B4-BE49-F238E27FC236}">
                <a16:creationId xmlns:a16="http://schemas.microsoft.com/office/drawing/2014/main" id="{F3D8ECDA-E809-3246-91C2-D2AF507472A8}"/>
              </a:ext>
            </a:extLst>
          </p:cNvPr>
          <p:cNvSpPr>
            <a:spLocks noGrp="1"/>
          </p:cNvSpPr>
          <p:nvPr>
            <p:ph idx="1"/>
          </p:nvPr>
        </p:nvSpPr>
        <p:spPr>
          <a:xfrm>
            <a:off x="838200" y="1690688"/>
            <a:ext cx="4127938" cy="5025422"/>
          </a:xfrm>
          <a:solidFill>
            <a:schemeClr val="accent3">
              <a:lumMod val="40000"/>
              <a:lumOff val="60000"/>
            </a:schemeClr>
          </a:solidFill>
        </p:spPr>
        <p:txBody>
          <a:bodyPr>
            <a:noAutofit/>
          </a:bodyPr>
          <a:lstStyle/>
          <a:p>
            <a:pPr marL="0" indent="0">
              <a:buNone/>
            </a:pPr>
            <a:r>
              <a:rPr lang="en-GB" sz="2400" b="1" dirty="0">
                <a:latin typeface="Chalkboard" panose="03050602040202020205" pitchFamily="66" charset="77"/>
              </a:rPr>
              <a:t>Colour can relate to:</a:t>
            </a:r>
          </a:p>
          <a:p>
            <a:pPr marL="0" indent="0">
              <a:buNone/>
            </a:pPr>
            <a:endParaRPr lang="en-GB" sz="2400" b="1" dirty="0">
              <a:latin typeface="Chalkboard" panose="03050602040202020205" pitchFamily="66" charset="77"/>
            </a:endParaRPr>
          </a:p>
          <a:p>
            <a:pPr marL="0" indent="0">
              <a:buNone/>
            </a:pPr>
            <a:r>
              <a:rPr lang="en-GB" sz="2400" b="1" dirty="0">
                <a:solidFill>
                  <a:srgbClr val="7030A0"/>
                </a:solidFill>
                <a:latin typeface="Chalkboard" panose="03050602040202020205" pitchFamily="66" charset="77"/>
              </a:rPr>
              <a:t>Your target audience</a:t>
            </a:r>
          </a:p>
          <a:p>
            <a:pPr marL="0" indent="0">
              <a:buNone/>
            </a:pPr>
            <a:endParaRPr lang="en-GB" sz="2400" b="1" dirty="0">
              <a:latin typeface="Chalkboard" panose="03050602040202020205" pitchFamily="66" charset="77"/>
            </a:endParaRPr>
          </a:p>
          <a:p>
            <a:pPr marL="0" indent="0">
              <a:buNone/>
            </a:pPr>
            <a:r>
              <a:rPr lang="en-GB" sz="2400" b="1" dirty="0">
                <a:solidFill>
                  <a:srgbClr val="FF0000"/>
                </a:solidFill>
                <a:latin typeface="Chalkboard" panose="03050602040202020205" pitchFamily="66" charset="77"/>
              </a:rPr>
              <a:t>Your product</a:t>
            </a:r>
          </a:p>
          <a:p>
            <a:pPr marL="0" indent="0">
              <a:buNone/>
            </a:pPr>
            <a:endParaRPr lang="en-GB" sz="2400" b="1" dirty="0">
              <a:latin typeface="Chalkboard" panose="03050602040202020205" pitchFamily="66" charset="77"/>
            </a:endParaRPr>
          </a:p>
          <a:p>
            <a:pPr marL="0" indent="0">
              <a:buNone/>
            </a:pPr>
            <a:r>
              <a:rPr lang="en-GB" sz="2400" b="1" dirty="0">
                <a:solidFill>
                  <a:schemeClr val="accent1">
                    <a:lumMod val="75000"/>
                  </a:schemeClr>
                </a:solidFill>
                <a:latin typeface="Chalkboard" panose="03050602040202020205" pitchFamily="66" charset="77"/>
              </a:rPr>
              <a:t>Your business</a:t>
            </a:r>
          </a:p>
          <a:p>
            <a:pPr marL="0" indent="0">
              <a:buNone/>
            </a:pPr>
            <a:endParaRPr lang="en-GB" sz="2400" b="1" dirty="0">
              <a:latin typeface="Chalkboard" panose="03050602040202020205" pitchFamily="66" charset="77"/>
            </a:endParaRPr>
          </a:p>
          <a:p>
            <a:pPr marL="0" indent="0">
              <a:buNone/>
            </a:pPr>
            <a:r>
              <a:rPr lang="en-GB" sz="2400" b="1" dirty="0">
                <a:solidFill>
                  <a:schemeClr val="accent6">
                    <a:lumMod val="75000"/>
                  </a:schemeClr>
                </a:solidFill>
                <a:latin typeface="Chalkboard" panose="03050602040202020205" pitchFamily="66" charset="77"/>
              </a:rPr>
              <a:t>Your professionalism</a:t>
            </a:r>
          </a:p>
          <a:p>
            <a:pPr marL="0" indent="0">
              <a:buNone/>
            </a:pPr>
            <a:endParaRPr lang="en-GB" sz="2400" b="1" dirty="0">
              <a:solidFill>
                <a:srgbClr val="FF00FF"/>
              </a:solidFill>
              <a:latin typeface="Chalkboard" panose="03050602040202020205" pitchFamily="66" charset="77"/>
            </a:endParaRPr>
          </a:p>
          <a:p>
            <a:pPr marL="0" indent="0">
              <a:buNone/>
            </a:pPr>
            <a:r>
              <a:rPr lang="en-GB" sz="2400" b="1" dirty="0">
                <a:solidFill>
                  <a:srgbClr val="FF00FF"/>
                </a:solidFill>
                <a:latin typeface="Chalkboard" panose="03050602040202020205" pitchFamily="66" charset="77"/>
              </a:rPr>
              <a:t>Your personality.</a:t>
            </a:r>
            <a:endParaRPr lang="en-US" sz="2400" b="1" dirty="0">
              <a:solidFill>
                <a:srgbClr val="FF00FF"/>
              </a:solidFill>
              <a:latin typeface="Chalkboard" panose="03050602040202020205" pitchFamily="66" charset="77"/>
            </a:endParaRPr>
          </a:p>
        </p:txBody>
      </p:sp>
      <p:pic>
        <p:nvPicPr>
          <p:cNvPr id="5" name="Picture 4">
            <a:extLst>
              <a:ext uri="{FF2B5EF4-FFF2-40B4-BE49-F238E27FC236}">
                <a16:creationId xmlns:a16="http://schemas.microsoft.com/office/drawing/2014/main" id="{C907678E-D50F-074D-8D2C-0E3C912223A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0563"/>
          <a:stretch/>
        </p:blipFill>
        <p:spPr>
          <a:xfrm>
            <a:off x="6006663" y="1564249"/>
            <a:ext cx="5953706" cy="5278300"/>
          </a:xfrm>
          <a:prstGeom prst="rect">
            <a:avLst/>
          </a:prstGeom>
          <a:solidFill>
            <a:schemeClr val="accent3">
              <a:lumMod val="40000"/>
              <a:lumOff val="60000"/>
            </a:schemeClr>
          </a:solidFill>
        </p:spPr>
      </p:pic>
      <p:sp>
        <p:nvSpPr>
          <p:cNvPr id="6" name="Rectangle 5">
            <a:extLst>
              <a:ext uri="{FF2B5EF4-FFF2-40B4-BE49-F238E27FC236}">
                <a16:creationId xmlns:a16="http://schemas.microsoft.com/office/drawing/2014/main" id="{A0ED83E7-5530-1944-8235-A2ABDDAD2C35}"/>
              </a:ext>
            </a:extLst>
          </p:cNvPr>
          <p:cNvSpPr/>
          <p:nvPr/>
        </p:nvSpPr>
        <p:spPr>
          <a:xfrm>
            <a:off x="7872249" y="15190"/>
            <a:ext cx="4319751" cy="1754326"/>
          </a:xfrm>
          <a:prstGeom prst="rect">
            <a:avLst/>
          </a:prstGeom>
          <a:solidFill>
            <a:srgbClr val="FFC000"/>
          </a:solidFill>
        </p:spPr>
        <p:txBody>
          <a:bodyPr wrap="square">
            <a:spAutoFit/>
          </a:bodyPr>
          <a:lstStyle/>
          <a:p>
            <a:r>
              <a:rPr lang="en-GB" b="1" dirty="0">
                <a:ln w="28575">
                  <a:noFill/>
                </a:ln>
                <a:latin typeface="Chalkboard" panose="03050602040202020205" pitchFamily="66" charset="77"/>
              </a:rPr>
              <a:t>Learning Objective: </a:t>
            </a:r>
          </a:p>
          <a:p>
            <a:r>
              <a:rPr lang="en-GB" b="1" dirty="0">
                <a:ln w="28575">
                  <a:noFill/>
                </a:ln>
                <a:latin typeface="Chalkboard" panose="03050602040202020205" pitchFamily="66" charset="77"/>
              </a:rPr>
              <a:t>To create a colour scheme for your interactive website.</a:t>
            </a:r>
          </a:p>
          <a:p>
            <a:endParaRPr lang="en-GB" b="1" dirty="0">
              <a:ln w="28575">
                <a:noFill/>
              </a:ln>
              <a:latin typeface="Chalkboard" panose="03050602040202020205" pitchFamily="66" charset="77"/>
            </a:endParaRPr>
          </a:p>
          <a:p>
            <a:r>
              <a:rPr lang="en-GB" b="1" dirty="0">
                <a:ln w="28575">
                  <a:noFill/>
                </a:ln>
                <a:latin typeface="Chalkboard" panose="03050602040202020205" pitchFamily="66" charset="77"/>
              </a:rPr>
              <a:t>To identify and explain what “Call to Action” is.</a:t>
            </a:r>
            <a:endParaRPr lang="en-US" b="1" dirty="0">
              <a:ln w="28575">
                <a:noFill/>
              </a:ln>
              <a:latin typeface="Chalkboard" panose="03050602040202020205" pitchFamily="66" charset="77"/>
            </a:endParaRPr>
          </a:p>
        </p:txBody>
      </p:sp>
    </p:spTree>
    <p:extLst>
      <p:ext uri="{BB962C8B-B14F-4D97-AF65-F5344CB8AC3E}">
        <p14:creationId xmlns:p14="http://schemas.microsoft.com/office/powerpoint/2010/main" val="343623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0A5C-D75E-824D-8386-1A40AEEE439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B63302C-E14C-634D-8605-6ADBA0DB1A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623738" cy="3657600"/>
          </a:xfrm>
        </p:spPr>
      </p:pic>
      <p:pic>
        <p:nvPicPr>
          <p:cNvPr id="7" name="Picture 6">
            <a:extLst>
              <a:ext uri="{FF2B5EF4-FFF2-40B4-BE49-F238E27FC236}">
                <a16:creationId xmlns:a16="http://schemas.microsoft.com/office/drawing/2014/main" id="{0D95CF2A-BC53-0C4D-A368-EAE25CD2F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18642"/>
            <a:ext cx="8623739" cy="3657600"/>
          </a:xfrm>
          <a:prstGeom prst="rect">
            <a:avLst/>
          </a:prstGeom>
        </p:spPr>
      </p:pic>
      <p:sp>
        <p:nvSpPr>
          <p:cNvPr id="8" name="TextBox 7">
            <a:extLst>
              <a:ext uri="{FF2B5EF4-FFF2-40B4-BE49-F238E27FC236}">
                <a16:creationId xmlns:a16="http://schemas.microsoft.com/office/drawing/2014/main" id="{2C35176F-1BD6-E345-A2A7-0D4FE9781E25}"/>
              </a:ext>
            </a:extLst>
          </p:cNvPr>
          <p:cNvSpPr txBox="1"/>
          <p:nvPr/>
        </p:nvSpPr>
        <p:spPr>
          <a:xfrm>
            <a:off x="8623737" y="-47297"/>
            <a:ext cx="3568263" cy="3416320"/>
          </a:xfrm>
          <a:prstGeom prst="rect">
            <a:avLst/>
          </a:prstGeom>
          <a:solidFill>
            <a:srgbClr val="FFFF00"/>
          </a:solidFill>
        </p:spPr>
        <p:txBody>
          <a:bodyPr wrap="square" rtlCol="0">
            <a:spAutoFit/>
          </a:bodyPr>
          <a:lstStyle/>
          <a:p>
            <a:pPr algn="ctr"/>
            <a:r>
              <a:rPr lang="en-GB" sz="2400" b="1" dirty="0">
                <a:latin typeface="Chalkboard" panose="03050602040202020205" pitchFamily="66" charset="77"/>
              </a:rPr>
              <a:t>On the media website under unit 4 I’ve included a slide show of different colour schemes for your webpage. Each colour has a # to help you use this when creating html code later.</a:t>
            </a:r>
            <a:endParaRPr lang="en-US" sz="2400" b="1" dirty="0">
              <a:latin typeface="Chalkboard" panose="03050602040202020205" pitchFamily="66" charset="77"/>
            </a:endParaRPr>
          </a:p>
        </p:txBody>
      </p:sp>
      <p:sp>
        <p:nvSpPr>
          <p:cNvPr id="9" name="TextBox 8">
            <a:extLst>
              <a:ext uri="{FF2B5EF4-FFF2-40B4-BE49-F238E27FC236}">
                <a16:creationId xmlns:a16="http://schemas.microsoft.com/office/drawing/2014/main" id="{AAB4192F-AFD3-BF40-AE68-D4FD5C4FD7D9}"/>
              </a:ext>
            </a:extLst>
          </p:cNvPr>
          <p:cNvSpPr txBox="1"/>
          <p:nvPr/>
        </p:nvSpPr>
        <p:spPr>
          <a:xfrm>
            <a:off x="8847081" y="3318642"/>
            <a:ext cx="3121573" cy="3477875"/>
          </a:xfrm>
          <a:prstGeom prst="rect">
            <a:avLst/>
          </a:prstGeom>
          <a:solidFill>
            <a:srgbClr val="D6FF00"/>
          </a:solidFill>
        </p:spPr>
        <p:txBody>
          <a:bodyPr wrap="square" rtlCol="0">
            <a:spAutoFit/>
          </a:bodyPr>
          <a:lstStyle/>
          <a:p>
            <a:pPr algn="ctr"/>
            <a:r>
              <a:rPr lang="en-GB" sz="2200" b="1" dirty="0"/>
              <a:t>Find 6 colours that you would like to use together on your webpage by exploring the colour schemes. List them on your navigation plans and label specific features such as “call to action” or fonts that you would like in that colour.</a:t>
            </a:r>
            <a:endParaRPr lang="en-US" sz="2200" b="1" dirty="0"/>
          </a:p>
        </p:txBody>
      </p:sp>
    </p:spTree>
    <p:extLst>
      <p:ext uri="{BB962C8B-B14F-4D97-AF65-F5344CB8AC3E}">
        <p14:creationId xmlns:p14="http://schemas.microsoft.com/office/powerpoint/2010/main" val="46852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26DB35-AB6D-A84E-BC37-C2A352F52C8E}"/>
              </a:ext>
            </a:extLst>
          </p:cNvPr>
          <p:cNvSpPr>
            <a:spLocks noGrp="1"/>
          </p:cNvSpPr>
          <p:nvPr>
            <p:ph idx="1"/>
          </p:nvPr>
        </p:nvSpPr>
        <p:spPr>
          <a:xfrm>
            <a:off x="822434" y="1229712"/>
            <a:ext cx="10515600" cy="4240924"/>
          </a:xfrm>
          <a:solidFill>
            <a:srgbClr val="D6FF00"/>
          </a:solidFill>
        </p:spPr>
        <p:txBody>
          <a:bodyPr>
            <a:normAutofit/>
          </a:bodyPr>
          <a:lstStyle/>
          <a:p>
            <a:pPr marL="0" indent="0" algn="ctr">
              <a:buNone/>
            </a:pPr>
            <a:r>
              <a:rPr lang="en-GB" sz="4000" b="1" dirty="0">
                <a:latin typeface="Chalkboard" panose="03050602040202020205" pitchFamily="66" charset="77"/>
              </a:rPr>
              <a:t>What colour scheme have you chosen?</a:t>
            </a:r>
          </a:p>
          <a:p>
            <a:pPr marL="0" indent="0" algn="ctr">
              <a:buNone/>
            </a:pPr>
            <a:endParaRPr lang="en-GB" sz="4000" b="1" dirty="0">
              <a:latin typeface="Chalkboard" panose="03050602040202020205" pitchFamily="66" charset="77"/>
            </a:endParaRPr>
          </a:p>
          <a:p>
            <a:pPr marL="0" indent="0" algn="ctr">
              <a:buNone/>
            </a:pPr>
            <a:r>
              <a:rPr lang="en-GB" sz="4000" b="1" dirty="0">
                <a:latin typeface="Chalkboard" panose="03050602040202020205" pitchFamily="66" charset="77"/>
              </a:rPr>
              <a:t>Why?</a:t>
            </a:r>
          </a:p>
          <a:p>
            <a:pPr marL="0" indent="0" algn="ctr">
              <a:buNone/>
            </a:pPr>
            <a:endParaRPr lang="en-GB" sz="4000" b="1" dirty="0">
              <a:latin typeface="Chalkboard" panose="03050602040202020205" pitchFamily="66" charset="77"/>
            </a:endParaRPr>
          </a:p>
          <a:p>
            <a:pPr marL="0" indent="0" algn="ctr">
              <a:buNone/>
            </a:pPr>
            <a:r>
              <a:rPr lang="en-GB" sz="4000" b="1" dirty="0">
                <a:latin typeface="Chalkboard" panose="03050602040202020205" pitchFamily="66" charset="77"/>
              </a:rPr>
              <a:t>How does the colour represent your product / target audience?</a:t>
            </a:r>
            <a:endParaRPr lang="en-US" sz="4000" b="1" dirty="0">
              <a:latin typeface="Chalkboard" panose="03050602040202020205" pitchFamily="66" charset="77"/>
            </a:endParaRPr>
          </a:p>
        </p:txBody>
      </p:sp>
    </p:spTree>
    <p:extLst>
      <p:ext uri="{BB962C8B-B14F-4D97-AF65-F5344CB8AC3E}">
        <p14:creationId xmlns:p14="http://schemas.microsoft.com/office/powerpoint/2010/main" val="337184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E117-BE42-E243-A45D-B3BF4260F31A}"/>
              </a:ext>
            </a:extLst>
          </p:cNvPr>
          <p:cNvSpPr>
            <a:spLocks noGrp="1"/>
          </p:cNvSpPr>
          <p:nvPr>
            <p:ph type="ctrTitle"/>
          </p:nvPr>
        </p:nvSpPr>
        <p:spPr>
          <a:xfrm>
            <a:off x="1224643" y="1469571"/>
            <a:ext cx="9764486" cy="2040392"/>
          </a:xfrm>
          <a:solidFill>
            <a:schemeClr val="accent4">
              <a:lumMod val="20000"/>
              <a:lumOff val="80000"/>
              <a:alpha val="65000"/>
            </a:schemeClr>
          </a:solidFill>
        </p:spPr>
        <p:txBody>
          <a:bodyPr>
            <a:normAutofit fontScale="90000"/>
          </a:bodyPr>
          <a:lstStyle/>
          <a:p>
            <a:r>
              <a:rPr lang="en-GB" sz="6600" b="1" dirty="0">
                <a:ln w="38100">
                  <a:solidFill>
                    <a:sysClr val="windowText" lastClr="000000"/>
                  </a:solidFill>
                </a:ln>
                <a:solidFill>
                  <a:schemeClr val="bg1"/>
                </a:solidFill>
                <a:latin typeface="Chalkboard" panose="03050602040202020205" pitchFamily="66" charset="77"/>
              </a:rPr>
              <a:t>Unit 4: Create an Interactive Media Product</a:t>
            </a:r>
            <a:endParaRPr lang="en-US" sz="6600" b="1" dirty="0">
              <a:ln w="38100">
                <a:solidFill>
                  <a:sysClr val="windowText" lastClr="000000"/>
                </a:solidFill>
              </a:ln>
              <a:solidFill>
                <a:schemeClr val="bg1"/>
              </a:solidFill>
              <a:latin typeface="Chalkboard" panose="03050602040202020205" pitchFamily="66" charset="77"/>
            </a:endParaRPr>
          </a:p>
        </p:txBody>
      </p:sp>
      <p:sp>
        <p:nvSpPr>
          <p:cNvPr id="3" name="Subtitle 2">
            <a:extLst>
              <a:ext uri="{FF2B5EF4-FFF2-40B4-BE49-F238E27FC236}">
                <a16:creationId xmlns:a16="http://schemas.microsoft.com/office/drawing/2014/main" id="{A1947100-1974-2C4A-B062-9391682F0D8E}"/>
              </a:ext>
            </a:extLst>
          </p:cNvPr>
          <p:cNvSpPr>
            <a:spLocks noGrp="1"/>
          </p:cNvSpPr>
          <p:nvPr>
            <p:ph type="subTitle" idx="1"/>
          </p:nvPr>
        </p:nvSpPr>
        <p:spPr>
          <a:xfrm>
            <a:off x="996606" y="4189302"/>
            <a:ext cx="10597243" cy="2148435"/>
          </a:xfrm>
          <a:solidFill>
            <a:schemeClr val="accent1">
              <a:lumMod val="20000"/>
              <a:lumOff val="80000"/>
              <a:alpha val="74000"/>
            </a:schemeClr>
          </a:solidFill>
        </p:spPr>
        <p:txBody>
          <a:bodyPr>
            <a:normAutofit/>
          </a:bodyPr>
          <a:lstStyle/>
          <a:p>
            <a:r>
              <a:rPr lang="en-GB" b="1" dirty="0">
                <a:ln w="28575">
                  <a:noFill/>
                </a:ln>
                <a:latin typeface="Chalkboard" panose="03050602040202020205" pitchFamily="66" charset="77"/>
              </a:rPr>
              <a:t>Learning Objective: To create and develop your navigation plans (LO2 P2)</a:t>
            </a:r>
          </a:p>
          <a:p>
            <a:endParaRPr lang="en-GB" b="1" dirty="0">
              <a:ln w="28575">
                <a:noFill/>
              </a:ln>
              <a:latin typeface="Chalkboard" panose="03050602040202020205" pitchFamily="66" charset="77"/>
            </a:endParaRPr>
          </a:p>
          <a:p>
            <a:r>
              <a:rPr lang="en-GB" b="1" dirty="0">
                <a:ln w="28575">
                  <a:noFill/>
                </a:ln>
                <a:latin typeface="Chalkboard" panose="03050602040202020205" pitchFamily="66" charset="77"/>
              </a:rPr>
              <a:t>To self-assess and evaluate your current button ideas and hone for your portfolio</a:t>
            </a:r>
            <a:endParaRPr lang="en-US" b="1" dirty="0">
              <a:ln w="28575">
                <a:noFill/>
              </a:ln>
              <a:latin typeface="Chalkboard" panose="03050602040202020205" pitchFamily="66" charset="77"/>
            </a:endParaRPr>
          </a:p>
        </p:txBody>
      </p:sp>
    </p:spTree>
    <p:extLst>
      <p:ext uri="{BB962C8B-B14F-4D97-AF65-F5344CB8AC3E}">
        <p14:creationId xmlns:p14="http://schemas.microsoft.com/office/powerpoint/2010/main" val="410472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CBC8-2967-E749-A454-F7CB37861D77}"/>
              </a:ext>
            </a:extLst>
          </p:cNvPr>
          <p:cNvSpPr>
            <a:spLocks noGrp="1"/>
          </p:cNvSpPr>
          <p:nvPr>
            <p:ph type="title"/>
          </p:nvPr>
        </p:nvSpPr>
        <p:spPr/>
        <p:txBody>
          <a:bodyPr/>
          <a:lstStyle/>
          <a:p>
            <a:r>
              <a:rPr lang="en-GB" b="1" dirty="0">
                <a:latin typeface="Chalkboard" panose="03050602040202020205" pitchFamily="66" charset="77"/>
              </a:rPr>
              <a:t>Action Words</a:t>
            </a:r>
            <a:endParaRPr lang="en-US" b="1" dirty="0">
              <a:latin typeface="Chalkboard" panose="03050602040202020205" pitchFamily="66" charset="77"/>
            </a:endParaRPr>
          </a:p>
        </p:txBody>
      </p:sp>
      <p:sp>
        <p:nvSpPr>
          <p:cNvPr id="3" name="Content Placeholder 2">
            <a:extLst>
              <a:ext uri="{FF2B5EF4-FFF2-40B4-BE49-F238E27FC236}">
                <a16:creationId xmlns:a16="http://schemas.microsoft.com/office/drawing/2014/main" id="{AEE9BDDB-48E4-8F40-AD92-B1FD50AB7F4C}"/>
              </a:ext>
            </a:extLst>
          </p:cNvPr>
          <p:cNvSpPr>
            <a:spLocks noGrp="1"/>
          </p:cNvSpPr>
          <p:nvPr>
            <p:ph idx="1"/>
          </p:nvPr>
        </p:nvSpPr>
        <p:spPr>
          <a:xfrm>
            <a:off x="838200" y="2960742"/>
            <a:ext cx="10515600" cy="1926568"/>
          </a:xfrm>
          <a:solidFill>
            <a:srgbClr val="FFFF00">
              <a:alpha val="82000"/>
            </a:srgbClr>
          </a:solidFill>
        </p:spPr>
        <p:txBody>
          <a:bodyPr>
            <a:normAutofit/>
          </a:bodyPr>
          <a:lstStyle/>
          <a:p>
            <a:pPr marL="0" indent="0">
              <a:buNone/>
            </a:pPr>
            <a:r>
              <a:rPr lang="en-GB" sz="4000" b="1" dirty="0">
                <a:latin typeface="Chalkboard" panose="03050602040202020205" pitchFamily="66" charset="77"/>
              </a:rPr>
              <a:t>In pairs list 10 action things you might want to do on a website.</a:t>
            </a:r>
          </a:p>
          <a:p>
            <a:pPr marL="0" indent="0">
              <a:buNone/>
            </a:pPr>
            <a:r>
              <a:rPr lang="en-GB" sz="4000" b="1" dirty="0">
                <a:latin typeface="Chalkboard" panose="03050602040202020205" pitchFamily="66" charset="77"/>
              </a:rPr>
              <a:t>For example: Download song.</a:t>
            </a:r>
          </a:p>
          <a:p>
            <a:endParaRPr lang="en-GB" sz="3200" dirty="0"/>
          </a:p>
          <a:p>
            <a:endParaRPr lang="en-US" sz="3200" dirty="0"/>
          </a:p>
        </p:txBody>
      </p:sp>
      <p:sp>
        <p:nvSpPr>
          <p:cNvPr id="4" name="Subtitle 2">
            <a:extLst>
              <a:ext uri="{FF2B5EF4-FFF2-40B4-BE49-F238E27FC236}">
                <a16:creationId xmlns:a16="http://schemas.microsoft.com/office/drawing/2014/main" id="{DEE5F798-090F-DA41-B83C-E74A62ACB2C7}"/>
              </a:ext>
            </a:extLst>
          </p:cNvPr>
          <p:cNvSpPr txBox="1">
            <a:spLocks/>
          </p:cNvSpPr>
          <p:nvPr/>
        </p:nvSpPr>
        <p:spPr>
          <a:xfrm>
            <a:off x="7197709" y="0"/>
            <a:ext cx="4994291" cy="2148435"/>
          </a:xfrm>
          <a:prstGeom prst="rect">
            <a:avLst/>
          </a:prstGeom>
          <a:solidFill>
            <a:srgbClr val="92D050">
              <a:alpha val="74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n w="28575">
                  <a:noFill/>
                </a:ln>
                <a:latin typeface="Chalkboard" panose="03050602040202020205" pitchFamily="66" charset="77"/>
              </a:rPr>
              <a:t>Learning Objective: To create and develop your navigation plans (LO2 P2)</a:t>
            </a:r>
          </a:p>
          <a:p>
            <a:pPr marL="0" indent="0">
              <a:buNone/>
            </a:pPr>
            <a:endParaRPr lang="en-GB" sz="2000" b="1" dirty="0">
              <a:ln w="28575">
                <a:noFill/>
              </a:ln>
              <a:latin typeface="Chalkboard" panose="03050602040202020205" pitchFamily="66" charset="77"/>
            </a:endParaRPr>
          </a:p>
          <a:p>
            <a:pPr marL="0" indent="0">
              <a:buNone/>
            </a:pPr>
            <a:r>
              <a:rPr lang="en-GB" sz="2000" b="1" dirty="0">
                <a:ln w="28575">
                  <a:noFill/>
                </a:ln>
                <a:latin typeface="Chalkboard" panose="03050602040202020205" pitchFamily="66" charset="77"/>
              </a:rPr>
              <a:t>To self-assess and evaluate your current navigation plans and hone for your portfolio</a:t>
            </a:r>
            <a:endParaRPr lang="en-US" sz="2000" b="1" dirty="0">
              <a:ln w="28575">
                <a:noFill/>
              </a:ln>
              <a:latin typeface="Chalkboard" panose="03050602040202020205" pitchFamily="66" charset="77"/>
            </a:endParaRPr>
          </a:p>
        </p:txBody>
      </p:sp>
    </p:spTree>
    <p:extLst>
      <p:ext uri="{BB962C8B-B14F-4D97-AF65-F5344CB8AC3E}">
        <p14:creationId xmlns:p14="http://schemas.microsoft.com/office/powerpoint/2010/main" val="3113149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F466-6852-1047-8525-BAB680208B80}"/>
              </a:ext>
            </a:extLst>
          </p:cNvPr>
          <p:cNvSpPr>
            <a:spLocks noGrp="1"/>
          </p:cNvSpPr>
          <p:nvPr>
            <p:ph type="title"/>
          </p:nvPr>
        </p:nvSpPr>
        <p:spPr>
          <a:xfrm>
            <a:off x="444062" y="484297"/>
            <a:ext cx="10515600" cy="1325563"/>
          </a:xfrm>
        </p:spPr>
        <p:txBody>
          <a:bodyPr/>
          <a:lstStyle/>
          <a:p>
            <a:r>
              <a:rPr lang="en-GB" b="1" dirty="0">
                <a:latin typeface="Chalkboard" panose="03050602040202020205" pitchFamily="66" charset="77"/>
              </a:rPr>
              <a:t>Push the button….</a:t>
            </a:r>
            <a:endParaRPr lang="en-US" b="1" dirty="0">
              <a:latin typeface="Chalkboard" panose="03050602040202020205" pitchFamily="66" charset="77"/>
            </a:endParaRPr>
          </a:p>
        </p:txBody>
      </p:sp>
      <p:sp>
        <p:nvSpPr>
          <p:cNvPr id="3" name="Content Placeholder 2">
            <a:extLst>
              <a:ext uri="{FF2B5EF4-FFF2-40B4-BE49-F238E27FC236}">
                <a16:creationId xmlns:a16="http://schemas.microsoft.com/office/drawing/2014/main" id="{F050CF29-B18D-4C43-B045-52A9542C3040}"/>
              </a:ext>
            </a:extLst>
          </p:cNvPr>
          <p:cNvSpPr>
            <a:spLocks noGrp="1"/>
          </p:cNvSpPr>
          <p:nvPr>
            <p:ph idx="1"/>
          </p:nvPr>
        </p:nvSpPr>
        <p:spPr>
          <a:xfrm>
            <a:off x="444062" y="1809860"/>
            <a:ext cx="10515600" cy="4351338"/>
          </a:xfrm>
          <a:solidFill>
            <a:srgbClr val="FFFF00">
              <a:alpha val="91000"/>
            </a:srgbClr>
          </a:solidFill>
        </p:spPr>
        <p:txBody>
          <a:bodyPr>
            <a:normAutofit fontScale="55000" lnSpcReduction="20000"/>
          </a:bodyPr>
          <a:lstStyle/>
          <a:p>
            <a:pPr marL="0" indent="0">
              <a:buNone/>
            </a:pPr>
            <a:r>
              <a:rPr lang="en-GB" sz="4200" b="1" dirty="0">
                <a:latin typeface="Chalkboard" panose="03050602040202020205" pitchFamily="66" charset="77"/>
              </a:rPr>
              <a:t>So these buttons without verbs…</a:t>
            </a:r>
          </a:p>
          <a:p>
            <a:pPr marL="0" indent="0">
              <a:buNone/>
            </a:pPr>
            <a:r>
              <a:rPr lang="en-GB" sz="4200" b="1" dirty="0">
                <a:latin typeface="Chalkboard" panose="03050602040202020205" pitchFamily="66" charset="77"/>
              </a:rPr>
              <a:t>Email Signup</a:t>
            </a:r>
          </a:p>
          <a:p>
            <a:pPr marL="0" indent="0">
              <a:buNone/>
            </a:pPr>
            <a:r>
              <a:rPr lang="en-GB" sz="4200" b="1" dirty="0">
                <a:latin typeface="Chalkboard" panose="03050602040202020205" pitchFamily="66" charset="77"/>
              </a:rPr>
              <a:t>Whitepaper Download</a:t>
            </a:r>
          </a:p>
          <a:p>
            <a:pPr marL="0" indent="0">
              <a:buNone/>
            </a:pPr>
            <a:r>
              <a:rPr lang="en-GB" sz="4200" b="1" dirty="0">
                <a:latin typeface="Chalkboard" panose="03050602040202020205" pitchFamily="66" charset="77"/>
              </a:rPr>
              <a:t>More Information</a:t>
            </a:r>
          </a:p>
          <a:p>
            <a:pPr marL="0" indent="0">
              <a:buNone/>
            </a:pPr>
            <a:endParaRPr lang="en-GB" dirty="0"/>
          </a:p>
          <a:p>
            <a:pPr marL="0" indent="0">
              <a:buNone/>
            </a:pPr>
            <a:r>
              <a:rPr lang="en-GB" dirty="0"/>
              <a:t>…</a:t>
            </a:r>
            <a:r>
              <a:rPr lang="en-GB" sz="4600" b="1" dirty="0">
                <a:latin typeface="Chalkboard" panose="03050602040202020205" pitchFamily="66" charset="77"/>
              </a:rPr>
              <a:t>become more action oriented when the verb is added…</a:t>
            </a:r>
          </a:p>
          <a:p>
            <a:pPr marL="0" indent="0">
              <a:buNone/>
            </a:pPr>
            <a:r>
              <a:rPr lang="en-GB" sz="4600" b="1" dirty="0">
                <a:latin typeface="Chalkboard" panose="03050602040202020205" pitchFamily="66" charset="77"/>
              </a:rPr>
              <a:t>Sign Up for Email Updates</a:t>
            </a:r>
          </a:p>
          <a:p>
            <a:pPr marL="0" indent="0">
              <a:buNone/>
            </a:pPr>
            <a:r>
              <a:rPr lang="en-GB" sz="4600" b="1" dirty="0">
                <a:latin typeface="Chalkboard" panose="03050602040202020205" pitchFamily="66" charset="77"/>
              </a:rPr>
              <a:t>Download the Whitepaper</a:t>
            </a:r>
          </a:p>
          <a:p>
            <a:pPr marL="0" indent="0">
              <a:buNone/>
            </a:pPr>
            <a:r>
              <a:rPr lang="en-GB" sz="4600" b="1" dirty="0">
                <a:latin typeface="Chalkboard" panose="03050602040202020205" pitchFamily="66" charset="77"/>
              </a:rPr>
              <a:t>Learn More</a:t>
            </a:r>
          </a:p>
          <a:p>
            <a:pPr marL="0" indent="0">
              <a:buNone/>
            </a:pPr>
            <a:endParaRPr lang="en-GB" sz="4600" b="1" dirty="0">
              <a:latin typeface="Chalkboard" panose="03050602040202020205" pitchFamily="66" charset="77"/>
            </a:endParaRPr>
          </a:p>
          <a:p>
            <a:pPr marL="0" indent="0">
              <a:buNone/>
            </a:pPr>
            <a:r>
              <a:rPr lang="en-GB" sz="4600" b="1" dirty="0">
                <a:latin typeface="Chalkboard" panose="03050602040202020205" pitchFamily="66" charset="77"/>
              </a:rPr>
              <a:t>Tip: Use an action word in every button.</a:t>
            </a:r>
          </a:p>
          <a:p>
            <a:endParaRPr lang="en-US" dirty="0"/>
          </a:p>
        </p:txBody>
      </p:sp>
      <p:sp>
        <p:nvSpPr>
          <p:cNvPr id="4" name="Rectangle 3">
            <a:extLst>
              <a:ext uri="{FF2B5EF4-FFF2-40B4-BE49-F238E27FC236}">
                <a16:creationId xmlns:a16="http://schemas.microsoft.com/office/drawing/2014/main" id="{BFE7532D-E259-BD4B-A6BE-5F7AE122BC3C}"/>
              </a:ext>
            </a:extLst>
          </p:cNvPr>
          <p:cNvSpPr/>
          <p:nvPr/>
        </p:nvSpPr>
        <p:spPr>
          <a:xfrm>
            <a:off x="6096000" y="0"/>
            <a:ext cx="6096000" cy="707886"/>
          </a:xfrm>
          <a:prstGeom prst="rect">
            <a:avLst/>
          </a:prstGeom>
          <a:solidFill>
            <a:srgbClr val="FFFF00"/>
          </a:solidFill>
        </p:spPr>
        <p:txBody>
          <a:bodyPr>
            <a:spAutoFit/>
          </a:bodyPr>
          <a:lstStyle/>
          <a:p>
            <a:pPr algn="ctr"/>
            <a:r>
              <a:rPr lang="en-GB" sz="2000" b="1" dirty="0">
                <a:ln w="28575">
                  <a:noFill/>
                </a:ln>
                <a:latin typeface="Chalkboard" panose="03050602040202020205" pitchFamily="66" charset="77"/>
              </a:rPr>
              <a:t>LO: To evaluate your current button ideas and hone for your portfolio</a:t>
            </a:r>
            <a:endParaRPr lang="en-US" sz="2000" b="1" dirty="0">
              <a:ln w="28575">
                <a:noFill/>
              </a:ln>
              <a:latin typeface="Chalkboard" panose="03050602040202020205" pitchFamily="66" charset="77"/>
            </a:endParaRPr>
          </a:p>
        </p:txBody>
      </p:sp>
    </p:spTree>
    <p:extLst>
      <p:ext uri="{BB962C8B-B14F-4D97-AF65-F5344CB8AC3E}">
        <p14:creationId xmlns:p14="http://schemas.microsoft.com/office/powerpoint/2010/main" val="48617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6AC153-42D8-F147-BB08-C129C366E0C5}"/>
              </a:ext>
            </a:extLst>
          </p:cNvPr>
          <p:cNvSpPr>
            <a:spLocks noGrp="1"/>
          </p:cNvSpPr>
          <p:nvPr>
            <p:ph idx="1"/>
          </p:nvPr>
        </p:nvSpPr>
        <p:spPr>
          <a:xfrm>
            <a:off x="157654" y="441435"/>
            <a:ext cx="10515600" cy="6148552"/>
          </a:xfrm>
          <a:solidFill>
            <a:srgbClr val="92D050">
              <a:alpha val="75000"/>
            </a:srgbClr>
          </a:solidFill>
        </p:spPr>
        <p:txBody>
          <a:bodyPr>
            <a:normAutofit fontScale="77500" lnSpcReduction="20000"/>
          </a:bodyPr>
          <a:lstStyle/>
          <a:p>
            <a:pPr>
              <a:lnSpc>
                <a:spcPct val="150000"/>
              </a:lnSpc>
            </a:pPr>
            <a:r>
              <a:rPr lang="en-GB" sz="3600" b="1" dirty="0">
                <a:latin typeface="Chalkboard" panose="03050602040202020205" pitchFamily="66" charset="77"/>
              </a:rPr>
              <a:t>Navigation labels such as “videos,” “photos” and “whitepapers” tell visitors the format of the content, but not the topic. </a:t>
            </a:r>
          </a:p>
          <a:p>
            <a:pPr>
              <a:lnSpc>
                <a:spcPct val="150000"/>
              </a:lnSpc>
            </a:pPr>
            <a:endParaRPr lang="en-GB" sz="3600" b="1" dirty="0">
              <a:latin typeface="Chalkboard" panose="03050602040202020205" pitchFamily="66" charset="77"/>
            </a:endParaRPr>
          </a:p>
          <a:p>
            <a:pPr>
              <a:lnSpc>
                <a:spcPct val="150000"/>
              </a:lnSpc>
            </a:pPr>
            <a:r>
              <a:rPr lang="en-GB" sz="3600" b="1" dirty="0">
                <a:latin typeface="Chalkboard" panose="03050602040202020205" pitchFamily="66" charset="77"/>
              </a:rPr>
              <a:t>People don’t go to websites looking for videos or whitepapers. They visit websites looking for answers and information.</a:t>
            </a:r>
          </a:p>
          <a:p>
            <a:pPr>
              <a:lnSpc>
                <a:spcPct val="150000"/>
              </a:lnSpc>
            </a:pPr>
            <a:endParaRPr lang="en-GB" sz="3600" b="1" dirty="0">
              <a:latin typeface="Chalkboard" panose="03050602040202020205" pitchFamily="66" charset="77"/>
            </a:endParaRPr>
          </a:p>
          <a:p>
            <a:pPr>
              <a:lnSpc>
                <a:spcPct val="150000"/>
              </a:lnSpc>
            </a:pPr>
            <a:r>
              <a:rPr lang="en-GB" sz="3600" b="1" dirty="0">
                <a:latin typeface="Chalkboard" panose="03050602040202020205" pitchFamily="66" charset="77"/>
              </a:rPr>
              <a:t>Labels indicating the format aren’t descriptive and therefore, not very helpful to visitors.</a:t>
            </a:r>
          </a:p>
          <a:p>
            <a:endParaRPr lang="en-US" dirty="0"/>
          </a:p>
        </p:txBody>
      </p:sp>
      <p:sp>
        <p:nvSpPr>
          <p:cNvPr id="4" name="Rectangle 3">
            <a:extLst>
              <a:ext uri="{FF2B5EF4-FFF2-40B4-BE49-F238E27FC236}">
                <a16:creationId xmlns:a16="http://schemas.microsoft.com/office/drawing/2014/main" id="{BA76668D-751C-F642-BBFC-FEBE0020F74F}"/>
              </a:ext>
            </a:extLst>
          </p:cNvPr>
          <p:cNvSpPr/>
          <p:nvPr/>
        </p:nvSpPr>
        <p:spPr>
          <a:xfrm>
            <a:off x="10673254" y="-117028"/>
            <a:ext cx="1518745" cy="2862322"/>
          </a:xfrm>
          <a:prstGeom prst="rect">
            <a:avLst/>
          </a:prstGeom>
          <a:solidFill>
            <a:srgbClr val="FFFF00"/>
          </a:solidFill>
        </p:spPr>
        <p:txBody>
          <a:bodyPr wrap="square">
            <a:spAutoFit/>
          </a:bodyPr>
          <a:lstStyle/>
          <a:p>
            <a:pPr algn="ctr"/>
            <a:r>
              <a:rPr lang="en-GB" sz="2000" b="1" dirty="0">
                <a:ln w="28575">
                  <a:noFill/>
                </a:ln>
                <a:latin typeface="Chalkboard" panose="03050602040202020205" pitchFamily="66" charset="77"/>
              </a:rPr>
              <a:t>LO: To evaluate your current button ideas and hone for your portfolio</a:t>
            </a:r>
            <a:endParaRPr lang="en-US" sz="2000" b="1" dirty="0">
              <a:ln w="28575">
                <a:noFill/>
              </a:ln>
              <a:latin typeface="Chalkboard" panose="03050602040202020205" pitchFamily="66" charset="77"/>
            </a:endParaRPr>
          </a:p>
        </p:txBody>
      </p:sp>
    </p:spTree>
    <p:extLst>
      <p:ext uri="{BB962C8B-B14F-4D97-AF65-F5344CB8AC3E}">
        <p14:creationId xmlns:p14="http://schemas.microsoft.com/office/powerpoint/2010/main" val="55653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52322-BEEC-CC46-A305-0A05EEA72476}"/>
              </a:ext>
            </a:extLst>
          </p:cNvPr>
          <p:cNvSpPr>
            <a:spLocks noGrp="1"/>
          </p:cNvSpPr>
          <p:nvPr>
            <p:ph type="title"/>
          </p:nvPr>
        </p:nvSpPr>
        <p:spPr/>
        <p:txBody>
          <a:bodyPr/>
          <a:lstStyle/>
          <a:p>
            <a:r>
              <a:rPr lang="en-GB" b="1" dirty="0">
                <a:ln>
                  <a:solidFill>
                    <a:sysClr val="windowText" lastClr="000000"/>
                  </a:solidFill>
                </a:ln>
                <a:solidFill>
                  <a:schemeClr val="bg1"/>
                </a:solidFill>
                <a:latin typeface="Chalkboard" panose="03050602040202020205" pitchFamily="66" charset="77"/>
              </a:rPr>
              <a:t>So far…..</a:t>
            </a:r>
            <a:endParaRPr lang="en-US" b="1" dirty="0">
              <a:ln>
                <a:solidFill>
                  <a:sysClr val="windowText" lastClr="000000"/>
                </a:solidFill>
              </a:ln>
              <a:solidFill>
                <a:schemeClr val="bg1"/>
              </a:solidFill>
              <a:latin typeface="Chalkboard" panose="03050602040202020205" pitchFamily="66" charset="77"/>
            </a:endParaRPr>
          </a:p>
        </p:txBody>
      </p:sp>
      <p:sp>
        <p:nvSpPr>
          <p:cNvPr id="3" name="Content Placeholder 2">
            <a:extLst>
              <a:ext uri="{FF2B5EF4-FFF2-40B4-BE49-F238E27FC236}">
                <a16:creationId xmlns:a16="http://schemas.microsoft.com/office/drawing/2014/main" id="{2624D254-BD0A-8440-BA1A-93C4924C8BE2}"/>
              </a:ext>
            </a:extLst>
          </p:cNvPr>
          <p:cNvSpPr>
            <a:spLocks noGrp="1"/>
          </p:cNvSpPr>
          <p:nvPr>
            <p:ph idx="1"/>
          </p:nvPr>
        </p:nvSpPr>
        <p:spPr>
          <a:xfrm>
            <a:off x="1151164" y="1469571"/>
            <a:ext cx="9889671" cy="4854349"/>
          </a:xfrm>
          <a:solidFill>
            <a:schemeClr val="accent1">
              <a:lumMod val="20000"/>
              <a:lumOff val="80000"/>
              <a:alpha val="80000"/>
            </a:schemeClr>
          </a:solidFill>
        </p:spPr>
        <p:txBody>
          <a:bodyPr>
            <a:normAutofit/>
          </a:bodyPr>
          <a:lstStyle/>
          <a:p>
            <a:r>
              <a:rPr lang="en-GB" sz="3200" b="1" dirty="0">
                <a:latin typeface="Chalkboard" panose="03050602040202020205" pitchFamily="66" charset="77"/>
              </a:rPr>
              <a:t>Initial ideas which you speed-dated and developed.</a:t>
            </a:r>
          </a:p>
          <a:p>
            <a:endParaRPr lang="en-GB" sz="3200" b="1" dirty="0">
              <a:latin typeface="Chalkboard" panose="03050602040202020205" pitchFamily="66" charset="77"/>
            </a:endParaRPr>
          </a:p>
          <a:p>
            <a:r>
              <a:rPr lang="en-GB" sz="3200" b="1" dirty="0">
                <a:latin typeface="Chalkboard" panose="03050602040202020205" pitchFamily="66" charset="77"/>
              </a:rPr>
              <a:t>Researched some interactive websites and apps.</a:t>
            </a:r>
          </a:p>
          <a:p>
            <a:endParaRPr lang="en-GB" sz="3200" b="1" dirty="0">
              <a:latin typeface="Chalkboard" panose="03050602040202020205" pitchFamily="66" charset="77"/>
            </a:endParaRPr>
          </a:p>
          <a:p>
            <a:r>
              <a:rPr lang="en-GB" sz="3200" b="1" dirty="0">
                <a:latin typeface="Chalkboard" panose="03050602040202020205" pitchFamily="66" charset="77"/>
              </a:rPr>
              <a:t>Looked at the navigation and analysed an existing website.</a:t>
            </a:r>
          </a:p>
          <a:p>
            <a:endParaRPr lang="en-GB" sz="3200" b="1" dirty="0">
              <a:latin typeface="Chalkboard" panose="03050602040202020205" pitchFamily="66" charset="77"/>
            </a:endParaRPr>
          </a:p>
          <a:p>
            <a:r>
              <a:rPr lang="en-GB" sz="3200" b="1" dirty="0">
                <a:latin typeface="Chalkboard" panose="03050602040202020205" pitchFamily="66" charset="77"/>
              </a:rPr>
              <a:t>Started to look at your own navigation</a:t>
            </a:r>
            <a:endParaRPr lang="en-US" sz="3200" b="1" dirty="0">
              <a:latin typeface="Chalkboard" panose="03050602040202020205" pitchFamily="66" charset="77"/>
            </a:endParaRPr>
          </a:p>
        </p:txBody>
      </p:sp>
      <p:sp>
        <p:nvSpPr>
          <p:cNvPr id="4" name="Subtitle 2">
            <a:extLst>
              <a:ext uri="{FF2B5EF4-FFF2-40B4-BE49-F238E27FC236}">
                <a16:creationId xmlns:a16="http://schemas.microsoft.com/office/drawing/2014/main" id="{8D9BE444-F609-4940-BE18-B8DA0F71B015}"/>
              </a:ext>
            </a:extLst>
          </p:cNvPr>
          <p:cNvSpPr txBox="1">
            <a:spLocks/>
          </p:cNvSpPr>
          <p:nvPr/>
        </p:nvSpPr>
        <p:spPr>
          <a:xfrm>
            <a:off x="8469085" y="0"/>
            <a:ext cx="3722915" cy="871991"/>
          </a:xfrm>
          <a:prstGeom prst="rect">
            <a:avLst/>
          </a:prstGeom>
          <a:solidFill>
            <a:srgbClr val="FFFF00">
              <a:alpha val="74000"/>
            </a:srgb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ln w="28575">
                  <a:noFill/>
                </a:ln>
                <a:latin typeface="Chalkboard" panose="03050602040202020205" pitchFamily="66" charset="77"/>
              </a:rPr>
              <a:t>Learning Objective: To create and develop your navigation plans (LO2 P2)</a:t>
            </a:r>
            <a:endParaRPr lang="en-US" sz="2000" b="1" dirty="0">
              <a:ln w="28575">
                <a:noFill/>
              </a:ln>
              <a:latin typeface="Chalkboard" panose="03050602040202020205" pitchFamily="66" charset="77"/>
            </a:endParaRPr>
          </a:p>
        </p:txBody>
      </p:sp>
    </p:spTree>
    <p:extLst>
      <p:ext uri="{BB962C8B-B14F-4D97-AF65-F5344CB8AC3E}">
        <p14:creationId xmlns:p14="http://schemas.microsoft.com/office/powerpoint/2010/main" val="3518269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9C069C-A4E5-554B-9ADF-F13120CE59DB}"/>
              </a:ext>
            </a:extLst>
          </p:cNvPr>
          <p:cNvSpPr>
            <a:spLocks noGrp="1"/>
          </p:cNvSpPr>
          <p:nvPr>
            <p:ph idx="1"/>
          </p:nvPr>
        </p:nvSpPr>
        <p:spPr>
          <a:xfrm>
            <a:off x="1358462" y="1226536"/>
            <a:ext cx="9519745" cy="4351338"/>
          </a:xfrm>
          <a:solidFill>
            <a:schemeClr val="accent4">
              <a:lumMod val="20000"/>
              <a:lumOff val="80000"/>
              <a:alpha val="86000"/>
            </a:schemeClr>
          </a:solidFill>
        </p:spPr>
        <p:txBody>
          <a:bodyPr>
            <a:normAutofit fontScale="92500" lnSpcReduction="10000"/>
          </a:bodyPr>
          <a:lstStyle/>
          <a:p>
            <a:pPr marL="0" indent="0" algn="ctr">
              <a:buNone/>
            </a:pPr>
            <a:r>
              <a:rPr lang="en-GB" sz="9600" b="1" dirty="0">
                <a:latin typeface="Chalkboard" panose="03050602040202020205" pitchFamily="66" charset="77"/>
              </a:rPr>
              <a:t>WYLTIWLT test</a:t>
            </a:r>
          </a:p>
          <a:p>
            <a:pPr marL="0" indent="0" algn="ctr">
              <a:buNone/>
            </a:pPr>
            <a:endParaRPr lang="en-GB" sz="9600" b="1" dirty="0">
              <a:latin typeface="Chalkboard" panose="03050602040202020205" pitchFamily="66" charset="77"/>
            </a:endParaRPr>
          </a:p>
          <a:p>
            <a:pPr marL="0" indent="0" algn="ctr">
              <a:buNone/>
            </a:pPr>
            <a:r>
              <a:rPr lang="en-GB" sz="4000" b="1" dirty="0">
                <a:latin typeface="Chalkboard" panose="03050602040202020205" pitchFamily="66" charset="77"/>
              </a:rPr>
              <a:t>Would you like to……</a:t>
            </a:r>
          </a:p>
          <a:p>
            <a:pPr marL="0" indent="0" algn="ctr">
              <a:buNone/>
            </a:pPr>
            <a:endParaRPr lang="en-GB" sz="4000" b="1" dirty="0">
              <a:latin typeface="Chalkboard" panose="03050602040202020205" pitchFamily="66" charset="77"/>
            </a:endParaRPr>
          </a:p>
          <a:p>
            <a:pPr marL="0" indent="0" algn="ctr">
              <a:buNone/>
            </a:pPr>
            <a:r>
              <a:rPr lang="en-GB" sz="4000" b="1" dirty="0">
                <a:latin typeface="Chalkboard" panose="03050602040202020205" pitchFamily="66" charset="77"/>
              </a:rPr>
              <a:t>I would like to….</a:t>
            </a:r>
          </a:p>
          <a:p>
            <a:pPr marL="0" indent="0" algn="ctr">
              <a:buNone/>
            </a:pPr>
            <a:endParaRPr lang="en-US" dirty="0"/>
          </a:p>
        </p:txBody>
      </p:sp>
      <p:sp>
        <p:nvSpPr>
          <p:cNvPr id="4" name="Rectangle 3">
            <a:extLst>
              <a:ext uri="{FF2B5EF4-FFF2-40B4-BE49-F238E27FC236}">
                <a16:creationId xmlns:a16="http://schemas.microsoft.com/office/drawing/2014/main" id="{09CE16EF-1AD0-A247-9FD6-7412DD881CC2}"/>
              </a:ext>
            </a:extLst>
          </p:cNvPr>
          <p:cNvSpPr/>
          <p:nvPr/>
        </p:nvSpPr>
        <p:spPr>
          <a:xfrm>
            <a:off x="6096000" y="0"/>
            <a:ext cx="6096000" cy="707886"/>
          </a:xfrm>
          <a:prstGeom prst="rect">
            <a:avLst/>
          </a:prstGeom>
          <a:solidFill>
            <a:srgbClr val="FFFF00"/>
          </a:solidFill>
        </p:spPr>
        <p:txBody>
          <a:bodyPr>
            <a:spAutoFit/>
          </a:bodyPr>
          <a:lstStyle/>
          <a:p>
            <a:pPr algn="ctr"/>
            <a:r>
              <a:rPr lang="en-GB" sz="2000" b="1" dirty="0">
                <a:ln w="28575">
                  <a:noFill/>
                </a:ln>
                <a:latin typeface="Chalkboard" panose="03050602040202020205" pitchFamily="66" charset="77"/>
              </a:rPr>
              <a:t>LO: To evaluate your current button ideas and hone for your portfolio</a:t>
            </a:r>
            <a:endParaRPr lang="en-US" sz="2000" b="1" dirty="0">
              <a:ln w="28575">
                <a:noFill/>
              </a:ln>
              <a:latin typeface="Chalkboard" panose="03050602040202020205" pitchFamily="66" charset="77"/>
            </a:endParaRPr>
          </a:p>
        </p:txBody>
      </p:sp>
    </p:spTree>
    <p:extLst>
      <p:ext uri="{BB962C8B-B14F-4D97-AF65-F5344CB8AC3E}">
        <p14:creationId xmlns:p14="http://schemas.microsoft.com/office/powerpoint/2010/main" val="1865785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F892-D348-8845-939E-965AE7A08F8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743127D-44A0-E64D-B290-1072805F26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369"/>
          <a:stretch/>
        </p:blipFill>
        <p:spPr>
          <a:xfrm>
            <a:off x="838200" y="224676"/>
            <a:ext cx="10515600" cy="6065765"/>
          </a:xfrm>
        </p:spPr>
      </p:pic>
      <p:sp>
        <p:nvSpPr>
          <p:cNvPr id="6" name="Rectangle 5">
            <a:extLst>
              <a:ext uri="{FF2B5EF4-FFF2-40B4-BE49-F238E27FC236}">
                <a16:creationId xmlns:a16="http://schemas.microsoft.com/office/drawing/2014/main" id="{F68C3845-4FF5-FC46-9984-9156F15333DB}"/>
              </a:ext>
            </a:extLst>
          </p:cNvPr>
          <p:cNvSpPr/>
          <p:nvPr/>
        </p:nvSpPr>
        <p:spPr>
          <a:xfrm>
            <a:off x="6096000" y="6150114"/>
            <a:ext cx="6096000" cy="707886"/>
          </a:xfrm>
          <a:prstGeom prst="rect">
            <a:avLst/>
          </a:prstGeom>
          <a:solidFill>
            <a:srgbClr val="FFFF00"/>
          </a:solidFill>
        </p:spPr>
        <p:txBody>
          <a:bodyPr>
            <a:spAutoFit/>
          </a:bodyPr>
          <a:lstStyle/>
          <a:p>
            <a:pPr algn="ctr"/>
            <a:r>
              <a:rPr lang="en-GB" sz="2000" b="1" dirty="0">
                <a:ln w="28575">
                  <a:noFill/>
                </a:ln>
                <a:latin typeface="Chalkboard" panose="03050602040202020205" pitchFamily="66" charset="77"/>
              </a:rPr>
              <a:t>LO: To evaluate your current button ideas and hone for your portfolio</a:t>
            </a:r>
            <a:endParaRPr lang="en-US" sz="2000" b="1" dirty="0">
              <a:ln w="28575">
                <a:noFill/>
              </a:ln>
              <a:latin typeface="Chalkboard" panose="03050602040202020205" pitchFamily="66" charset="77"/>
            </a:endParaRPr>
          </a:p>
        </p:txBody>
      </p:sp>
    </p:spTree>
    <p:extLst>
      <p:ext uri="{BB962C8B-B14F-4D97-AF65-F5344CB8AC3E}">
        <p14:creationId xmlns:p14="http://schemas.microsoft.com/office/powerpoint/2010/main" val="263144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3D02-B974-5C48-AE91-0B30BC2B708C}"/>
              </a:ext>
            </a:extLst>
          </p:cNvPr>
          <p:cNvSpPr>
            <a:spLocks noGrp="1"/>
          </p:cNvSpPr>
          <p:nvPr>
            <p:ph type="title"/>
          </p:nvPr>
        </p:nvSpPr>
        <p:spPr>
          <a:xfrm>
            <a:off x="317938" y="-17025"/>
            <a:ext cx="10515600" cy="1325563"/>
          </a:xfrm>
        </p:spPr>
        <p:txBody>
          <a:bodyPr/>
          <a:lstStyle/>
          <a:p>
            <a:r>
              <a:rPr lang="en-GB" b="1" dirty="0">
                <a:latin typeface="Chalkboard" panose="03050602040202020205" pitchFamily="66" charset="77"/>
              </a:rPr>
              <a:t>Get the phone ringing</a:t>
            </a:r>
            <a:endParaRPr lang="en-US" b="1" dirty="0">
              <a:latin typeface="Chalkboard" panose="03050602040202020205" pitchFamily="66" charset="77"/>
            </a:endParaRPr>
          </a:p>
        </p:txBody>
      </p:sp>
      <p:sp>
        <p:nvSpPr>
          <p:cNvPr id="3" name="Content Placeholder 2">
            <a:extLst>
              <a:ext uri="{FF2B5EF4-FFF2-40B4-BE49-F238E27FC236}">
                <a16:creationId xmlns:a16="http://schemas.microsoft.com/office/drawing/2014/main" id="{EB9AE139-028E-3E40-BAF2-82DDD896BA76}"/>
              </a:ext>
            </a:extLst>
          </p:cNvPr>
          <p:cNvSpPr>
            <a:spLocks noGrp="1"/>
          </p:cNvSpPr>
          <p:nvPr>
            <p:ph idx="1"/>
          </p:nvPr>
        </p:nvSpPr>
        <p:spPr>
          <a:xfrm>
            <a:off x="838200" y="1308538"/>
            <a:ext cx="10515600" cy="5344510"/>
          </a:xfrm>
          <a:solidFill>
            <a:srgbClr val="00B0F0">
              <a:alpha val="73000"/>
            </a:srgbClr>
          </a:solidFill>
        </p:spPr>
        <p:txBody>
          <a:bodyPr>
            <a:normAutofit fontScale="92500"/>
          </a:bodyPr>
          <a:lstStyle/>
          <a:p>
            <a:pPr marL="0" indent="0" algn="ctr">
              <a:buNone/>
            </a:pPr>
            <a:r>
              <a:rPr lang="en-GB" sz="3600" b="1" dirty="0">
                <a:latin typeface="Chalkboard" panose="03050602040202020205" pitchFamily="66" charset="77"/>
              </a:rPr>
              <a:t>Simple HTML to learn for today. To ensure your website connects your audience to you, you can click an “ANCHOR TAG” such as a phone number and it will allow you to call or save straight away.</a:t>
            </a:r>
          </a:p>
          <a:p>
            <a:pPr marL="0" indent="0">
              <a:buNone/>
            </a:pPr>
            <a:endParaRPr lang="en-GB" sz="3600" b="1" dirty="0">
              <a:latin typeface="Chalkboard" panose="03050602040202020205" pitchFamily="66" charset="77"/>
            </a:endParaRPr>
          </a:p>
          <a:p>
            <a:pPr marL="0" indent="0">
              <a:buNone/>
            </a:pPr>
            <a:r>
              <a:rPr lang="en-GB" sz="3600" b="1" dirty="0">
                <a:latin typeface="Chalkboard" panose="03050602040202020205" pitchFamily="66" charset="77"/>
              </a:rPr>
              <a:t>&lt;a </a:t>
            </a:r>
            <a:r>
              <a:rPr lang="en-GB" sz="3600" b="1" dirty="0" err="1">
                <a:latin typeface="Chalkboard" panose="03050602040202020205" pitchFamily="66" charset="77"/>
              </a:rPr>
              <a:t>href</a:t>
            </a:r>
            <a:r>
              <a:rPr lang="en-GB" sz="3600" b="1" dirty="0">
                <a:latin typeface="Chalkboard" panose="03050602040202020205" pitchFamily="66" charset="77"/>
              </a:rPr>
              <a:t>= “___”(what you want it to say on link) &gt; ______(</a:t>
            </a:r>
            <a:r>
              <a:rPr lang="en-GB" sz="3600" b="1" dirty="0" err="1">
                <a:latin typeface="Chalkboard" panose="03050602040202020205" pitchFamily="66" charset="77"/>
              </a:rPr>
              <a:t>phonenumber</a:t>
            </a:r>
            <a:r>
              <a:rPr lang="en-GB" sz="3600" b="1" dirty="0">
                <a:latin typeface="Chalkboard" panose="03050602040202020205" pitchFamily="66" charset="77"/>
              </a:rPr>
              <a:t> or email address) &lt;/a&gt;</a:t>
            </a:r>
          </a:p>
          <a:p>
            <a:pPr marL="0" indent="0">
              <a:buNone/>
            </a:pPr>
            <a:endParaRPr lang="en-GB" sz="3600" b="1" dirty="0">
              <a:latin typeface="Chalkboard" panose="03050602040202020205" pitchFamily="66" charset="77"/>
            </a:endParaRPr>
          </a:p>
          <a:p>
            <a:pPr marL="0" indent="0">
              <a:buNone/>
            </a:pPr>
            <a:r>
              <a:rPr lang="en-GB" sz="3600" b="1" dirty="0">
                <a:latin typeface="Chalkboard" panose="03050602040202020205" pitchFamily="66" charset="77"/>
              </a:rPr>
              <a:t>Example:</a:t>
            </a:r>
          </a:p>
          <a:p>
            <a:pPr marL="0" indent="0">
              <a:buNone/>
            </a:pPr>
            <a:r>
              <a:rPr lang="en-GB" sz="3600" b="1" dirty="0">
                <a:latin typeface="Chalkboard" panose="03050602040202020205" pitchFamily="66" charset="77"/>
              </a:rPr>
              <a:t>&lt;a </a:t>
            </a:r>
            <a:r>
              <a:rPr lang="en-GB" sz="3600" b="1" dirty="0" err="1">
                <a:latin typeface="Chalkboard" panose="03050602040202020205" pitchFamily="66" charset="77"/>
              </a:rPr>
              <a:t>href</a:t>
            </a:r>
            <a:r>
              <a:rPr lang="en-GB" sz="3600" b="1" dirty="0">
                <a:latin typeface="Chalkboard" panose="03050602040202020205" pitchFamily="66" charset="77"/>
              </a:rPr>
              <a:t>=”tel:02086861741″&gt;(0044)2086861742&lt;/a&gt;</a:t>
            </a:r>
            <a:endParaRPr lang="en-US" sz="3600" b="1" dirty="0">
              <a:latin typeface="Chalkboard" panose="03050602040202020205" pitchFamily="66" charset="77"/>
            </a:endParaRPr>
          </a:p>
        </p:txBody>
      </p:sp>
      <p:sp>
        <p:nvSpPr>
          <p:cNvPr id="4" name="TextBox 3">
            <a:extLst>
              <a:ext uri="{FF2B5EF4-FFF2-40B4-BE49-F238E27FC236}">
                <a16:creationId xmlns:a16="http://schemas.microsoft.com/office/drawing/2014/main" id="{C3A9E7C4-0272-6941-892B-8FBEDB0C7411}"/>
              </a:ext>
            </a:extLst>
          </p:cNvPr>
          <p:cNvSpPr txBox="1"/>
          <p:nvPr/>
        </p:nvSpPr>
        <p:spPr>
          <a:xfrm rot="779922">
            <a:off x="8970579" y="441433"/>
            <a:ext cx="2774731" cy="646331"/>
          </a:xfrm>
          <a:prstGeom prst="rect">
            <a:avLst/>
          </a:prstGeom>
          <a:solidFill>
            <a:srgbClr val="FFFF00"/>
          </a:solidFill>
        </p:spPr>
        <p:txBody>
          <a:bodyPr wrap="square" rtlCol="0">
            <a:spAutoFit/>
          </a:bodyPr>
          <a:lstStyle/>
          <a:p>
            <a:pPr algn="ctr"/>
            <a:r>
              <a:rPr lang="en-GB" dirty="0"/>
              <a:t>Write down notes to help you for your site:</a:t>
            </a:r>
            <a:endParaRPr lang="en-US" dirty="0"/>
          </a:p>
        </p:txBody>
      </p:sp>
    </p:spTree>
    <p:extLst>
      <p:ext uri="{BB962C8B-B14F-4D97-AF65-F5344CB8AC3E}">
        <p14:creationId xmlns:p14="http://schemas.microsoft.com/office/powerpoint/2010/main" val="249238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4" end="4"/>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1224D-17D3-E840-A8A2-838308832E53}"/>
              </a:ext>
            </a:extLst>
          </p:cNvPr>
          <p:cNvSpPr>
            <a:spLocks noGrp="1"/>
          </p:cNvSpPr>
          <p:nvPr>
            <p:ph type="title"/>
          </p:nvPr>
        </p:nvSpPr>
        <p:spPr/>
        <p:txBody>
          <a:bodyPr/>
          <a:lstStyle/>
          <a:p>
            <a:r>
              <a:rPr lang="en-GB" b="1" dirty="0">
                <a:latin typeface="Chalkboard" panose="03050602040202020205" pitchFamily="66" charset="77"/>
              </a:rPr>
              <a:t>Basic Navigation plan with hyperlinks</a:t>
            </a:r>
            <a:endParaRPr lang="en-US" b="1" dirty="0">
              <a:latin typeface="Chalkboard" panose="03050602040202020205" pitchFamily="66" charset="77"/>
            </a:endParaRPr>
          </a:p>
        </p:txBody>
      </p:sp>
      <p:sp>
        <p:nvSpPr>
          <p:cNvPr id="3" name="Content Placeholder 2">
            <a:extLst>
              <a:ext uri="{FF2B5EF4-FFF2-40B4-BE49-F238E27FC236}">
                <a16:creationId xmlns:a16="http://schemas.microsoft.com/office/drawing/2014/main" id="{998038FF-D1FB-984F-A7C5-2C474B1026B3}"/>
              </a:ext>
            </a:extLst>
          </p:cNvPr>
          <p:cNvSpPr>
            <a:spLocks noGrp="1"/>
          </p:cNvSpPr>
          <p:nvPr>
            <p:ph idx="1"/>
          </p:nvPr>
        </p:nvSpPr>
        <p:spPr>
          <a:xfrm>
            <a:off x="953813" y="1599873"/>
            <a:ext cx="10515600" cy="4351338"/>
          </a:xfrm>
          <a:solidFill>
            <a:schemeClr val="accent5">
              <a:lumMod val="20000"/>
              <a:lumOff val="80000"/>
            </a:schemeClr>
          </a:solidFill>
        </p:spPr>
        <p:txBody>
          <a:bodyPr>
            <a:normAutofit fontScale="92500" lnSpcReduction="20000"/>
          </a:bodyPr>
          <a:lstStyle/>
          <a:p>
            <a:r>
              <a:rPr lang="en-GB" b="1" dirty="0">
                <a:latin typeface="Chalkboard" panose="03050602040202020205" pitchFamily="66" charset="77"/>
              </a:rPr>
              <a:t>Use PowerPoint to design 3 flat plan versions including buttons and a navigation bar.</a:t>
            </a:r>
          </a:p>
          <a:p>
            <a:endParaRPr lang="en-GB" b="1" dirty="0">
              <a:latin typeface="Chalkboard" panose="03050602040202020205" pitchFamily="66" charset="77"/>
            </a:endParaRPr>
          </a:p>
          <a:p>
            <a:endParaRPr lang="en-GB" b="1" dirty="0">
              <a:latin typeface="Chalkboard" panose="03050602040202020205" pitchFamily="66" charset="77"/>
            </a:endParaRPr>
          </a:p>
          <a:p>
            <a:endParaRPr lang="en-GB" b="1" dirty="0">
              <a:latin typeface="Chalkboard" panose="03050602040202020205" pitchFamily="66" charset="77"/>
            </a:endParaRPr>
          </a:p>
          <a:p>
            <a:endParaRPr lang="en-GB" b="1" dirty="0">
              <a:latin typeface="Chalkboard" panose="03050602040202020205" pitchFamily="66" charset="77"/>
            </a:endParaRPr>
          </a:p>
          <a:p>
            <a:pPr marL="0" indent="0">
              <a:buNone/>
            </a:pPr>
            <a:endParaRPr lang="en-GB" b="1" dirty="0">
              <a:latin typeface="Chalkboard" panose="03050602040202020205" pitchFamily="66" charset="77"/>
            </a:endParaRPr>
          </a:p>
          <a:p>
            <a:r>
              <a:rPr lang="en-GB" b="1" dirty="0">
                <a:latin typeface="Chalkboard" panose="03050602040202020205" pitchFamily="66" charset="77"/>
              </a:rPr>
              <a:t>V</a:t>
            </a:r>
            <a:r>
              <a:rPr lang="en-US" b="1" dirty="0" err="1">
                <a:latin typeface="Chalkboard" panose="03050602040202020205" pitchFamily="66" charset="77"/>
              </a:rPr>
              <a:t>ary</a:t>
            </a:r>
            <a:r>
              <a:rPr lang="en-US" b="1" dirty="0">
                <a:latin typeface="Chalkboard" panose="03050602040202020205" pitchFamily="66" charset="77"/>
              </a:rPr>
              <a:t> fonts, </a:t>
            </a:r>
            <a:r>
              <a:rPr lang="en-US" b="1" dirty="0" err="1">
                <a:latin typeface="Chalkboard" panose="03050602040202020205" pitchFamily="66" charset="77"/>
              </a:rPr>
              <a:t>colour</a:t>
            </a:r>
            <a:r>
              <a:rPr lang="en-US" b="1" dirty="0">
                <a:latin typeface="Chalkboard" panose="03050602040202020205" pitchFamily="66" charset="77"/>
              </a:rPr>
              <a:t> schemes and descriptive words.</a:t>
            </a:r>
          </a:p>
          <a:p>
            <a:endParaRPr lang="en-GB" b="1" dirty="0">
              <a:latin typeface="Chalkboard" panose="03050602040202020205" pitchFamily="66" charset="77"/>
            </a:endParaRPr>
          </a:p>
          <a:p>
            <a:r>
              <a:rPr lang="en-GB" b="1" dirty="0">
                <a:latin typeface="Chalkboard" panose="03050602040202020205" pitchFamily="66" charset="77"/>
              </a:rPr>
              <a:t>Evaluate what you prefer, what you think looks best and which styles are more eye-catching / user friendly.</a:t>
            </a:r>
            <a:endParaRPr lang="en-US" b="1" dirty="0">
              <a:latin typeface="Chalkboard" panose="03050602040202020205" pitchFamily="66" charset="77"/>
            </a:endParaRPr>
          </a:p>
        </p:txBody>
      </p:sp>
      <p:sp>
        <p:nvSpPr>
          <p:cNvPr id="5" name="Rectangle 4">
            <a:extLst>
              <a:ext uri="{FF2B5EF4-FFF2-40B4-BE49-F238E27FC236}">
                <a16:creationId xmlns:a16="http://schemas.microsoft.com/office/drawing/2014/main" id="{879CC738-90C8-6C4C-A2A2-0577FA49B389}"/>
              </a:ext>
            </a:extLst>
          </p:cNvPr>
          <p:cNvSpPr/>
          <p:nvPr/>
        </p:nvSpPr>
        <p:spPr>
          <a:xfrm>
            <a:off x="1665889" y="2452470"/>
            <a:ext cx="8860221" cy="47296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Bradley Hand" pitchFamily="2" charset="77"/>
              </a:rPr>
              <a:t>Florist World   </a:t>
            </a:r>
            <a:r>
              <a:rPr lang="en-GB" dirty="0"/>
              <a:t> 		</a:t>
            </a:r>
            <a:r>
              <a:rPr lang="en-GB" b="1" dirty="0"/>
              <a:t>       </a:t>
            </a:r>
            <a:r>
              <a:rPr lang="en-GB" sz="1600" b="1" dirty="0"/>
              <a:t>BUY A BOUQUET     VISIT THE SHOP   VIEW OUR WEDDING RANGE</a:t>
            </a:r>
            <a:endParaRPr lang="en-US" sz="1600" b="1" dirty="0"/>
          </a:p>
        </p:txBody>
      </p:sp>
      <p:sp>
        <p:nvSpPr>
          <p:cNvPr id="6" name="Rounded Rectangle 5">
            <a:hlinkClick r:id="rId2"/>
            <a:extLst>
              <a:ext uri="{FF2B5EF4-FFF2-40B4-BE49-F238E27FC236}">
                <a16:creationId xmlns:a16="http://schemas.microsoft.com/office/drawing/2014/main" id="{E150E5F8-DB73-BF4B-9AF7-232FA8BA4A5E}"/>
              </a:ext>
            </a:extLst>
          </p:cNvPr>
          <p:cNvSpPr/>
          <p:nvPr/>
        </p:nvSpPr>
        <p:spPr>
          <a:xfrm>
            <a:off x="2065283" y="3102312"/>
            <a:ext cx="2580290" cy="771702"/>
          </a:xfrm>
          <a:prstGeom prst="roundRect">
            <a:avLst/>
          </a:prstGeom>
          <a:solidFill>
            <a:srgbClr val="BF40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Download the catalogue</a:t>
            </a:r>
            <a:endParaRPr lang="en-US" sz="2400" b="1" dirty="0"/>
          </a:p>
        </p:txBody>
      </p:sp>
      <p:sp>
        <p:nvSpPr>
          <p:cNvPr id="7" name="Rounded Rectangle 6">
            <a:hlinkClick r:id="rId2"/>
            <a:extLst>
              <a:ext uri="{FF2B5EF4-FFF2-40B4-BE49-F238E27FC236}">
                <a16:creationId xmlns:a16="http://schemas.microsoft.com/office/drawing/2014/main" id="{A6567AD9-3EDA-0A4A-95E1-62FE18AB744D}"/>
              </a:ext>
            </a:extLst>
          </p:cNvPr>
          <p:cNvSpPr/>
          <p:nvPr/>
        </p:nvSpPr>
        <p:spPr>
          <a:xfrm>
            <a:off x="5063358" y="3102312"/>
            <a:ext cx="2580290" cy="771702"/>
          </a:xfrm>
          <a:prstGeom prst="roundRect">
            <a:avLst/>
          </a:prstGeom>
          <a:solidFill>
            <a:srgbClr val="BF40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Watch our tutorials</a:t>
            </a:r>
            <a:endParaRPr lang="en-US" sz="2400" b="1" dirty="0"/>
          </a:p>
        </p:txBody>
      </p:sp>
      <p:sp>
        <p:nvSpPr>
          <p:cNvPr id="8" name="Rounded Rectangle 7">
            <a:hlinkClick r:id="rId2"/>
            <a:extLst>
              <a:ext uri="{FF2B5EF4-FFF2-40B4-BE49-F238E27FC236}">
                <a16:creationId xmlns:a16="http://schemas.microsoft.com/office/drawing/2014/main" id="{4625A066-598C-5C45-9410-A4F9B20C156A}"/>
              </a:ext>
            </a:extLst>
          </p:cNvPr>
          <p:cNvSpPr/>
          <p:nvPr/>
        </p:nvSpPr>
        <p:spPr>
          <a:xfrm>
            <a:off x="7945820" y="3102312"/>
            <a:ext cx="2580290" cy="771702"/>
          </a:xfrm>
          <a:prstGeom prst="roundRect">
            <a:avLst/>
          </a:prstGeom>
          <a:solidFill>
            <a:srgbClr val="BF40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Design your bouquet</a:t>
            </a:r>
            <a:endParaRPr lang="en-US" sz="2400" b="1" dirty="0"/>
          </a:p>
        </p:txBody>
      </p:sp>
      <p:sp>
        <p:nvSpPr>
          <p:cNvPr id="9" name="Rectangle 8">
            <a:extLst>
              <a:ext uri="{FF2B5EF4-FFF2-40B4-BE49-F238E27FC236}">
                <a16:creationId xmlns:a16="http://schemas.microsoft.com/office/drawing/2014/main" id="{C58945A9-FEE7-5C41-8E9E-89F9553EFE76}"/>
              </a:ext>
            </a:extLst>
          </p:cNvPr>
          <p:cNvSpPr/>
          <p:nvPr/>
        </p:nvSpPr>
        <p:spPr>
          <a:xfrm>
            <a:off x="6096000" y="0"/>
            <a:ext cx="6096000" cy="707886"/>
          </a:xfrm>
          <a:prstGeom prst="rect">
            <a:avLst/>
          </a:prstGeom>
          <a:solidFill>
            <a:srgbClr val="FFFF00"/>
          </a:solidFill>
        </p:spPr>
        <p:txBody>
          <a:bodyPr>
            <a:spAutoFit/>
          </a:bodyPr>
          <a:lstStyle/>
          <a:p>
            <a:pPr algn="ctr"/>
            <a:r>
              <a:rPr lang="en-GB" sz="2000" b="1" dirty="0">
                <a:ln w="28575">
                  <a:noFill/>
                </a:ln>
                <a:latin typeface="Chalkboard" panose="03050602040202020205" pitchFamily="66" charset="77"/>
              </a:rPr>
              <a:t>LO: To evaluate your current button ideas and hone for your portfolio</a:t>
            </a:r>
            <a:endParaRPr lang="en-US" sz="2000" b="1" dirty="0">
              <a:ln w="28575">
                <a:noFill/>
              </a:ln>
              <a:latin typeface="Chalkboard" panose="03050602040202020205" pitchFamily="66" charset="77"/>
            </a:endParaRPr>
          </a:p>
        </p:txBody>
      </p:sp>
      <p:sp>
        <p:nvSpPr>
          <p:cNvPr id="10" name="TextBox 9">
            <a:extLst>
              <a:ext uri="{FF2B5EF4-FFF2-40B4-BE49-F238E27FC236}">
                <a16:creationId xmlns:a16="http://schemas.microsoft.com/office/drawing/2014/main" id="{1F9ABA06-1CDD-D641-B39B-C27D70A29CC4}"/>
              </a:ext>
            </a:extLst>
          </p:cNvPr>
          <p:cNvSpPr txBox="1"/>
          <p:nvPr/>
        </p:nvSpPr>
        <p:spPr>
          <a:xfrm>
            <a:off x="1802523" y="6128087"/>
            <a:ext cx="8586951" cy="646331"/>
          </a:xfrm>
          <a:prstGeom prst="rect">
            <a:avLst/>
          </a:prstGeom>
          <a:solidFill>
            <a:srgbClr val="FFC000"/>
          </a:solidFill>
        </p:spPr>
        <p:txBody>
          <a:bodyPr wrap="square" rtlCol="0">
            <a:spAutoFit/>
          </a:bodyPr>
          <a:lstStyle/>
          <a:p>
            <a:pPr algn="ctr"/>
            <a:r>
              <a:rPr lang="en-GB" b="1" dirty="0">
                <a:latin typeface="Chalkboard" panose="03050602040202020205" pitchFamily="66" charset="77"/>
              </a:rPr>
              <a:t>Stretch and Challenge: Insert hyperlinks to either images, documents or websites you find to help you make this plan more visual.</a:t>
            </a:r>
            <a:endParaRPr lang="en-US" b="1" dirty="0">
              <a:latin typeface="Chalkboard" panose="03050602040202020205" pitchFamily="66" charset="77"/>
            </a:endParaRPr>
          </a:p>
        </p:txBody>
      </p:sp>
    </p:spTree>
    <p:extLst>
      <p:ext uri="{BB962C8B-B14F-4D97-AF65-F5344CB8AC3E}">
        <p14:creationId xmlns:p14="http://schemas.microsoft.com/office/powerpoint/2010/main" val="344650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912CD5B-D897-C54D-BB82-FA476489253F}"/>
              </a:ext>
            </a:extLst>
          </p:cNvPr>
          <p:cNvSpPr/>
          <p:nvPr/>
        </p:nvSpPr>
        <p:spPr>
          <a:xfrm>
            <a:off x="3380014" y="898071"/>
            <a:ext cx="5796643" cy="51271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98C1EA-BC73-7444-972B-F047FEED80B2}"/>
              </a:ext>
            </a:extLst>
          </p:cNvPr>
          <p:cNvSpPr>
            <a:spLocks noGrp="1"/>
          </p:cNvSpPr>
          <p:nvPr>
            <p:ph idx="1"/>
          </p:nvPr>
        </p:nvSpPr>
        <p:spPr>
          <a:xfrm>
            <a:off x="4082142" y="1355271"/>
            <a:ext cx="4392386" cy="4474029"/>
          </a:xfrm>
          <a:solidFill>
            <a:schemeClr val="bg1">
              <a:alpha val="0"/>
            </a:schemeClr>
          </a:solidFill>
        </p:spPr>
        <p:txBody>
          <a:bodyPr>
            <a:normAutofit/>
          </a:bodyPr>
          <a:lstStyle/>
          <a:p>
            <a:pPr marL="0" indent="0" algn="ctr">
              <a:buNone/>
            </a:pPr>
            <a:r>
              <a:rPr lang="en-GB" sz="2400" b="1" dirty="0">
                <a:ln w="22225">
                  <a:solidFill>
                    <a:schemeClr val="accent1">
                      <a:shade val="50000"/>
                    </a:schemeClr>
                  </a:solidFill>
                </a:ln>
                <a:solidFill>
                  <a:schemeClr val="bg1"/>
                </a:solidFill>
                <a:latin typeface="Chalkboard" panose="03050602040202020205" pitchFamily="66" charset="77"/>
              </a:rPr>
              <a:t>What have you noticed makes a successful interactive product?</a:t>
            </a:r>
          </a:p>
          <a:p>
            <a:pPr marL="0" indent="0" algn="ctr">
              <a:buNone/>
            </a:pPr>
            <a:endParaRPr lang="en-GB" sz="2400" b="1" dirty="0">
              <a:ln w="22225">
                <a:solidFill>
                  <a:schemeClr val="accent1">
                    <a:shade val="50000"/>
                  </a:schemeClr>
                </a:solidFill>
              </a:ln>
              <a:solidFill>
                <a:schemeClr val="bg1"/>
              </a:solidFill>
              <a:latin typeface="Chalkboard" panose="03050602040202020205" pitchFamily="66" charset="77"/>
            </a:endParaRPr>
          </a:p>
          <a:p>
            <a:pPr marL="0" indent="0" algn="ctr">
              <a:buNone/>
            </a:pPr>
            <a:r>
              <a:rPr lang="en-GB" sz="2400" b="1" dirty="0">
                <a:ln w="22225">
                  <a:solidFill>
                    <a:schemeClr val="accent1">
                      <a:shade val="50000"/>
                    </a:schemeClr>
                  </a:solidFill>
                </a:ln>
                <a:solidFill>
                  <a:schemeClr val="bg1"/>
                </a:solidFill>
                <a:latin typeface="Chalkboard" panose="03050602040202020205" pitchFamily="66" charset="77"/>
              </a:rPr>
              <a:t>What have you spotted about the navigation which made it suit the website?</a:t>
            </a:r>
          </a:p>
          <a:p>
            <a:pPr marL="0" indent="0" algn="ctr">
              <a:buNone/>
            </a:pPr>
            <a:endParaRPr lang="en-GB" sz="2400" b="1" dirty="0">
              <a:ln w="22225">
                <a:solidFill>
                  <a:schemeClr val="accent1">
                    <a:shade val="50000"/>
                  </a:schemeClr>
                </a:solidFill>
              </a:ln>
              <a:solidFill>
                <a:schemeClr val="bg1"/>
              </a:solidFill>
              <a:latin typeface="Chalkboard" panose="03050602040202020205" pitchFamily="66" charset="77"/>
            </a:endParaRPr>
          </a:p>
          <a:p>
            <a:pPr marL="0" indent="0" algn="ctr">
              <a:buNone/>
            </a:pPr>
            <a:r>
              <a:rPr lang="en-GB" sz="2400" b="1" dirty="0">
                <a:ln w="22225">
                  <a:solidFill>
                    <a:schemeClr val="accent1">
                      <a:shade val="50000"/>
                    </a:schemeClr>
                  </a:solidFill>
                </a:ln>
                <a:solidFill>
                  <a:schemeClr val="bg1"/>
                </a:solidFill>
                <a:latin typeface="Chalkboard" panose="03050602040202020205" pitchFamily="66" charset="77"/>
              </a:rPr>
              <a:t>What have you found works best in navigation on websites?</a:t>
            </a:r>
            <a:endParaRPr lang="en-US" sz="2400" b="1" dirty="0">
              <a:ln w="22225">
                <a:solidFill>
                  <a:schemeClr val="accent1">
                    <a:shade val="50000"/>
                  </a:schemeClr>
                </a:solidFill>
              </a:ln>
              <a:solidFill>
                <a:schemeClr val="bg1"/>
              </a:solidFill>
              <a:latin typeface="Chalkboard" panose="03050602040202020205" pitchFamily="66" charset="77"/>
            </a:endParaRPr>
          </a:p>
        </p:txBody>
      </p:sp>
      <p:sp>
        <p:nvSpPr>
          <p:cNvPr id="6" name="Subtitle 2">
            <a:extLst>
              <a:ext uri="{FF2B5EF4-FFF2-40B4-BE49-F238E27FC236}">
                <a16:creationId xmlns:a16="http://schemas.microsoft.com/office/drawing/2014/main" id="{D0F1606C-DE53-BD4E-874B-77053012B314}"/>
              </a:ext>
            </a:extLst>
          </p:cNvPr>
          <p:cNvSpPr txBox="1">
            <a:spLocks/>
          </p:cNvSpPr>
          <p:nvPr/>
        </p:nvSpPr>
        <p:spPr>
          <a:xfrm>
            <a:off x="0" y="5986009"/>
            <a:ext cx="3722915" cy="871991"/>
          </a:xfrm>
          <a:prstGeom prst="rect">
            <a:avLst/>
          </a:prstGeom>
          <a:solidFill>
            <a:srgbClr val="FFFF00">
              <a:alpha val="74000"/>
            </a:srgb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n w="28575">
                  <a:noFill/>
                </a:ln>
                <a:latin typeface="Chalkboard" panose="03050602040202020205" pitchFamily="66" charset="77"/>
              </a:rPr>
              <a:t>Learning Objective: To create and develop your navigation plans (LO2 P2)</a:t>
            </a:r>
            <a:endParaRPr lang="en-US" sz="2000" b="1" dirty="0">
              <a:ln w="28575">
                <a:noFill/>
              </a:ln>
              <a:latin typeface="Chalkboard" panose="03050602040202020205" pitchFamily="66" charset="77"/>
            </a:endParaRPr>
          </a:p>
        </p:txBody>
      </p:sp>
    </p:spTree>
    <p:extLst>
      <p:ext uri="{BB962C8B-B14F-4D97-AF65-F5344CB8AC3E}">
        <p14:creationId xmlns:p14="http://schemas.microsoft.com/office/powerpoint/2010/main" val="414239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8FEE-77D7-F245-8704-45E881162DEB}"/>
              </a:ext>
            </a:extLst>
          </p:cNvPr>
          <p:cNvSpPr>
            <a:spLocks noGrp="1"/>
          </p:cNvSpPr>
          <p:nvPr>
            <p:ph type="title"/>
          </p:nvPr>
        </p:nvSpPr>
        <p:spPr>
          <a:xfrm>
            <a:off x="212271" y="378013"/>
            <a:ext cx="10515600" cy="1325563"/>
          </a:xfrm>
        </p:spPr>
        <p:txBody>
          <a:bodyPr/>
          <a:lstStyle/>
          <a:p>
            <a:r>
              <a:rPr lang="en-GB" b="1" dirty="0">
                <a:latin typeface="Chalkboard" panose="03050602040202020205" pitchFamily="66" charset="77"/>
              </a:rPr>
              <a:t>Here’s some tips to write down and help you develop your ideas:</a:t>
            </a:r>
            <a:endParaRPr lang="en-US" b="1" dirty="0">
              <a:latin typeface="Chalkboard" panose="03050602040202020205" pitchFamily="66" charset="77"/>
            </a:endParaRPr>
          </a:p>
        </p:txBody>
      </p:sp>
      <p:sp>
        <p:nvSpPr>
          <p:cNvPr id="3" name="Content Placeholder 2">
            <a:extLst>
              <a:ext uri="{FF2B5EF4-FFF2-40B4-BE49-F238E27FC236}">
                <a16:creationId xmlns:a16="http://schemas.microsoft.com/office/drawing/2014/main" id="{D9E36CC7-0262-0A4B-AE81-2FA6064D251E}"/>
              </a:ext>
            </a:extLst>
          </p:cNvPr>
          <p:cNvSpPr>
            <a:spLocks noGrp="1"/>
          </p:cNvSpPr>
          <p:nvPr>
            <p:ph idx="1"/>
          </p:nvPr>
        </p:nvSpPr>
        <p:spPr>
          <a:xfrm>
            <a:off x="838200" y="1825625"/>
            <a:ext cx="1496786" cy="4351338"/>
          </a:xfrm>
        </p:spPr>
        <p:txBody>
          <a:bodyPr>
            <a:normAutofit/>
          </a:bodyPr>
          <a:lstStyle/>
          <a:p>
            <a:pPr marL="0" indent="0">
              <a:buNone/>
            </a:pPr>
            <a:r>
              <a:rPr lang="en-GB" sz="30000" dirty="0"/>
              <a:t>S</a:t>
            </a:r>
            <a:endParaRPr lang="en-US" sz="30000" dirty="0"/>
          </a:p>
        </p:txBody>
      </p:sp>
      <p:sp>
        <p:nvSpPr>
          <p:cNvPr id="4" name="TextBox 3">
            <a:extLst>
              <a:ext uri="{FF2B5EF4-FFF2-40B4-BE49-F238E27FC236}">
                <a16:creationId xmlns:a16="http://schemas.microsoft.com/office/drawing/2014/main" id="{B4359A3F-28C8-FF43-8785-91DF0E704DE8}"/>
              </a:ext>
            </a:extLst>
          </p:cNvPr>
          <p:cNvSpPr txBox="1"/>
          <p:nvPr/>
        </p:nvSpPr>
        <p:spPr>
          <a:xfrm>
            <a:off x="4767943" y="1360610"/>
            <a:ext cx="2063385" cy="4708981"/>
          </a:xfrm>
          <a:prstGeom prst="rect">
            <a:avLst/>
          </a:prstGeom>
          <a:noFill/>
        </p:spPr>
        <p:txBody>
          <a:bodyPr wrap="none" rtlCol="0">
            <a:spAutoFit/>
          </a:bodyPr>
          <a:lstStyle/>
          <a:p>
            <a:r>
              <a:rPr lang="en-GB" sz="30000" dirty="0"/>
              <a:t>E</a:t>
            </a:r>
            <a:endParaRPr lang="en-US" sz="30000" dirty="0"/>
          </a:p>
        </p:txBody>
      </p:sp>
      <p:sp>
        <p:nvSpPr>
          <p:cNvPr id="5" name="TextBox 4">
            <a:extLst>
              <a:ext uri="{FF2B5EF4-FFF2-40B4-BE49-F238E27FC236}">
                <a16:creationId xmlns:a16="http://schemas.microsoft.com/office/drawing/2014/main" id="{F887B52B-D4F3-9A44-86B3-D7C5AA9A8B27}"/>
              </a:ext>
            </a:extLst>
          </p:cNvPr>
          <p:cNvSpPr txBox="1"/>
          <p:nvPr/>
        </p:nvSpPr>
        <p:spPr>
          <a:xfrm>
            <a:off x="9095014" y="1357435"/>
            <a:ext cx="2731838" cy="4708981"/>
          </a:xfrm>
          <a:prstGeom prst="rect">
            <a:avLst/>
          </a:prstGeom>
          <a:noFill/>
        </p:spPr>
        <p:txBody>
          <a:bodyPr wrap="none" rtlCol="0">
            <a:spAutoFit/>
          </a:bodyPr>
          <a:lstStyle/>
          <a:p>
            <a:r>
              <a:rPr lang="en-GB" sz="30000" dirty="0"/>
              <a:t>O</a:t>
            </a:r>
            <a:endParaRPr lang="en-US" sz="30000" dirty="0"/>
          </a:p>
        </p:txBody>
      </p:sp>
      <p:sp>
        <p:nvSpPr>
          <p:cNvPr id="6" name="TextBox 5">
            <a:extLst>
              <a:ext uri="{FF2B5EF4-FFF2-40B4-BE49-F238E27FC236}">
                <a16:creationId xmlns:a16="http://schemas.microsoft.com/office/drawing/2014/main" id="{DE95F77D-4787-FD4A-8767-21EDA60BDF52}"/>
              </a:ext>
            </a:extLst>
          </p:cNvPr>
          <p:cNvSpPr txBox="1"/>
          <p:nvPr/>
        </p:nvSpPr>
        <p:spPr>
          <a:xfrm>
            <a:off x="1306286" y="5281586"/>
            <a:ext cx="9421585" cy="1569660"/>
          </a:xfrm>
          <a:prstGeom prst="rect">
            <a:avLst/>
          </a:prstGeom>
          <a:solidFill>
            <a:srgbClr val="FFFF00"/>
          </a:solidFill>
        </p:spPr>
        <p:txBody>
          <a:bodyPr wrap="square" rtlCol="0">
            <a:spAutoFit/>
          </a:bodyPr>
          <a:lstStyle/>
          <a:p>
            <a:pPr algn="ctr"/>
            <a:r>
              <a:rPr lang="en-GB" sz="2400" b="1" dirty="0">
                <a:latin typeface="Chalkboard" panose="03050602040202020205" pitchFamily="66" charset="77"/>
              </a:rPr>
              <a:t>Search engine optimisation – you want to be searchable. Be descriptive in your website to allow Google and other search engines find you. Think about descriptive language which your audience may search for to find you.</a:t>
            </a:r>
            <a:endParaRPr lang="en-US" sz="2400" b="1" dirty="0">
              <a:latin typeface="Chalkboard" panose="03050602040202020205" pitchFamily="66" charset="77"/>
            </a:endParaRPr>
          </a:p>
        </p:txBody>
      </p:sp>
      <p:sp>
        <p:nvSpPr>
          <p:cNvPr id="7" name="Subtitle 2">
            <a:extLst>
              <a:ext uri="{FF2B5EF4-FFF2-40B4-BE49-F238E27FC236}">
                <a16:creationId xmlns:a16="http://schemas.microsoft.com/office/drawing/2014/main" id="{7A2F1F4B-46DD-BF4C-B873-79C498E03FD6}"/>
              </a:ext>
            </a:extLst>
          </p:cNvPr>
          <p:cNvSpPr txBox="1">
            <a:spLocks/>
          </p:cNvSpPr>
          <p:nvPr/>
        </p:nvSpPr>
        <p:spPr>
          <a:xfrm>
            <a:off x="9976757" y="1"/>
            <a:ext cx="2215243" cy="963386"/>
          </a:xfrm>
          <a:prstGeom prst="rect">
            <a:avLst/>
          </a:prstGeom>
          <a:solidFill>
            <a:srgbClr val="FFFF00">
              <a:alpha val="74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ln w="28575">
                  <a:noFill/>
                </a:ln>
                <a:latin typeface="Chalkboard" panose="03050602040202020205" pitchFamily="66" charset="77"/>
              </a:rPr>
              <a:t>Learning Objective: To create and develop your navigation plans (LO2 P2)</a:t>
            </a:r>
            <a:endParaRPr lang="en-US" sz="1400" b="1" dirty="0">
              <a:ln w="28575">
                <a:noFill/>
              </a:ln>
              <a:latin typeface="Chalkboard" panose="03050602040202020205" pitchFamily="66" charset="77"/>
            </a:endParaRPr>
          </a:p>
        </p:txBody>
      </p:sp>
    </p:spTree>
    <p:extLst>
      <p:ext uri="{BB962C8B-B14F-4D97-AF65-F5344CB8AC3E}">
        <p14:creationId xmlns:p14="http://schemas.microsoft.com/office/powerpoint/2010/main" val="417059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80">
                                          <p:stCondLst>
                                            <p:cond delay="0"/>
                                          </p:stCondLst>
                                        </p:cTn>
                                        <p:tgtEl>
                                          <p:spTgt spid="4">
                                            <p:txEl>
                                              <p:pRg st="0" end="0"/>
                                            </p:txEl>
                                          </p:spTgt>
                                        </p:tgtEl>
                                      </p:cBhvr>
                                    </p:animEffect>
                                    <p:anim calcmode="lin" valueType="num">
                                      <p:cBhvr>
                                        <p:cTn id="1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xEl>
                                              <p:pRg st="0" end="0"/>
                                            </p:txEl>
                                          </p:spTgt>
                                        </p:tgtEl>
                                      </p:cBhvr>
                                      <p:to x="100000" y="60000"/>
                                    </p:animScale>
                                    <p:animScale>
                                      <p:cBhvr>
                                        <p:cTn id="20" dur="166" decel="50000">
                                          <p:stCondLst>
                                            <p:cond delay="676"/>
                                          </p:stCondLst>
                                        </p:cTn>
                                        <p:tgtEl>
                                          <p:spTgt spid="4">
                                            <p:txEl>
                                              <p:pRg st="0" end="0"/>
                                            </p:txEl>
                                          </p:spTgt>
                                        </p:tgtEl>
                                      </p:cBhvr>
                                      <p:to x="100000" y="100000"/>
                                    </p:animScale>
                                    <p:animScale>
                                      <p:cBhvr>
                                        <p:cTn id="21" dur="26">
                                          <p:stCondLst>
                                            <p:cond delay="1312"/>
                                          </p:stCondLst>
                                        </p:cTn>
                                        <p:tgtEl>
                                          <p:spTgt spid="4">
                                            <p:txEl>
                                              <p:pRg st="0" end="0"/>
                                            </p:txEl>
                                          </p:spTgt>
                                        </p:tgtEl>
                                      </p:cBhvr>
                                      <p:to x="100000" y="80000"/>
                                    </p:animScale>
                                    <p:animScale>
                                      <p:cBhvr>
                                        <p:cTn id="22" dur="166" decel="50000">
                                          <p:stCondLst>
                                            <p:cond delay="1338"/>
                                          </p:stCondLst>
                                        </p:cTn>
                                        <p:tgtEl>
                                          <p:spTgt spid="4">
                                            <p:txEl>
                                              <p:pRg st="0" end="0"/>
                                            </p:txEl>
                                          </p:spTgt>
                                        </p:tgtEl>
                                      </p:cBhvr>
                                      <p:to x="100000" y="100000"/>
                                    </p:animScale>
                                    <p:animScale>
                                      <p:cBhvr>
                                        <p:cTn id="23" dur="26">
                                          <p:stCondLst>
                                            <p:cond delay="1642"/>
                                          </p:stCondLst>
                                        </p:cTn>
                                        <p:tgtEl>
                                          <p:spTgt spid="4">
                                            <p:txEl>
                                              <p:pRg st="0" end="0"/>
                                            </p:txEl>
                                          </p:spTgt>
                                        </p:tgtEl>
                                      </p:cBhvr>
                                      <p:to x="100000" y="90000"/>
                                    </p:animScale>
                                    <p:animScale>
                                      <p:cBhvr>
                                        <p:cTn id="24" dur="166" decel="50000">
                                          <p:stCondLst>
                                            <p:cond delay="1668"/>
                                          </p:stCondLst>
                                        </p:cTn>
                                        <p:tgtEl>
                                          <p:spTgt spid="4">
                                            <p:txEl>
                                              <p:pRg st="0" end="0"/>
                                            </p:txEl>
                                          </p:spTgt>
                                        </p:tgtEl>
                                      </p:cBhvr>
                                      <p:to x="100000" y="100000"/>
                                    </p:animScale>
                                    <p:animScale>
                                      <p:cBhvr>
                                        <p:cTn id="25" dur="26">
                                          <p:stCondLst>
                                            <p:cond delay="1808"/>
                                          </p:stCondLst>
                                        </p:cTn>
                                        <p:tgtEl>
                                          <p:spTgt spid="4">
                                            <p:txEl>
                                              <p:pRg st="0" end="0"/>
                                            </p:txEl>
                                          </p:spTgt>
                                        </p:tgtEl>
                                      </p:cBhvr>
                                      <p:to x="100000" y="95000"/>
                                    </p:animScale>
                                    <p:animScale>
                                      <p:cBhvr>
                                        <p:cTn id="26" dur="166" decel="50000">
                                          <p:stCondLst>
                                            <p:cond delay="1834"/>
                                          </p:stCondLst>
                                        </p:cTn>
                                        <p:tgtEl>
                                          <p:spTgt spid="4">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8" presetClass="entr" presetSubtype="0" accel="50000" fill="hold" grpId="0" nodeType="clickEffect">
                                  <p:stCondLst>
                                    <p:cond delay="0"/>
                                  </p:stCondLst>
                                  <p:iterate type="lt">
                                    <p:tmPct val="50000"/>
                                  </p:iterate>
                                  <p:childTnLst>
                                    <p:set>
                                      <p:cBhvr>
                                        <p:cTn id="30" dur="1" fill="hold">
                                          <p:stCondLst>
                                            <p:cond delay="0"/>
                                          </p:stCondLst>
                                        </p:cTn>
                                        <p:tgtEl>
                                          <p:spTgt spid="5"/>
                                        </p:tgtEl>
                                        <p:attrNameLst>
                                          <p:attrName>style.visibility</p:attrName>
                                        </p:attrNameLst>
                                      </p:cBhvr>
                                      <p:to>
                                        <p:strVal val="visible"/>
                                      </p:to>
                                    </p:set>
                                    <p:set>
                                      <p:cBhvr>
                                        <p:cTn id="31" dur="455" fill="hold">
                                          <p:stCondLst>
                                            <p:cond delay="0"/>
                                          </p:stCondLst>
                                        </p:cTn>
                                        <p:tgtEl>
                                          <p:spTgt spid="5"/>
                                        </p:tgtEl>
                                        <p:attrNameLst>
                                          <p:attrName>style.rotation</p:attrName>
                                        </p:attrNameLst>
                                      </p:cBhvr>
                                      <p:to>
                                        <p:strVal val="-45.0"/>
                                      </p:to>
                                    </p:set>
                                    <p:anim calcmode="lin" valueType="num">
                                      <p:cBhvr>
                                        <p:cTn id="32"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27705B-5C91-CB4C-9F7F-54B1B9602846}"/>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41573" y="145971"/>
            <a:ext cx="5747656" cy="6712029"/>
          </a:xfrm>
        </p:spPr>
      </p:pic>
      <p:sp>
        <p:nvSpPr>
          <p:cNvPr id="6" name="Subtitle 2">
            <a:extLst>
              <a:ext uri="{FF2B5EF4-FFF2-40B4-BE49-F238E27FC236}">
                <a16:creationId xmlns:a16="http://schemas.microsoft.com/office/drawing/2014/main" id="{D9E26B01-B89E-E440-81FD-257EDEBF05ED}"/>
              </a:ext>
            </a:extLst>
          </p:cNvPr>
          <p:cNvSpPr txBox="1">
            <a:spLocks/>
          </p:cNvSpPr>
          <p:nvPr/>
        </p:nvSpPr>
        <p:spPr>
          <a:xfrm>
            <a:off x="8425542" y="5927272"/>
            <a:ext cx="3766458" cy="930728"/>
          </a:xfrm>
          <a:prstGeom prst="rect">
            <a:avLst/>
          </a:prstGeom>
          <a:solidFill>
            <a:srgbClr val="FFFF00">
              <a:alpha val="74000"/>
            </a:srgb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n w="28575">
                  <a:noFill/>
                </a:ln>
                <a:latin typeface="Chalkboard" panose="03050602040202020205" pitchFamily="66" charset="77"/>
              </a:rPr>
              <a:t>Learning Objective: To create and develop your navigation plans (LO2 P2)</a:t>
            </a:r>
            <a:endParaRPr lang="en-US" sz="2000" b="1" dirty="0">
              <a:ln w="28575">
                <a:noFill/>
              </a:ln>
              <a:latin typeface="Chalkboard" panose="03050602040202020205" pitchFamily="66" charset="77"/>
            </a:endParaRPr>
          </a:p>
        </p:txBody>
      </p:sp>
      <p:sp>
        <p:nvSpPr>
          <p:cNvPr id="7" name="TextBox 6">
            <a:extLst>
              <a:ext uri="{FF2B5EF4-FFF2-40B4-BE49-F238E27FC236}">
                <a16:creationId xmlns:a16="http://schemas.microsoft.com/office/drawing/2014/main" id="{E092A3C0-8C13-FC4E-B7DD-FBB0B932AC07}"/>
              </a:ext>
            </a:extLst>
          </p:cNvPr>
          <p:cNvSpPr txBox="1"/>
          <p:nvPr/>
        </p:nvSpPr>
        <p:spPr>
          <a:xfrm>
            <a:off x="357183" y="145971"/>
            <a:ext cx="4850248" cy="2862322"/>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p:spPr>
        <p:txBody>
          <a:bodyPr wrap="square" rtlCol="0">
            <a:spAutoFit/>
          </a:bodyPr>
          <a:lstStyle/>
          <a:p>
            <a:pPr algn="ctr"/>
            <a:r>
              <a:rPr lang="en-GB" sz="3600" b="1" dirty="0">
                <a:latin typeface="Chalkboard" panose="03050602040202020205" pitchFamily="66" charset="77"/>
              </a:rPr>
              <a:t>What keywords would you include in your website to boost your SEO for a florist website?</a:t>
            </a:r>
            <a:endParaRPr lang="en-US" sz="3600" b="1" dirty="0">
              <a:latin typeface="Chalkboard" panose="03050602040202020205" pitchFamily="66" charset="77"/>
            </a:endParaRPr>
          </a:p>
        </p:txBody>
      </p:sp>
      <p:sp>
        <p:nvSpPr>
          <p:cNvPr id="8" name="TextBox 7">
            <a:extLst>
              <a:ext uri="{FF2B5EF4-FFF2-40B4-BE49-F238E27FC236}">
                <a16:creationId xmlns:a16="http://schemas.microsoft.com/office/drawing/2014/main" id="{76465908-A933-594A-B986-D982DA03C903}"/>
              </a:ext>
            </a:extLst>
          </p:cNvPr>
          <p:cNvSpPr txBox="1"/>
          <p:nvPr/>
        </p:nvSpPr>
        <p:spPr>
          <a:xfrm>
            <a:off x="511113" y="3501985"/>
            <a:ext cx="4542387" cy="2246769"/>
          </a:xfrm>
          <a:prstGeom prst="rect">
            <a:avLst/>
          </a:prstGeom>
          <a:solidFill>
            <a:srgbClr val="FFFF00">
              <a:alpha val="62000"/>
            </a:srgbClr>
          </a:solidFill>
        </p:spPr>
        <p:txBody>
          <a:bodyPr wrap="square" rtlCol="0">
            <a:spAutoFit/>
          </a:bodyPr>
          <a:lstStyle/>
          <a:p>
            <a:r>
              <a:rPr lang="en-GB" sz="2000" b="1" dirty="0">
                <a:latin typeface="Chalkboard" panose="03050602040202020205" pitchFamily="66" charset="77"/>
              </a:rPr>
              <a:t>Example: for a chocolate shop: birthday gift collection, hand made chocolate, selection box, a gorgeous gift, tasty treats from the heart, decadent chocolate, dark chocolate, white chocolate, milk chocolate, gifts for her, gifts for him.</a:t>
            </a:r>
            <a:endParaRPr lang="en-US" sz="2000" b="1" dirty="0">
              <a:latin typeface="Chalkboard" panose="03050602040202020205" pitchFamily="66" charset="77"/>
            </a:endParaRPr>
          </a:p>
        </p:txBody>
      </p:sp>
      <p:sp>
        <p:nvSpPr>
          <p:cNvPr id="9" name="TextBox 8">
            <a:extLst>
              <a:ext uri="{FF2B5EF4-FFF2-40B4-BE49-F238E27FC236}">
                <a16:creationId xmlns:a16="http://schemas.microsoft.com/office/drawing/2014/main" id="{F125BD01-F128-3343-B6A1-12D21B49E075}"/>
              </a:ext>
            </a:extLst>
          </p:cNvPr>
          <p:cNvSpPr txBox="1"/>
          <p:nvPr/>
        </p:nvSpPr>
        <p:spPr>
          <a:xfrm>
            <a:off x="357183" y="5927272"/>
            <a:ext cx="5811142" cy="830997"/>
          </a:xfrm>
          <a:prstGeom prst="rect">
            <a:avLst/>
          </a:prstGeom>
          <a:solidFill>
            <a:srgbClr val="00B0F0"/>
          </a:solidFill>
        </p:spPr>
        <p:txBody>
          <a:bodyPr wrap="square" rtlCol="0">
            <a:spAutoFit/>
          </a:bodyPr>
          <a:lstStyle/>
          <a:p>
            <a:pPr algn="ctr"/>
            <a:r>
              <a:rPr lang="en-GB" sz="2400" b="1" dirty="0">
                <a:latin typeface="Chalkboard" panose="03050602040202020205" pitchFamily="66" charset="77"/>
              </a:rPr>
              <a:t>Challenge time: 2 minutes to list as many words/phrases as possible. </a:t>
            </a:r>
            <a:endParaRPr lang="en-US" sz="2400" b="1" dirty="0">
              <a:latin typeface="Chalkboard" panose="03050602040202020205" pitchFamily="66" charset="77"/>
            </a:endParaRPr>
          </a:p>
        </p:txBody>
      </p:sp>
    </p:spTree>
    <p:extLst>
      <p:ext uri="{BB962C8B-B14F-4D97-AF65-F5344CB8AC3E}">
        <p14:creationId xmlns:p14="http://schemas.microsoft.com/office/powerpoint/2010/main" val="387187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6BA211-96D7-654E-BDCE-7F156DEF5734}"/>
              </a:ext>
            </a:extLst>
          </p:cNvPr>
          <p:cNvSpPr/>
          <p:nvPr/>
        </p:nvSpPr>
        <p:spPr>
          <a:xfrm>
            <a:off x="0" y="657187"/>
            <a:ext cx="12044854" cy="5109091"/>
          </a:xfrm>
          <a:prstGeom prst="rect">
            <a:avLst/>
          </a:prstGeom>
          <a:solidFill>
            <a:schemeClr val="accent2">
              <a:lumMod val="20000"/>
              <a:lumOff val="80000"/>
            </a:schemeClr>
          </a:solidFill>
        </p:spPr>
        <p:txBody>
          <a:bodyPr wrap="square">
            <a:spAutoFit/>
          </a:bodyPr>
          <a:lstStyle/>
          <a:p>
            <a:r>
              <a:rPr lang="en-GB" sz="4000" b="1" dirty="0">
                <a:solidFill>
                  <a:srgbClr val="58595B"/>
                </a:solidFill>
                <a:effectLst/>
                <a:latin typeface="Chalkboard" panose="03050602040202020205" pitchFamily="66" charset="77"/>
              </a:rPr>
              <a:t>Descriptive labels in your navigation are good for search engines</a:t>
            </a:r>
            <a:br>
              <a:rPr lang="en-GB" b="1" dirty="0">
                <a:solidFill>
                  <a:srgbClr val="58595B"/>
                </a:solidFill>
                <a:effectLst/>
                <a:latin typeface="Chalkboard" panose="03050602040202020205" pitchFamily="66" charset="77"/>
              </a:rPr>
            </a:br>
            <a:r>
              <a:rPr lang="en-GB" b="1" dirty="0">
                <a:solidFill>
                  <a:srgbClr val="58595B"/>
                </a:solidFill>
                <a:effectLst/>
                <a:latin typeface="Chalkboard" panose="03050602040202020205" pitchFamily="66" charset="77"/>
              </a:rPr>
              <a:t>The navigation bar is a key place to indicate relevance to search engines. Since your navigation appears on every page, descriptive label shows Google that you are truly about that topic. </a:t>
            </a:r>
          </a:p>
          <a:p>
            <a:pPr>
              <a:buFont typeface="Arial" panose="020B0604020202020204" pitchFamily="34" charset="0"/>
              <a:buChar char="•"/>
            </a:pPr>
            <a:endParaRPr lang="en-GB" sz="4000" b="1" dirty="0">
              <a:solidFill>
                <a:srgbClr val="58595B"/>
              </a:solidFill>
              <a:effectLst/>
              <a:latin typeface="Chalkboard" panose="03050602040202020205" pitchFamily="66" charset="77"/>
            </a:endParaRPr>
          </a:p>
          <a:p>
            <a:r>
              <a:rPr lang="en-GB" sz="4000" b="1" dirty="0">
                <a:solidFill>
                  <a:srgbClr val="58595B"/>
                </a:solidFill>
                <a:effectLst/>
                <a:latin typeface="Chalkboard" panose="03050602040202020205" pitchFamily="66" charset="77"/>
              </a:rPr>
              <a:t>Descriptive labels in your navigation are good for visitors</a:t>
            </a:r>
            <a:br>
              <a:rPr lang="en-GB" b="0" i="0" dirty="0">
                <a:solidFill>
                  <a:srgbClr val="58595B"/>
                </a:solidFill>
                <a:effectLst/>
                <a:latin typeface="Arial" panose="020B0604020202020204" pitchFamily="34" charset="0"/>
              </a:rPr>
            </a:br>
            <a:r>
              <a:rPr lang="en-GB" b="1" dirty="0">
                <a:solidFill>
                  <a:srgbClr val="58595B"/>
                </a:solidFill>
                <a:effectLst/>
                <a:latin typeface="Chalkboard" panose="03050602040202020205" pitchFamily="66" charset="77"/>
              </a:rPr>
              <a:t>Your navigation bar is visually prominent, so it communicates instantly. When it lists your main products or services, it will be obvious, at a glance, what your company does up front, so they’ll know they’re in the right place.</a:t>
            </a:r>
          </a:p>
          <a:p>
            <a:r>
              <a:rPr lang="en-GB" b="1" dirty="0">
                <a:solidFill>
                  <a:srgbClr val="58595B"/>
                </a:solidFill>
                <a:effectLst/>
                <a:latin typeface="Chalkboard" panose="03050602040202020205" pitchFamily="66" charset="77"/>
              </a:rPr>
              <a:t>Use your main navigation as a place to start telling people and search engines about what you do. Use labels that use top-of-mind phrases for visitors and popular </a:t>
            </a:r>
            <a:r>
              <a:rPr lang="en-GB" b="1" dirty="0" err="1">
                <a:solidFill>
                  <a:srgbClr val="58595B"/>
                </a:solidFill>
                <a:effectLst/>
                <a:latin typeface="Chalkboard" panose="03050602040202020205" pitchFamily="66" charset="77"/>
              </a:rPr>
              <a:t>keyphrases</a:t>
            </a:r>
            <a:r>
              <a:rPr lang="en-GB" b="1" dirty="0">
                <a:solidFill>
                  <a:srgbClr val="58595B"/>
                </a:solidFill>
                <a:effectLst/>
                <a:latin typeface="Chalkboard" panose="03050602040202020205" pitchFamily="66" charset="77"/>
              </a:rPr>
              <a:t>.</a:t>
            </a:r>
          </a:p>
        </p:txBody>
      </p:sp>
      <p:sp>
        <p:nvSpPr>
          <p:cNvPr id="5" name="Subtitle 2">
            <a:extLst>
              <a:ext uri="{FF2B5EF4-FFF2-40B4-BE49-F238E27FC236}">
                <a16:creationId xmlns:a16="http://schemas.microsoft.com/office/drawing/2014/main" id="{7B3F4B52-DDAF-8B4D-B4E4-2DC198CB6554}"/>
              </a:ext>
            </a:extLst>
          </p:cNvPr>
          <p:cNvSpPr txBox="1">
            <a:spLocks/>
          </p:cNvSpPr>
          <p:nvPr/>
        </p:nvSpPr>
        <p:spPr>
          <a:xfrm>
            <a:off x="0" y="6027511"/>
            <a:ext cx="3766458" cy="930728"/>
          </a:xfrm>
          <a:prstGeom prst="rect">
            <a:avLst/>
          </a:prstGeom>
          <a:solidFill>
            <a:srgbClr val="FFFF00">
              <a:alpha val="74000"/>
            </a:srgb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n w="28575">
                  <a:noFill/>
                </a:ln>
                <a:latin typeface="Chalkboard" panose="03050602040202020205" pitchFamily="66" charset="77"/>
              </a:rPr>
              <a:t>Learning Objective: To create and develop your navigation plans (LO2 P2)</a:t>
            </a:r>
            <a:endParaRPr lang="en-US" sz="2000" b="1" dirty="0">
              <a:ln w="28575">
                <a:noFill/>
              </a:ln>
              <a:latin typeface="Chalkboard" panose="03050602040202020205" pitchFamily="66" charset="77"/>
            </a:endParaRPr>
          </a:p>
        </p:txBody>
      </p:sp>
    </p:spTree>
    <p:extLst>
      <p:ext uri="{BB962C8B-B14F-4D97-AF65-F5344CB8AC3E}">
        <p14:creationId xmlns:p14="http://schemas.microsoft.com/office/powerpoint/2010/main" val="2452939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8AB1C3-7BEB-D848-8FA0-2208D8DDE2F7}"/>
              </a:ext>
            </a:extLst>
          </p:cNvPr>
          <p:cNvPicPr>
            <a:picLocks noChangeAspect="1"/>
          </p:cNvPicPr>
          <p:nvPr/>
        </p:nvPicPr>
        <p:blipFill>
          <a:blip r:embed="rId2"/>
          <a:stretch>
            <a:fillRect/>
          </a:stretch>
        </p:blipFill>
        <p:spPr>
          <a:xfrm>
            <a:off x="204778" y="331077"/>
            <a:ext cx="11442583" cy="5565226"/>
          </a:xfrm>
          <a:prstGeom prst="rect">
            <a:avLst/>
          </a:prstGeom>
        </p:spPr>
      </p:pic>
      <p:sp>
        <p:nvSpPr>
          <p:cNvPr id="5" name="Subtitle 2">
            <a:extLst>
              <a:ext uri="{FF2B5EF4-FFF2-40B4-BE49-F238E27FC236}">
                <a16:creationId xmlns:a16="http://schemas.microsoft.com/office/drawing/2014/main" id="{90CF60A3-48E5-7246-AAA2-1BFBC637E748}"/>
              </a:ext>
            </a:extLst>
          </p:cNvPr>
          <p:cNvSpPr txBox="1">
            <a:spLocks/>
          </p:cNvSpPr>
          <p:nvPr/>
        </p:nvSpPr>
        <p:spPr>
          <a:xfrm>
            <a:off x="0" y="6027511"/>
            <a:ext cx="3766458" cy="930728"/>
          </a:xfrm>
          <a:prstGeom prst="rect">
            <a:avLst/>
          </a:prstGeom>
          <a:solidFill>
            <a:srgbClr val="FFFF00">
              <a:alpha val="74000"/>
            </a:srgb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n w="28575">
                  <a:noFill/>
                </a:ln>
                <a:latin typeface="Chalkboard" panose="03050602040202020205" pitchFamily="66" charset="77"/>
              </a:rPr>
              <a:t>Learning Objective: To create and develop your navigation plans (LO2 P2)</a:t>
            </a:r>
            <a:endParaRPr lang="en-US" sz="2000" b="1" dirty="0">
              <a:ln w="28575">
                <a:noFill/>
              </a:ln>
              <a:latin typeface="Chalkboard" panose="03050602040202020205" pitchFamily="66" charset="77"/>
            </a:endParaRPr>
          </a:p>
        </p:txBody>
      </p:sp>
    </p:spTree>
    <p:extLst>
      <p:ext uri="{BB962C8B-B14F-4D97-AF65-F5344CB8AC3E}">
        <p14:creationId xmlns:p14="http://schemas.microsoft.com/office/powerpoint/2010/main" val="60068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8E06-4031-9843-A7DD-B4A792B6F1C4}"/>
              </a:ext>
            </a:extLst>
          </p:cNvPr>
          <p:cNvSpPr>
            <a:spLocks noGrp="1"/>
          </p:cNvSpPr>
          <p:nvPr>
            <p:ph type="title"/>
          </p:nvPr>
        </p:nvSpPr>
        <p:spPr>
          <a:xfrm>
            <a:off x="160282" y="-157656"/>
            <a:ext cx="10515600" cy="1325563"/>
          </a:xfrm>
        </p:spPr>
        <p:txBody>
          <a:bodyPr/>
          <a:lstStyle/>
          <a:p>
            <a:r>
              <a:rPr lang="en-GB" b="1" dirty="0">
                <a:latin typeface="Chalkboard" panose="03050602040202020205" pitchFamily="66" charset="77"/>
              </a:rPr>
              <a:t>Create your navigation plan</a:t>
            </a:r>
            <a:endParaRPr lang="en-US" b="1" dirty="0">
              <a:latin typeface="Chalkboard" panose="03050602040202020205" pitchFamily="66" charset="77"/>
            </a:endParaRPr>
          </a:p>
        </p:txBody>
      </p:sp>
      <p:sp>
        <p:nvSpPr>
          <p:cNvPr id="3" name="Content Placeholder 2">
            <a:extLst>
              <a:ext uri="{FF2B5EF4-FFF2-40B4-BE49-F238E27FC236}">
                <a16:creationId xmlns:a16="http://schemas.microsoft.com/office/drawing/2014/main" id="{6BDC89AD-A7E8-BA42-A366-E2A9A9B4AFEA}"/>
              </a:ext>
            </a:extLst>
          </p:cNvPr>
          <p:cNvSpPr>
            <a:spLocks noGrp="1"/>
          </p:cNvSpPr>
          <p:nvPr>
            <p:ph idx="1"/>
          </p:nvPr>
        </p:nvSpPr>
        <p:spPr>
          <a:xfrm>
            <a:off x="349469" y="1005817"/>
            <a:ext cx="6855372" cy="5741823"/>
          </a:xfrm>
          <a:solidFill>
            <a:schemeClr val="accent4">
              <a:lumMod val="20000"/>
              <a:lumOff val="80000"/>
              <a:alpha val="72000"/>
            </a:schemeClr>
          </a:solidFill>
        </p:spPr>
        <p:txBody>
          <a:bodyPr>
            <a:noAutofit/>
          </a:bodyPr>
          <a:lstStyle/>
          <a:p>
            <a:r>
              <a:rPr lang="en-GB" b="1" dirty="0">
                <a:latin typeface="Chalkboard" panose="03050602040202020205" pitchFamily="66" charset="77"/>
              </a:rPr>
              <a:t>How might it look?</a:t>
            </a:r>
          </a:p>
          <a:p>
            <a:endParaRPr lang="en-GB" b="1" dirty="0">
              <a:latin typeface="Chalkboard" panose="03050602040202020205" pitchFamily="66" charset="77"/>
            </a:endParaRPr>
          </a:p>
          <a:p>
            <a:r>
              <a:rPr lang="en-GB" b="1" dirty="0">
                <a:latin typeface="Chalkboard" panose="03050602040202020205" pitchFamily="66" charset="77"/>
              </a:rPr>
              <a:t>How could you describe each page?</a:t>
            </a:r>
          </a:p>
          <a:p>
            <a:endParaRPr lang="en-GB" b="1" dirty="0">
              <a:latin typeface="Chalkboard" panose="03050602040202020205" pitchFamily="66" charset="77"/>
            </a:endParaRPr>
          </a:p>
          <a:p>
            <a:r>
              <a:rPr lang="en-GB" b="1" dirty="0">
                <a:latin typeface="Chalkboard" panose="03050602040202020205" pitchFamily="66" charset="77"/>
              </a:rPr>
              <a:t>What content would you include? (once you’ve placed your post it notes and are happy – analyse and label)</a:t>
            </a:r>
          </a:p>
          <a:p>
            <a:endParaRPr lang="en-GB" b="1" dirty="0">
              <a:latin typeface="Chalkboard" panose="03050602040202020205" pitchFamily="66" charset="77"/>
            </a:endParaRPr>
          </a:p>
          <a:p>
            <a:r>
              <a:rPr lang="en-GB" b="1" dirty="0">
                <a:latin typeface="Chalkboard" panose="03050602040202020205" pitchFamily="66" charset="77"/>
              </a:rPr>
              <a:t>How can you make it more interactive?</a:t>
            </a:r>
          </a:p>
          <a:p>
            <a:endParaRPr lang="en-GB" b="1" dirty="0">
              <a:latin typeface="Chalkboard" panose="03050602040202020205" pitchFamily="66" charset="77"/>
            </a:endParaRPr>
          </a:p>
          <a:p>
            <a:r>
              <a:rPr lang="en-GB" b="1" dirty="0">
                <a:latin typeface="Chalkboard" panose="03050602040202020205" pitchFamily="66" charset="77"/>
              </a:rPr>
              <a:t>How can you boost the SEO?</a:t>
            </a:r>
            <a:endParaRPr lang="en-US" b="1" dirty="0">
              <a:latin typeface="Chalkboard" panose="03050602040202020205" pitchFamily="66" charset="77"/>
            </a:endParaRPr>
          </a:p>
        </p:txBody>
      </p:sp>
      <p:sp>
        <p:nvSpPr>
          <p:cNvPr id="4" name="Subtitle 2">
            <a:extLst>
              <a:ext uri="{FF2B5EF4-FFF2-40B4-BE49-F238E27FC236}">
                <a16:creationId xmlns:a16="http://schemas.microsoft.com/office/drawing/2014/main" id="{80942529-E7DD-4F4E-A507-520AA5E0C2BA}"/>
              </a:ext>
            </a:extLst>
          </p:cNvPr>
          <p:cNvSpPr txBox="1">
            <a:spLocks/>
          </p:cNvSpPr>
          <p:nvPr/>
        </p:nvSpPr>
        <p:spPr>
          <a:xfrm>
            <a:off x="8425542" y="5927272"/>
            <a:ext cx="3766458" cy="930728"/>
          </a:xfrm>
          <a:prstGeom prst="rect">
            <a:avLst/>
          </a:prstGeom>
          <a:solidFill>
            <a:srgbClr val="FFFF00">
              <a:alpha val="74000"/>
            </a:srgb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n w="28575">
                  <a:noFill/>
                </a:ln>
                <a:latin typeface="Chalkboard" panose="03050602040202020205" pitchFamily="66" charset="77"/>
              </a:rPr>
              <a:t>Learning Objective: To create and develop your navigation plans (LO2 P2)</a:t>
            </a:r>
            <a:endParaRPr lang="en-US" sz="2000" b="1" dirty="0">
              <a:ln w="28575">
                <a:noFill/>
              </a:ln>
              <a:latin typeface="Chalkboard" panose="03050602040202020205" pitchFamily="66" charset="77"/>
            </a:endParaRPr>
          </a:p>
        </p:txBody>
      </p:sp>
      <p:sp>
        <p:nvSpPr>
          <p:cNvPr id="5" name="TextBox 4">
            <a:extLst>
              <a:ext uri="{FF2B5EF4-FFF2-40B4-BE49-F238E27FC236}">
                <a16:creationId xmlns:a16="http://schemas.microsoft.com/office/drawing/2014/main" id="{7FB06AFD-B54D-9B45-95BD-162B3E8718B0}"/>
              </a:ext>
            </a:extLst>
          </p:cNvPr>
          <p:cNvSpPr txBox="1"/>
          <p:nvPr/>
        </p:nvSpPr>
        <p:spPr>
          <a:xfrm>
            <a:off x="8158655" y="753988"/>
            <a:ext cx="3563007" cy="3046988"/>
          </a:xfrm>
          <a:prstGeom prst="rect">
            <a:avLst/>
          </a:prstGeom>
          <a:solidFill>
            <a:schemeClr val="accent5">
              <a:lumMod val="40000"/>
              <a:lumOff val="60000"/>
            </a:schemeClr>
          </a:solidFill>
        </p:spPr>
        <p:txBody>
          <a:bodyPr wrap="square" rtlCol="0">
            <a:spAutoFit/>
          </a:bodyPr>
          <a:lstStyle/>
          <a:p>
            <a:pPr algn="ctr"/>
            <a:r>
              <a:rPr lang="en-GB" sz="2400" b="1" dirty="0">
                <a:latin typeface="Chalkboard" panose="03050602040202020205" pitchFamily="66" charset="77"/>
              </a:rPr>
              <a:t>Stretch and challenge:</a:t>
            </a:r>
          </a:p>
          <a:p>
            <a:pPr algn="ctr"/>
            <a:endParaRPr lang="en-GB" sz="2400" b="1" dirty="0">
              <a:latin typeface="Chalkboard" panose="03050602040202020205" pitchFamily="66" charset="77"/>
            </a:endParaRPr>
          </a:p>
          <a:p>
            <a:pPr algn="ctr"/>
            <a:r>
              <a:rPr lang="en-GB" sz="2400" b="1" dirty="0">
                <a:latin typeface="Chalkboard" panose="03050602040202020205" pitchFamily="66" charset="77"/>
              </a:rPr>
              <a:t>Write a blurb which would be on the front page which includes key words that would enhance your SEO. The “about us” section.</a:t>
            </a:r>
            <a:endParaRPr lang="en-US" sz="2400" b="1" dirty="0">
              <a:latin typeface="Chalkboard" panose="03050602040202020205" pitchFamily="66" charset="77"/>
            </a:endParaRPr>
          </a:p>
        </p:txBody>
      </p:sp>
      <p:sp>
        <p:nvSpPr>
          <p:cNvPr id="6" name="TextBox 5">
            <a:extLst>
              <a:ext uri="{FF2B5EF4-FFF2-40B4-BE49-F238E27FC236}">
                <a16:creationId xmlns:a16="http://schemas.microsoft.com/office/drawing/2014/main" id="{FA895E08-B381-2640-82A3-E3722F68B34A}"/>
              </a:ext>
            </a:extLst>
          </p:cNvPr>
          <p:cNvSpPr txBox="1"/>
          <p:nvPr/>
        </p:nvSpPr>
        <p:spPr>
          <a:xfrm>
            <a:off x="8158655" y="3986961"/>
            <a:ext cx="3421118" cy="1754326"/>
          </a:xfrm>
          <a:prstGeom prst="rect">
            <a:avLst/>
          </a:prstGeom>
          <a:solidFill>
            <a:srgbClr val="92D050"/>
          </a:solidFill>
        </p:spPr>
        <p:txBody>
          <a:bodyPr wrap="square" rtlCol="0">
            <a:spAutoFit/>
          </a:bodyPr>
          <a:lstStyle/>
          <a:p>
            <a:pPr algn="ctr"/>
            <a:r>
              <a:rPr lang="en-GB" b="1" dirty="0">
                <a:latin typeface="Chalkboard" panose="03050602040202020205" pitchFamily="66" charset="77"/>
              </a:rPr>
              <a:t>Once you’re happy with the drawn plans of your navigation map. Design your navigation bar on Photoshop (or PowerPoint if you find easier)</a:t>
            </a:r>
            <a:endParaRPr lang="en-US" b="1" dirty="0">
              <a:latin typeface="Chalkboard" panose="03050602040202020205" pitchFamily="66" charset="77"/>
            </a:endParaRPr>
          </a:p>
        </p:txBody>
      </p:sp>
    </p:spTree>
    <p:extLst>
      <p:ext uri="{BB962C8B-B14F-4D97-AF65-F5344CB8AC3E}">
        <p14:creationId xmlns:p14="http://schemas.microsoft.com/office/powerpoint/2010/main" val="37836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E117-BE42-E243-A45D-B3BF4260F31A}"/>
              </a:ext>
            </a:extLst>
          </p:cNvPr>
          <p:cNvSpPr>
            <a:spLocks noGrp="1"/>
          </p:cNvSpPr>
          <p:nvPr>
            <p:ph type="ctrTitle"/>
          </p:nvPr>
        </p:nvSpPr>
        <p:spPr>
          <a:xfrm>
            <a:off x="1224643" y="1469571"/>
            <a:ext cx="9764486" cy="2040392"/>
          </a:xfrm>
          <a:solidFill>
            <a:schemeClr val="accent4">
              <a:lumMod val="20000"/>
              <a:lumOff val="80000"/>
              <a:alpha val="65000"/>
            </a:schemeClr>
          </a:solidFill>
        </p:spPr>
        <p:txBody>
          <a:bodyPr>
            <a:normAutofit fontScale="90000"/>
          </a:bodyPr>
          <a:lstStyle/>
          <a:p>
            <a:r>
              <a:rPr lang="en-GB" sz="6600" b="1" dirty="0">
                <a:ln w="38100">
                  <a:solidFill>
                    <a:sysClr val="windowText" lastClr="000000"/>
                  </a:solidFill>
                </a:ln>
                <a:solidFill>
                  <a:schemeClr val="bg1"/>
                </a:solidFill>
                <a:latin typeface="Chalkboard" panose="03050602040202020205" pitchFamily="66" charset="77"/>
              </a:rPr>
              <a:t>Unit 4: Create an Interactive Media Product</a:t>
            </a:r>
            <a:endParaRPr lang="en-US" sz="6600" b="1" dirty="0">
              <a:ln w="38100">
                <a:solidFill>
                  <a:sysClr val="windowText" lastClr="000000"/>
                </a:solidFill>
              </a:ln>
              <a:solidFill>
                <a:schemeClr val="bg1"/>
              </a:solidFill>
              <a:latin typeface="Chalkboard" panose="03050602040202020205" pitchFamily="66" charset="77"/>
            </a:endParaRPr>
          </a:p>
        </p:txBody>
      </p:sp>
      <p:sp>
        <p:nvSpPr>
          <p:cNvPr id="3" name="Subtitle 2">
            <a:extLst>
              <a:ext uri="{FF2B5EF4-FFF2-40B4-BE49-F238E27FC236}">
                <a16:creationId xmlns:a16="http://schemas.microsoft.com/office/drawing/2014/main" id="{A1947100-1974-2C4A-B062-9391682F0D8E}"/>
              </a:ext>
            </a:extLst>
          </p:cNvPr>
          <p:cNvSpPr>
            <a:spLocks noGrp="1"/>
          </p:cNvSpPr>
          <p:nvPr>
            <p:ph type="subTitle" idx="1"/>
          </p:nvPr>
        </p:nvSpPr>
        <p:spPr>
          <a:xfrm>
            <a:off x="996606" y="4189302"/>
            <a:ext cx="10597243" cy="2148435"/>
          </a:xfrm>
          <a:solidFill>
            <a:schemeClr val="accent1">
              <a:lumMod val="20000"/>
              <a:lumOff val="80000"/>
              <a:alpha val="74000"/>
            </a:schemeClr>
          </a:solidFill>
        </p:spPr>
        <p:txBody>
          <a:bodyPr>
            <a:normAutofit/>
          </a:bodyPr>
          <a:lstStyle/>
          <a:p>
            <a:r>
              <a:rPr lang="en-GB" b="1" dirty="0">
                <a:ln w="28575">
                  <a:noFill/>
                </a:ln>
                <a:latin typeface="Chalkboard" panose="03050602040202020205" pitchFamily="66" charset="77"/>
              </a:rPr>
              <a:t>Learning Objective: </a:t>
            </a:r>
          </a:p>
          <a:p>
            <a:r>
              <a:rPr lang="en-GB" b="1" dirty="0">
                <a:ln w="28575">
                  <a:noFill/>
                </a:ln>
                <a:latin typeface="Chalkboard" panose="03050602040202020205" pitchFamily="66" charset="77"/>
              </a:rPr>
              <a:t>To create a colour scheme for your interactive website.</a:t>
            </a:r>
          </a:p>
          <a:p>
            <a:endParaRPr lang="en-GB" b="1" dirty="0">
              <a:ln w="28575">
                <a:noFill/>
              </a:ln>
              <a:latin typeface="Chalkboard" panose="03050602040202020205" pitchFamily="66" charset="77"/>
            </a:endParaRPr>
          </a:p>
          <a:p>
            <a:r>
              <a:rPr lang="en-GB" b="1" dirty="0">
                <a:ln w="28575">
                  <a:noFill/>
                </a:ln>
                <a:latin typeface="Chalkboard" panose="03050602040202020205" pitchFamily="66" charset="77"/>
              </a:rPr>
              <a:t>To identify and explain what “Call to Action” is.</a:t>
            </a:r>
            <a:endParaRPr lang="en-US" b="1" dirty="0">
              <a:ln w="28575">
                <a:noFill/>
              </a:ln>
              <a:latin typeface="Chalkboard" panose="03050602040202020205" pitchFamily="66" charset="77"/>
            </a:endParaRPr>
          </a:p>
        </p:txBody>
      </p:sp>
    </p:spTree>
    <p:extLst>
      <p:ext uri="{BB962C8B-B14F-4D97-AF65-F5344CB8AC3E}">
        <p14:creationId xmlns:p14="http://schemas.microsoft.com/office/powerpoint/2010/main" val="3430017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1283</Words>
  <Application>Microsoft Macintosh PowerPoint</Application>
  <PresentationFormat>Widescreen</PresentationFormat>
  <Paragraphs>168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Bradley Hand</vt:lpstr>
      <vt:lpstr>Calibri</vt:lpstr>
      <vt:lpstr>Calibri Light</vt:lpstr>
      <vt:lpstr>Chalkboard</vt:lpstr>
      <vt:lpstr>Office Theme</vt:lpstr>
      <vt:lpstr>Unit 4: Create an Interactive Media Product</vt:lpstr>
      <vt:lpstr>So far…..</vt:lpstr>
      <vt:lpstr>PowerPoint Presentation</vt:lpstr>
      <vt:lpstr>Here’s some tips to write down and help you develop your ideas:</vt:lpstr>
      <vt:lpstr>PowerPoint Presentation</vt:lpstr>
      <vt:lpstr>PowerPoint Presentation</vt:lpstr>
      <vt:lpstr>PowerPoint Presentation</vt:lpstr>
      <vt:lpstr>Create your navigation plan</vt:lpstr>
      <vt:lpstr>Unit 4: Create an Interactive Media Product</vt:lpstr>
      <vt:lpstr>PowerPoint Presentation</vt:lpstr>
      <vt:lpstr>Grab an iPad or your phone</vt:lpstr>
      <vt:lpstr>CLASHING COLOURS</vt:lpstr>
      <vt:lpstr>Why does colour matter?</vt:lpstr>
      <vt:lpstr>PowerPoint Presentation</vt:lpstr>
      <vt:lpstr>PowerPoint Presentation</vt:lpstr>
      <vt:lpstr>Unit 4: Create an Interactive Media Product</vt:lpstr>
      <vt:lpstr>Action Words</vt:lpstr>
      <vt:lpstr>Push the button….</vt:lpstr>
      <vt:lpstr>PowerPoint Presentation</vt:lpstr>
      <vt:lpstr>PowerPoint Presentation</vt:lpstr>
      <vt:lpstr>PowerPoint Presentation</vt:lpstr>
      <vt:lpstr>Get the phone ringing</vt:lpstr>
      <vt:lpstr>Basic Navigation plan with hyperlinks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Create an Interactive Media Product</dc:title>
  <dc:creator>lorenza samuels</dc:creator>
  <cp:lastModifiedBy>lorenza samuels</cp:lastModifiedBy>
  <cp:revision>24</cp:revision>
  <dcterms:created xsi:type="dcterms:W3CDTF">2018-02-04T12:13:05Z</dcterms:created>
  <dcterms:modified xsi:type="dcterms:W3CDTF">2018-02-04T15:24:51Z</dcterms:modified>
</cp:coreProperties>
</file>