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2"/>
    <p:restoredTop sz="94638"/>
  </p:normalViewPr>
  <p:slideViewPr>
    <p:cSldViewPr snapToGrid="0" snapToObjects="1">
      <p:cViewPr varScale="1">
        <p:scale>
          <a:sx n="75" d="100"/>
          <a:sy n="75" d="100"/>
        </p:scale>
        <p:origin x="18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6539-0570-0346-B03D-759129BFF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21FED-915B-9040-8126-49B9393E5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5DD3-8221-6546-914D-87692F54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B1837-5EBB-8244-9220-AFF5C59B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1421-E2AB-794F-B086-3FEF2FF3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9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DD37-9082-0F42-AB46-3EF1B2B4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C675A-BBE0-CA4A-BA75-12EFFE107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28E0-B3BB-E14E-B914-0EAC1785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40786-00DF-8643-98F8-1E0B2892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CB023-33A8-E240-A607-8322E284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1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1522D-C550-EB48-B403-BD97923E3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CC799-095B-4049-938A-437F5A915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0A19-A1E7-4746-8085-0AEEE20E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DC0A-A5D5-3C46-BA71-5E9AC3B3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10A6D-8292-F646-B143-014ADE32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5C8D-8FFB-9C46-9485-CC891AC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3A4F-9760-8947-874E-0C69037A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A5773-5F65-1145-A1F0-65927B51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71FCE-7BC0-6841-9E54-A67D967E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4DB7-3320-9143-A761-33C12407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BA44-06BC-0E43-91B1-FD7A2585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A8C2-1B92-8F4E-802A-5DD1E034F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68AD-CEAE-1443-82B5-7C8FA6B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8ADA-0F75-F84E-B4B4-0B9DCD37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B78D-A83D-2445-93E6-A2565E51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EC73-4DC0-EB42-8EBC-554B50E4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1B6A-8F1D-6E4A-B0DD-CBA3E495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4378-286E-4C4D-B435-B5E01F53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A9E2A-41CC-5E48-9644-B1332111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EA01F-5D26-BD47-AE10-F77B7DDE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242DB-BB5A-8A48-A4F9-B9109DDD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4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9434-5C5D-3546-A885-1860A299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7F791-DA8B-424D-8B33-99C0A564F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8061A-4FBC-E04E-BA02-6383212F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94D48-BD1E-6B4B-ABDC-8972E5BA1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2E4E4-CA07-9E49-8C6C-5032DD47E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67DA7-3720-A24E-A680-35CD568F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DB6F7-18D6-EC44-9FC5-5E19845F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72F97-E2EB-F242-839D-D623BB21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7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645E-6071-BC40-B303-ED62E6AC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132E5-7996-5A48-9C74-91AA224F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0E242-4B55-DC4F-B433-67D25AFC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22DE-B8A3-704E-B30D-62F7B868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8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99C98-3DC9-D240-81D3-599AD8F5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F2C98-1CC4-D646-9B89-572C04E8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167A1-BEA5-5B48-9641-11491094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0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36EC-9244-594F-B00A-464DEF06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187D-3205-DD40-805A-4A6BEA64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5D3E5-13E9-AA45-8717-3B09457A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D21B9-7407-1B41-BCD3-6809579A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0D876-1A7B-6C43-843C-5F5DBF2B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DCF9-2788-0544-88FE-19630B40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CEFF-56E9-E040-9B0A-958A90B3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5519F-C4B1-8E4D-91FD-4489C401E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7C742-76E6-5A41-B31C-71B1383EE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C6093-8A8F-924C-863A-6BE71EE3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F6D07-BD55-DE4E-BFCC-668A0608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87083-79A6-5C40-BE9A-AFAFFA9D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9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3D161-4643-064B-BAD7-3F1C8E17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CD329-EEC7-D641-BFD7-8BA9F34D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598A3-CEA6-0D43-8321-F49C1D302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623-D14F-0A4D-91A0-86FB9112B1C2}" type="datetimeFigureOut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64BA-DBDA-D94E-8FE7-587B20AF6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C543-EF6E-3749-929F-B44DE60F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109-C972-794F-AFA0-43DE582DA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C68E-3B0F-BC4C-BC0C-CC0740249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667"/>
            <a:ext cx="9144000" cy="16472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Unit 4: The Final Countdown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D1C99-EA27-4A4B-9DAC-D0939DE06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5772"/>
            <a:ext cx="9144000" cy="1655762"/>
          </a:xfrm>
          <a:solidFill>
            <a:srgbClr val="00B0F0">
              <a:alpha val="84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To create a website which uses interactive features. 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To explain key website design terms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To evaluate and justify creative plans in line with your client brief.</a:t>
            </a:r>
            <a:endParaRPr lang="en-US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869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A4AD83-CBF1-1940-9A5D-DB6F7C164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60584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DE8349-2915-1541-8AB8-3E990D26E67D}"/>
              </a:ext>
            </a:extLst>
          </p:cNvPr>
          <p:cNvSpPr/>
          <p:nvPr/>
        </p:nvSpPr>
        <p:spPr>
          <a:xfrm>
            <a:off x="5689600" y="2336800"/>
            <a:ext cx="3081867" cy="2506133"/>
          </a:xfrm>
          <a:prstGeom prst="round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A02942A-DC5D-674E-B4F2-3FDB3E29882F}"/>
              </a:ext>
            </a:extLst>
          </p:cNvPr>
          <p:cNvSpPr/>
          <p:nvPr/>
        </p:nvSpPr>
        <p:spPr>
          <a:xfrm>
            <a:off x="5689600" y="4842933"/>
            <a:ext cx="3081867" cy="1032934"/>
          </a:xfrm>
          <a:prstGeom prst="round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4FC0E4-5CC1-B342-A1DD-0D368101AE60}"/>
              </a:ext>
            </a:extLst>
          </p:cNvPr>
          <p:cNvSpPr/>
          <p:nvPr/>
        </p:nvSpPr>
        <p:spPr>
          <a:xfrm>
            <a:off x="8771466" y="4766733"/>
            <a:ext cx="3081867" cy="1032934"/>
          </a:xfrm>
          <a:prstGeom prst="round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FC6736-D47D-A246-84B1-B5288F137FBA}"/>
              </a:ext>
            </a:extLst>
          </p:cNvPr>
          <p:cNvSpPr/>
          <p:nvPr/>
        </p:nvSpPr>
        <p:spPr>
          <a:xfrm>
            <a:off x="8771467" y="3733799"/>
            <a:ext cx="3081867" cy="1032934"/>
          </a:xfrm>
          <a:prstGeom prst="round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1F80-9211-1A48-BD77-B462A4B920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Let’s have some MMMMMM…….ok just Mmm (M3)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1B240-6438-2D48-97CF-61FB73FE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350"/>
            <a:ext cx="10515600" cy="4351338"/>
          </a:xfrm>
          <a:solidFill>
            <a:srgbClr val="92D050">
              <a:alpha val="93000"/>
            </a:srgb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evidence must include relevant documentation that shows: </a:t>
            </a:r>
          </a:p>
          <a:p>
            <a:pPr lvl="0"/>
            <a:r>
              <a:rPr lang="en-GB" dirty="0">
                <a:sym typeface="Symbol" pitchFamily="2" charset="2"/>
              </a:rPr>
              <a:t></a:t>
            </a:r>
            <a:r>
              <a:rPr lang="en-GB" dirty="0"/>
              <a:t>  Creation of interactive media product showing the creation and use of aspects that create consistent page layouts and architecture (e.g. template, css, page styles) </a:t>
            </a:r>
          </a:p>
          <a:p>
            <a:pPr lvl="0"/>
            <a:r>
              <a:rPr lang="en-GB" dirty="0">
                <a:sym typeface="Symbol" pitchFamily="2" charset="2"/>
              </a:rPr>
              <a:t></a:t>
            </a:r>
            <a:r>
              <a:rPr lang="en-GB" dirty="0"/>
              <a:t>  Optimisation for use on the platforms stated to provide a high quality user experience </a:t>
            </a:r>
          </a:p>
          <a:p>
            <a:pPr lvl="0"/>
            <a:r>
              <a:rPr lang="en-GB" dirty="0">
                <a:sym typeface="Symbol" pitchFamily="2" charset="2"/>
              </a:rPr>
              <a:t></a:t>
            </a:r>
            <a:r>
              <a:rPr lang="en-GB" dirty="0"/>
              <a:t>  A final interactive media product of a high standard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B4733-54DB-F24B-9B25-D4507EA9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33" y="1807105"/>
            <a:ext cx="6366933" cy="15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5F09-B72F-6E47-A19C-63B9B87663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To get M3 (MMM) you need to make something Gooooooey</a:t>
            </a:r>
            <a:endParaRPr lang="en-US" b="1" dirty="0">
              <a:latin typeface="Chalkboard" panose="03050602040202020205" pitchFamily="66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3CA4F-34DC-064D-8D49-BC8BE686F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37" y="1690688"/>
            <a:ext cx="5508057" cy="30845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0F954-3CD8-FE44-9E37-1BADD1F61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43" y="3962400"/>
            <a:ext cx="5508057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5A964-1F32-0F4C-BF13-8F5F07659EA1}"/>
              </a:ext>
            </a:extLst>
          </p:cNvPr>
          <p:cNvSpPr txBox="1"/>
          <p:nvPr/>
        </p:nvSpPr>
        <p:spPr>
          <a:xfrm>
            <a:off x="717305" y="1690688"/>
            <a:ext cx="3547533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halkboard" panose="03050602040202020205" pitchFamily="66" charset="77"/>
              </a:rPr>
              <a:t>WIMP interface</a:t>
            </a: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Windows</a:t>
            </a: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Icons</a:t>
            </a: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Menus</a:t>
            </a: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endParaRPr lang="en-GB" sz="2400" b="1" dirty="0">
              <a:latin typeface="Chalkboard" panose="03050602040202020205" pitchFamily="66" charset="77"/>
            </a:endParaRPr>
          </a:p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Pointer</a:t>
            </a:r>
          </a:p>
          <a:p>
            <a:pPr algn="ctr"/>
            <a:endParaRPr lang="en-US" sz="2400" b="1" dirty="0">
              <a:latin typeface="Chalkboard" panose="03050602040202020205" pitchFamily="66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98B44-6E3B-F14E-96F1-D28D0D68F146}"/>
              </a:ext>
            </a:extLst>
          </p:cNvPr>
          <p:cNvSpPr txBox="1"/>
          <p:nvPr/>
        </p:nvSpPr>
        <p:spPr>
          <a:xfrm>
            <a:off x="6683943" y="2078782"/>
            <a:ext cx="585046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halkboard" panose="03050602040202020205" pitchFamily="66" charset="77"/>
              </a:rPr>
              <a:t>To gain the merit here – film a short video to music which demonstrates how the user gets GUI. What is the experience? How do the interactive features work for the user? EXPLAIN the WIMP. </a:t>
            </a:r>
            <a:endParaRPr lang="en-US" sz="2400" b="1" dirty="0">
              <a:latin typeface="Chalkboard" panose="03050602040202020205" pitchFamily="66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6DC280-FCE5-8B4A-85C5-B4571C697BD9}"/>
              </a:ext>
            </a:extLst>
          </p:cNvPr>
          <p:cNvSpPr txBox="1">
            <a:spLocks/>
          </p:cNvSpPr>
          <p:nvPr/>
        </p:nvSpPr>
        <p:spPr>
          <a:xfrm>
            <a:off x="6728637" y="5374217"/>
            <a:ext cx="5418667" cy="1655762"/>
          </a:xfrm>
          <a:prstGeom prst="rect">
            <a:avLst/>
          </a:prstGeom>
          <a:solidFill>
            <a:srgbClr val="00B0F0">
              <a:alpha val="84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2000" b="1" dirty="0">
                <a:latin typeface="Chalkboard" panose="03050602040202020205" pitchFamily="66" charset="77"/>
              </a:rPr>
              <a:t>To create a website which uses interactive features. </a:t>
            </a:r>
          </a:p>
          <a:p>
            <a:r>
              <a:rPr lang="en-GB" sz="2000" b="1" dirty="0">
                <a:latin typeface="Chalkboard" panose="03050602040202020205" pitchFamily="66" charset="77"/>
              </a:rPr>
              <a:t>To explain key website design terms</a:t>
            </a:r>
          </a:p>
          <a:p>
            <a:r>
              <a:rPr lang="en-GB" sz="2000" b="1" dirty="0">
                <a:latin typeface="Chalkboard" panose="03050602040202020205" pitchFamily="66" charset="77"/>
              </a:rPr>
              <a:t>To evaluate and justify creative plans in line with your client brief.</a:t>
            </a:r>
            <a:endParaRPr lang="en-US" sz="20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97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7F14-0391-4D4C-8FA1-E1E871C1B5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Extinct Distinct? NOOOOOO way. 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F0D4-34CE-FD48-97E1-1306E10CA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092"/>
            <a:ext cx="7560733" cy="4351338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Justifications of designs and content related to the client and target audience needs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Go back to your brief – what is it asking you?</a:t>
            </a:r>
          </a:p>
          <a:p>
            <a:r>
              <a:rPr lang="en-GB" dirty="0"/>
              <a:t>How have you designed your work to suit the brief?</a:t>
            </a:r>
          </a:p>
          <a:p>
            <a:r>
              <a:rPr lang="en-GB" dirty="0"/>
              <a:t>How have you included content which suits the brief?</a:t>
            </a:r>
          </a:p>
          <a:p>
            <a:r>
              <a:rPr lang="en-GB" dirty="0"/>
              <a:t>How is it tailored to your target audience?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1A3A429-B3E3-B043-826F-759971610C2F}"/>
              </a:ext>
            </a:extLst>
          </p:cNvPr>
          <p:cNvSpPr txBox="1">
            <a:spLocks/>
          </p:cNvSpPr>
          <p:nvPr/>
        </p:nvSpPr>
        <p:spPr>
          <a:xfrm>
            <a:off x="8890000" y="4284133"/>
            <a:ext cx="3302000" cy="2624667"/>
          </a:xfrm>
          <a:prstGeom prst="rect">
            <a:avLst/>
          </a:prstGeom>
          <a:solidFill>
            <a:srgbClr val="00B0F0">
              <a:alpha val="84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To create a website which uses interactive features. 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To explain key website design terms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To evaluate and justify creative plans in line with your client brief.</a:t>
            </a:r>
            <a:endParaRPr lang="en-US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91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7F93-DB6A-8047-A0AC-41DABE97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63525"/>
            <a:ext cx="7188199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Accessibility – What do you need to consider? 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2AF321-AD06-FC41-A769-888C7686BB59}"/>
              </a:ext>
            </a:extLst>
          </p:cNvPr>
          <p:cNvSpPr txBox="1">
            <a:spLocks/>
          </p:cNvSpPr>
          <p:nvPr/>
        </p:nvSpPr>
        <p:spPr>
          <a:xfrm>
            <a:off x="3048000" y="5452532"/>
            <a:ext cx="9144000" cy="1405467"/>
          </a:xfrm>
          <a:prstGeom prst="rect">
            <a:avLst/>
          </a:prstGeom>
          <a:solidFill>
            <a:srgbClr val="00B0F0">
              <a:alpha val="84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800" b="1" dirty="0">
                <a:latin typeface="Chalkboard" panose="03050602040202020205" pitchFamily="66" charset="77"/>
              </a:rPr>
              <a:t>To create a website which uses interactive features. </a:t>
            </a:r>
          </a:p>
          <a:p>
            <a:r>
              <a:rPr lang="en-GB" sz="1800" b="1" dirty="0">
                <a:latin typeface="Chalkboard" panose="03050602040202020205" pitchFamily="66" charset="77"/>
              </a:rPr>
              <a:t>To explain key website design terms</a:t>
            </a:r>
          </a:p>
          <a:p>
            <a:r>
              <a:rPr lang="en-GB" sz="1800" b="1" dirty="0">
                <a:latin typeface="Chalkboard" panose="03050602040202020205" pitchFamily="66" charset="77"/>
              </a:rPr>
              <a:t>To evaluate and justify creative plans in line with your client brief.</a:t>
            </a:r>
            <a:endParaRPr lang="en-US" sz="1800" b="1" dirty="0">
              <a:latin typeface="Chalkboard" panose="03050602040202020205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8D744-CEF5-8640-82AE-7BC238B21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1913467"/>
            <a:ext cx="2063044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25B9-B9BD-134E-9ED4-21E3CCE85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83" y="1689100"/>
            <a:ext cx="32131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58651D-3BB2-1446-82F3-16DA3F2D9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1913467"/>
            <a:ext cx="3073400" cy="1918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381B5-DA31-514B-85CD-79EBFF035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63" y="3255433"/>
            <a:ext cx="2460801" cy="3777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218153-0A5E-2D49-ABB5-85B928E35729}"/>
              </a:ext>
            </a:extLst>
          </p:cNvPr>
          <p:cNvSpPr txBox="1"/>
          <p:nvPr/>
        </p:nvSpPr>
        <p:spPr>
          <a:xfrm>
            <a:off x="3776133" y="4014807"/>
            <a:ext cx="768773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halkboard" panose="03050602040202020205" pitchFamily="66" charset="77"/>
              </a:rPr>
              <a:t>How can you make their user experience the best possible? What will ensure that accessibility is something you have solutions for? Create a short blog post which considers these areas and tailor it to your website.</a:t>
            </a:r>
            <a:endParaRPr lang="en-US" sz="20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6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16CA-E476-E44C-AC65-E3839AAB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290733" cy="1690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2D (not 3D – but that Distinction is easy to reach out and get!)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D0C39-A7EC-FE41-B43C-4845B515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159"/>
            <a:ext cx="10515600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The learner must show how they have optimised the product for use on the platform stated in the planning to ensure a high quality user experience.</a:t>
            </a:r>
          </a:p>
          <a:p>
            <a:endParaRPr lang="en-GB" dirty="0"/>
          </a:p>
          <a:p>
            <a:r>
              <a:rPr lang="en-GB" dirty="0"/>
              <a:t>Evidence could be provided through the use of screen grabs showing files sizes having been reduced. </a:t>
            </a:r>
          </a:p>
          <a:p>
            <a:endParaRPr lang="en-GB" dirty="0"/>
          </a:p>
          <a:p>
            <a:r>
              <a:rPr lang="en-GB" dirty="0"/>
              <a:t>The final interactive media product must be of a high technical standard.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5DD893-D405-1E4A-8CC0-8D556A90533C}"/>
              </a:ext>
            </a:extLst>
          </p:cNvPr>
          <p:cNvSpPr txBox="1">
            <a:spLocks/>
          </p:cNvSpPr>
          <p:nvPr/>
        </p:nvSpPr>
        <p:spPr>
          <a:xfrm>
            <a:off x="7518400" y="1"/>
            <a:ext cx="4673600" cy="1655762"/>
          </a:xfrm>
          <a:prstGeom prst="rect">
            <a:avLst/>
          </a:prstGeom>
          <a:solidFill>
            <a:srgbClr val="00B0F0">
              <a:alpha val="84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400" b="1" dirty="0">
                <a:latin typeface="Chalkboard" panose="03050602040202020205" pitchFamily="66" charset="77"/>
              </a:rPr>
              <a:t>To create a website which uses interactive features. </a:t>
            </a:r>
          </a:p>
          <a:p>
            <a:r>
              <a:rPr lang="en-GB" sz="1400" b="1" dirty="0">
                <a:latin typeface="Chalkboard" panose="03050602040202020205" pitchFamily="66" charset="77"/>
              </a:rPr>
              <a:t>To explain key website design terms</a:t>
            </a:r>
          </a:p>
          <a:p>
            <a:r>
              <a:rPr lang="en-GB" sz="1400" b="1" dirty="0">
                <a:latin typeface="Chalkboard" panose="03050602040202020205" pitchFamily="66" charset="77"/>
              </a:rPr>
              <a:t>To evaluate and justify creative plans in line with your client brief.</a:t>
            </a:r>
            <a:endParaRPr lang="en-US" sz="14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989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FD3C-E8D2-2440-94D9-5D32131A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09800" cy="1325563"/>
          </a:xfrm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Plenary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9B79-F096-E040-8F5B-AE721C657E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What is one thing you learnt or thought differently about from today’s lesson?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What is the next step in your Unit 4 work you will concentrate on?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W</a:t>
            </a:r>
            <a:r>
              <a:rPr lang="en-US" b="1" dirty="0">
                <a:latin typeface="Chalkboard" panose="03050602040202020205" pitchFamily="66" charset="77"/>
              </a:rPr>
              <a:t>hat is a WIMP?</a:t>
            </a:r>
          </a:p>
          <a:p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W</a:t>
            </a:r>
            <a:r>
              <a:rPr lang="en-US" b="1" dirty="0">
                <a:latin typeface="Chalkboard" panose="03050602040202020205" pitchFamily="66" charset="77"/>
              </a:rPr>
              <a:t>hat is GUI?</a:t>
            </a:r>
            <a:endParaRPr lang="en-GB" b="1" dirty="0">
              <a:latin typeface="Chalkboard" panose="03050602040202020205" pitchFamily="66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70ABDA-C5B1-D241-A418-CA69822210E2}"/>
              </a:ext>
            </a:extLst>
          </p:cNvPr>
          <p:cNvSpPr txBox="1">
            <a:spLocks/>
          </p:cNvSpPr>
          <p:nvPr/>
        </p:nvSpPr>
        <p:spPr>
          <a:xfrm>
            <a:off x="5825067" y="1"/>
            <a:ext cx="6366933" cy="1439332"/>
          </a:xfrm>
          <a:prstGeom prst="rect">
            <a:avLst/>
          </a:prstGeom>
          <a:solidFill>
            <a:srgbClr val="00B0F0">
              <a:alpha val="84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400" b="1" dirty="0">
                <a:latin typeface="Chalkboard" panose="03050602040202020205" pitchFamily="66" charset="77"/>
              </a:rPr>
              <a:t>To create a website which uses interactive features. </a:t>
            </a:r>
          </a:p>
          <a:p>
            <a:r>
              <a:rPr lang="en-GB" sz="1400" b="1" dirty="0">
                <a:latin typeface="Chalkboard" panose="03050602040202020205" pitchFamily="66" charset="77"/>
              </a:rPr>
              <a:t>To explain key website design terms</a:t>
            </a:r>
          </a:p>
          <a:p>
            <a:r>
              <a:rPr lang="en-GB" sz="1400" b="1" dirty="0">
                <a:latin typeface="Chalkboard" panose="03050602040202020205" pitchFamily="66" charset="77"/>
              </a:rPr>
              <a:t>To evaluate and justify creative plans in line with your client brief.</a:t>
            </a:r>
            <a:endParaRPr lang="en-US" sz="14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937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494</Words>
  <Application>Microsoft Macintosh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Chalkboard</vt:lpstr>
      <vt:lpstr>Symbol</vt:lpstr>
      <vt:lpstr>Office Theme</vt:lpstr>
      <vt:lpstr>Unit 4: The Final Countdown</vt:lpstr>
      <vt:lpstr>PowerPoint Presentation</vt:lpstr>
      <vt:lpstr>Let’s have some MMMMMM…….ok just Mmm (M3)</vt:lpstr>
      <vt:lpstr>To get M3 (MMM) you need to make something Gooooooey</vt:lpstr>
      <vt:lpstr>Extinct Distinct? NOOOOOO way. </vt:lpstr>
      <vt:lpstr>Accessibility – What do you need to consider? </vt:lpstr>
      <vt:lpstr>2D (not 3D – but that Distinction is easy to reach out and get!)</vt:lpstr>
      <vt:lpstr>Plenary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13</cp:revision>
  <dcterms:created xsi:type="dcterms:W3CDTF">2018-04-23T19:11:54Z</dcterms:created>
  <dcterms:modified xsi:type="dcterms:W3CDTF">2018-04-23T20:24:53Z</dcterms:modified>
</cp:coreProperties>
</file>