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4" r:id="rId3"/>
    <p:sldId id="266" r:id="rId4"/>
    <p:sldId id="267" r:id="rId5"/>
    <p:sldId id="269" r:id="rId6"/>
    <p:sldId id="270" r:id="rId7"/>
    <p:sldId id="257" r:id="rId8"/>
    <p:sldId id="271" r:id="rId9"/>
    <p:sldId id="272" r:id="rId10"/>
    <p:sldId id="273" r:id="rId11"/>
    <p:sldId id="258" r:id="rId12"/>
    <p:sldId id="259" r:id="rId13"/>
    <p:sldId id="274" r:id="rId14"/>
    <p:sldId id="260" r:id="rId15"/>
    <p:sldId id="277" r:id="rId16"/>
    <p:sldId id="278" r:id="rId17"/>
    <p:sldId id="261" r:id="rId18"/>
    <p:sldId id="263" r:id="rId19"/>
    <p:sldId id="264" r:id="rId20"/>
    <p:sldId id="281" r:id="rId21"/>
    <p:sldId id="280" r:id="rId22"/>
    <p:sldId id="283"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6"/>
    <p:restoredTop sz="93116"/>
  </p:normalViewPr>
  <p:slideViewPr>
    <p:cSldViewPr snapToGrid="0" snapToObjects="1">
      <p:cViewPr>
        <p:scale>
          <a:sx n="84" d="100"/>
          <a:sy n="84" d="100"/>
        </p:scale>
        <p:origin x="21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C2CCE-219D-4943-94BE-0D5B1C9C4BAE}" type="datetimeFigureOut">
              <a:rPr lang="en-US" smtClean="0"/>
              <a:t>5/21/18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BE918-3B31-984F-8612-1D6F909691F9}" type="slidenum">
              <a:rPr lang="en-US" smtClean="0"/>
              <a:t>‹#›</a:t>
            </a:fld>
            <a:endParaRPr lang="en-US"/>
          </a:p>
        </p:txBody>
      </p:sp>
    </p:spTree>
    <p:extLst>
      <p:ext uri="{BB962C8B-B14F-4D97-AF65-F5344CB8AC3E}">
        <p14:creationId xmlns:p14="http://schemas.microsoft.com/office/powerpoint/2010/main" val="81253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BE918-3B31-984F-8612-1D6F909691F9}" type="slidenum">
              <a:rPr lang="en-US" smtClean="0"/>
              <a:t>13</a:t>
            </a:fld>
            <a:endParaRPr lang="en-US"/>
          </a:p>
        </p:txBody>
      </p:sp>
    </p:spTree>
    <p:extLst>
      <p:ext uri="{BB962C8B-B14F-4D97-AF65-F5344CB8AC3E}">
        <p14:creationId xmlns:p14="http://schemas.microsoft.com/office/powerpoint/2010/main" val="115337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BE918-3B31-984F-8612-1D6F909691F9}" type="slidenum">
              <a:rPr lang="en-US" smtClean="0"/>
              <a:t>21</a:t>
            </a:fld>
            <a:endParaRPr lang="en-US"/>
          </a:p>
        </p:txBody>
      </p:sp>
    </p:spTree>
    <p:extLst>
      <p:ext uri="{BB962C8B-B14F-4D97-AF65-F5344CB8AC3E}">
        <p14:creationId xmlns:p14="http://schemas.microsoft.com/office/powerpoint/2010/main" val="184155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5/21/18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5/21/18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5/21/18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5/21/18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5/21/18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5/21/18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5/21/18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5/21/18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tiff"/><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18.tiff"/></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rchiv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6 Social Media and </a:t>
            </a:r>
            <a:r>
              <a:rPr lang="en-US" dirty="0" err="1"/>
              <a:t>Globalisation</a:t>
            </a:r>
            <a:endParaRPr lang="en-US" dirty="0"/>
          </a:p>
        </p:txBody>
      </p:sp>
      <p:sp>
        <p:nvSpPr>
          <p:cNvPr id="3" name="Subtitle 2"/>
          <p:cNvSpPr>
            <a:spLocks noGrp="1"/>
          </p:cNvSpPr>
          <p:nvPr>
            <p:ph type="subTitle" idx="1"/>
          </p:nvPr>
        </p:nvSpPr>
        <p:spPr>
          <a:xfrm>
            <a:off x="1759236" y="4182712"/>
            <a:ext cx="8673427" cy="1322587"/>
          </a:xfrm>
        </p:spPr>
        <p:txBody>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386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E7DED5"/>
              </a:clrFrom>
              <a:clrTo>
                <a:srgbClr val="E7DED5">
                  <a:alpha val="0"/>
                </a:srgbClr>
              </a:clrTo>
            </a:clrChange>
            <a:extLst>
              <a:ext uri="{28A0092B-C50C-407E-A947-70E740481C1C}">
                <a14:useLocalDpi xmlns:a14="http://schemas.microsoft.com/office/drawing/2010/main"/>
              </a:ext>
            </a:extLst>
          </a:blip>
          <a:stretch>
            <a:fillRect/>
          </a:stretch>
        </p:blipFill>
        <p:spPr>
          <a:xfrm>
            <a:off x="3124200" y="457200"/>
            <a:ext cx="5943600" cy="5943600"/>
          </a:xfrm>
          <a:prstGeom prst="rect">
            <a:avLst/>
          </a:prstGeom>
        </p:spPr>
      </p:pic>
      <p:sp>
        <p:nvSpPr>
          <p:cNvPr id="3" name="TextBox 2"/>
          <p:cNvSpPr txBox="1"/>
          <p:nvPr/>
        </p:nvSpPr>
        <p:spPr>
          <a:xfrm>
            <a:off x="808511" y="2339439"/>
            <a:ext cx="2231572" cy="1015663"/>
          </a:xfrm>
          <a:prstGeom prst="rect">
            <a:avLst/>
          </a:prstGeom>
          <a:noFill/>
        </p:spPr>
        <p:txBody>
          <a:bodyPr wrap="square" rtlCol="0">
            <a:spAutoFit/>
          </a:bodyPr>
          <a:lstStyle/>
          <a:p>
            <a:r>
              <a:rPr lang="en-US" sz="6000" dirty="0"/>
              <a:t>STOP</a:t>
            </a:r>
          </a:p>
        </p:txBody>
      </p:sp>
      <p:sp>
        <p:nvSpPr>
          <p:cNvPr id="4" name="TextBox 3"/>
          <p:cNvSpPr txBox="1"/>
          <p:nvPr/>
        </p:nvSpPr>
        <p:spPr>
          <a:xfrm>
            <a:off x="9559636" y="2173184"/>
            <a:ext cx="1828800" cy="1569660"/>
          </a:xfrm>
          <a:prstGeom prst="rect">
            <a:avLst/>
          </a:prstGeom>
          <a:noFill/>
        </p:spPr>
        <p:txBody>
          <a:bodyPr wrap="square" rtlCol="0">
            <a:spAutoFit/>
          </a:bodyPr>
          <a:lstStyle/>
          <a:p>
            <a:r>
              <a:rPr lang="en-US" sz="4800"/>
              <a:t>QUIZ TIME</a:t>
            </a:r>
          </a:p>
        </p:txBody>
      </p:sp>
    </p:spTree>
    <p:extLst>
      <p:ext uri="{BB962C8B-B14F-4D97-AF65-F5344CB8AC3E}">
        <p14:creationId xmlns:p14="http://schemas.microsoft.com/office/powerpoint/2010/main" val="40494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halkboard" charset="0"/>
                <a:ea typeface="Chalkboard" charset="0"/>
                <a:cs typeface="Chalkboard" charset="0"/>
              </a:rPr>
              <a:t>Question 2</a:t>
            </a:r>
          </a:p>
        </p:txBody>
      </p:sp>
      <p:sp>
        <p:nvSpPr>
          <p:cNvPr id="3" name="Content Placeholder 2"/>
          <p:cNvSpPr>
            <a:spLocks noGrp="1"/>
          </p:cNvSpPr>
          <p:nvPr>
            <p:ph idx="1"/>
          </p:nvPr>
        </p:nvSpPr>
        <p:spPr>
          <a:xfrm>
            <a:off x="6008908" y="766177"/>
            <a:ext cx="4025743" cy="53872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Folksonomy is the system which</a:t>
            </a:r>
          </a:p>
        </p:txBody>
      </p:sp>
      <p:sp>
        <p:nvSpPr>
          <p:cNvPr id="4" name="Rectangle 3">
            <a:hlinkClick r:id="" action="ppaction://hlinkshowjump?jump=nextslide"/>
          </p:cNvPr>
          <p:cNvSpPr/>
          <p:nvPr/>
        </p:nvSpPr>
        <p:spPr>
          <a:xfrm>
            <a:off x="6068291" y="1721922"/>
            <a:ext cx="3859480"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Users of online &amp; social media technologies use to tag to position their content.  </a:t>
            </a:r>
          </a:p>
        </p:txBody>
      </p:sp>
      <p:sp>
        <p:nvSpPr>
          <p:cNvPr id="5" name="Rectangle 4">
            <a:hlinkClick r:id="" action="ppaction://hlinkshowjump?jump=lastslide"/>
          </p:cNvPr>
          <p:cNvSpPr/>
          <p:nvPr/>
        </p:nvSpPr>
        <p:spPr>
          <a:xfrm>
            <a:off x="6068291" y="2848508"/>
            <a:ext cx="3859480"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Users of social media use it to collaborate with folk singers</a:t>
            </a:r>
          </a:p>
        </p:txBody>
      </p:sp>
      <p:sp>
        <p:nvSpPr>
          <p:cNvPr id="6" name="Rectangle 5">
            <a:hlinkClick r:id="" action="ppaction://hlinkshowjump?jump=lastslide"/>
          </p:cNvPr>
          <p:cNvSpPr/>
          <p:nvPr/>
        </p:nvSpPr>
        <p:spPr>
          <a:xfrm>
            <a:off x="6115791" y="3975094"/>
            <a:ext cx="3811979"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Users of social media use it to grow their audience of folk lovers.</a:t>
            </a:r>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92778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halkboard" charset="0"/>
                <a:ea typeface="Chalkboard" charset="0"/>
                <a:cs typeface="Chalkboard" charset="0"/>
              </a:rPr>
              <a:t>Question 3</a:t>
            </a:r>
            <a:endParaRPr lang="en-US" b="1" dirty="0">
              <a:latin typeface="Chalkboard" charset="0"/>
              <a:ea typeface="Chalkboard" charset="0"/>
              <a:cs typeface="Chalkboard" charset="0"/>
            </a:endParaRPr>
          </a:p>
        </p:txBody>
      </p:sp>
      <p:sp>
        <p:nvSpPr>
          <p:cNvPr id="3" name="Content Placeholder 2"/>
          <p:cNvSpPr>
            <a:spLocks noGrp="1"/>
          </p:cNvSpPr>
          <p:nvPr>
            <p:ph idx="1"/>
          </p:nvPr>
        </p:nvSpPr>
        <p:spPr>
          <a:xfrm>
            <a:off x="5118447" y="803186"/>
            <a:ext cx="6281873" cy="419972"/>
          </a:xfrm>
        </p:spPr>
        <p:txBody>
          <a:bodyPr>
            <a:noAutofit/>
          </a:bodyPr>
          <a:lstStyle/>
          <a:p>
            <a:pPr marL="0" indent="0">
              <a:lnSpc>
                <a:spcPct val="100000"/>
              </a:lnSpc>
              <a:spcBef>
                <a:spcPts val="0"/>
              </a:spcBef>
              <a:buClrTx/>
              <a:buSzTx/>
              <a:buNone/>
            </a:pPr>
            <a:r>
              <a:rPr lang="en-US" sz="3600" dirty="0"/>
              <a:t>USP is</a:t>
            </a:r>
            <a:r>
              <a:rPr lang="mr-IN" sz="3600" dirty="0"/>
              <a:t>……</a:t>
            </a:r>
            <a:endParaRPr lang="en-US" sz="3600" dirty="0"/>
          </a:p>
        </p:txBody>
      </p:sp>
      <p:sp>
        <p:nvSpPr>
          <p:cNvPr id="4" name="Rectangle 3">
            <a:hlinkClick r:id="" action="ppaction://hlinkshowjump?jump=lastslide"/>
          </p:cNvPr>
          <p:cNvSpPr/>
          <p:nvPr/>
        </p:nvSpPr>
        <p:spPr>
          <a:xfrm>
            <a:off x="6349340" y="1625225"/>
            <a:ext cx="1757548" cy="629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Universal Sales Pitch</a:t>
            </a:r>
          </a:p>
        </p:txBody>
      </p:sp>
      <p:sp>
        <p:nvSpPr>
          <p:cNvPr id="5" name="Rectangle 4">
            <a:hlinkClick r:id="" action="ppaction://hlinkshowjump?jump=nextslide"/>
          </p:cNvPr>
          <p:cNvSpPr/>
          <p:nvPr/>
        </p:nvSpPr>
        <p:spPr>
          <a:xfrm>
            <a:off x="6349340" y="2948754"/>
            <a:ext cx="1757548" cy="629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Unique Selling Point</a:t>
            </a:r>
          </a:p>
        </p:txBody>
      </p:sp>
      <p:sp>
        <p:nvSpPr>
          <p:cNvPr id="6" name="Rectangle 5">
            <a:hlinkClick r:id="" action="ppaction://hlinkshowjump?jump=lastslide"/>
          </p:cNvPr>
          <p:cNvSpPr/>
          <p:nvPr/>
        </p:nvSpPr>
        <p:spPr>
          <a:xfrm>
            <a:off x="6349340" y="4294909"/>
            <a:ext cx="1757548" cy="629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Unique Sales Patch</a:t>
            </a:r>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33628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AFAFA"/>
              </a:clrFrom>
              <a:clrTo>
                <a:srgbClr val="FAFAFA">
                  <a:alpha val="0"/>
                </a:srgbClr>
              </a:clrTo>
            </a:clrChange>
          </a:blip>
          <a:stretch>
            <a:fillRect/>
          </a:stretch>
        </p:blipFill>
        <p:spPr>
          <a:xfrm rot="21042214">
            <a:off x="1500354" y="2455787"/>
            <a:ext cx="9557799" cy="1663700"/>
          </a:xfrm>
          <a:prstGeom prst="rect">
            <a:avLst/>
          </a:prstGeom>
        </p:spPr>
      </p:pic>
      <p:pic>
        <p:nvPicPr>
          <p:cNvPr id="3" name="Picture 2"/>
          <p:cNvPicPr>
            <a:picLocks noChangeAspect="1"/>
          </p:cNvPicPr>
          <p:nvPr/>
        </p:nvPicPr>
        <p:blipFill>
          <a:blip r:embed="rId4">
            <a:clrChange>
              <a:clrFrom>
                <a:srgbClr val="FEFFFF"/>
              </a:clrFrom>
              <a:clrTo>
                <a:srgbClr val="FEFFFF">
                  <a:alpha val="0"/>
                </a:srgbClr>
              </a:clrTo>
            </a:clrChange>
          </a:blip>
          <a:stretch>
            <a:fillRect/>
          </a:stretch>
        </p:blipFill>
        <p:spPr>
          <a:xfrm>
            <a:off x="951510" y="192644"/>
            <a:ext cx="3733800" cy="2184400"/>
          </a:xfrm>
          <a:prstGeom prst="rect">
            <a:avLst/>
          </a:prstGeom>
        </p:spPr>
      </p:pic>
      <p:pic>
        <p:nvPicPr>
          <p:cNvPr id="4" name="Picture 3"/>
          <p:cNvPicPr>
            <a:picLocks noChangeAspect="1"/>
          </p:cNvPicPr>
          <p:nvPr/>
        </p:nvPicPr>
        <p:blipFill>
          <a:blip r:embed="rId5">
            <a:clrChange>
              <a:clrFrom>
                <a:srgbClr val="FCFCFA"/>
              </a:clrFrom>
              <a:clrTo>
                <a:srgbClr val="FCFCFA">
                  <a:alpha val="0"/>
                </a:srgbClr>
              </a:clrTo>
            </a:clrChange>
          </a:blip>
          <a:stretch>
            <a:fillRect/>
          </a:stretch>
        </p:blipFill>
        <p:spPr>
          <a:xfrm>
            <a:off x="7872594" y="4533900"/>
            <a:ext cx="3492500" cy="2324100"/>
          </a:xfrm>
          <a:prstGeom prst="rect">
            <a:avLst/>
          </a:prstGeom>
        </p:spPr>
      </p:pic>
      <p:sp>
        <p:nvSpPr>
          <p:cNvPr id="5" name="TextBox 4"/>
          <p:cNvSpPr txBox="1"/>
          <p:nvPr/>
        </p:nvSpPr>
        <p:spPr>
          <a:xfrm rot="642089">
            <a:off x="665018" y="5231885"/>
            <a:ext cx="5966698" cy="369332"/>
          </a:xfrm>
          <a:prstGeom prst="rect">
            <a:avLst/>
          </a:prstGeom>
          <a:noFill/>
        </p:spPr>
        <p:txBody>
          <a:bodyPr wrap="none" rtlCol="0">
            <a:spAutoFit/>
          </a:bodyPr>
          <a:lstStyle/>
          <a:p>
            <a:r>
              <a:rPr lang="en-US" dirty="0"/>
              <a:t>Reinforcing connections </a:t>
            </a:r>
            <a:r>
              <a:rPr lang="mr-IN" dirty="0"/>
              <a:t>–</a:t>
            </a:r>
            <a:r>
              <a:rPr lang="en-US" dirty="0"/>
              <a:t> sharing links to all mediums</a:t>
            </a:r>
          </a:p>
        </p:txBody>
      </p:sp>
      <p:sp>
        <p:nvSpPr>
          <p:cNvPr id="6" name="TextBox 5"/>
          <p:cNvSpPr txBox="1"/>
          <p:nvPr/>
        </p:nvSpPr>
        <p:spPr>
          <a:xfrm rot="1504712">
            <a:off x="8146471" y="1005287"/>
            <a:ext cx="3330335" cy="369332"/>
          </a:xfrm>
          <a:prstGeom prst="rect">
            <a:avLst/>
          </a:prstGeom>
          <a:noFill/>
        </p:spPr>
        <p:txBody>
          <a:bodyPr wrap="none" rtlCol="0">
            <a:spAutoFit/>
          </a:bodyPr>
          <a:lstStyle/>
          <a:p>
            <a:r>
              <a:rPr lang="en-US"/>
              <a:t>Staying connected and strong</a:t>
            </a:r>
          </a:p>
        </p:txBody>
      </p:sp>
      <p:sp>
        <p:nvSpPr>
          <p:cNvPr id="7" name="Rectangle 6"/>
          <p:cNvSpPr/>
          <p:nvPr/>
        </p:nvSpPr>
        <p:spPr>
          <a:xfrm>
            <a:off x="783" y="6211669"/>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57939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halkboard" charset="0"/>
                <a:ea typeface="Chalkboard" charset="0"/>
                <a:cs typeface="Chalkboard" charset="0"/>
              </a:rPr>
              <a:t>Question 4</a:t>
            </a:r>
          </a:p>
        </p:txBody>
      </p:sp>
      <p:sp>
        <p:nvSpPr>
          <p:cNvPr id="3" name="Content Placeholder 2"/>
          <p:cNvSpPr>
            <a:spLocks noGrp="1"/>
          </p:cNvSpPr>
          <p:nvPr>
            <p:ph idx="1"/>
          </p:nvPr>
        </p:nvSpPr>
        <p:spPr>
          <a:xfrm>
            <a:off x="5118447" y="803186"/>
            <a:ext cx="6281873" cy="621853"/>
          </a:xfrm>
        </p:spPr>
        <p:txBody>
          <a:bodyPr>
            <a:normAutofit fontScale="92500" lnSpcReduction="20000"/>
          </a:bodyPr>
          <a:lstStyle/>
          <a:p>
            <a:pPr marL="0" indent="0">
              <a:buNone/>
            </a:pPr>
            <a:r>
              <a:rPr lang="en-US" dirty="0"/>
              <a:t>People who have grown up with the Web, Web 2.0 and digital hardware are</a:t>
            </a:r>
            <a:r>
              <a:rPr lang="mr-IN" dirty="0"/>
              <a:t>…</a:t>
            </a:r>
            <a:r>
              <a:rPr lang="en-GB" dirty="0"/>
              <a:t>..</a:t>
            </a:r>
            <a:endParaRPr lang="en-US" dirty="0"/>
          </a:p>
        </p:txBody>
      </p:sp>
      <p:sp>
        <p:nvSpPr>
          <p:cNvPr id="4" name="Rectangle 3">
            <a:hlinkClick r:id="" action="ppaction://hlinkshowjump?jump=lastslide"/>
          </p:cNvPr>
          <p:cNvSpPr/>
          <p:nvPr/>
        </p:nvSpPr>
        <p:spPr>
          <a:xfrm>
            <a:off x="5913912" y="1793174"/>
            <a:ext cx="2648197" cy="700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Digitally Dynamic</a:t>
            </a:r>
          </a:p>
        </p:txBody>
      </p:sp>
      <p:sp>
        <p:nvSpPr>
          <p:cNvPr id="5" name="Rectangle 4">
            <a:hlinkClick r:id="" action="ppaction://hlinkshowjump?jump=nextslide"/>
          </p:cNvPr>
          <p:cNvSpPr/>
          <p:nvPr/>
        </p:nvSpPr>
        <p:spPr>
          <a:xfrm>
            <a:off x="5913910" y="4368140"/>
            <a:ext cx="2648197" cy="700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Natives</a:t>
            </a:r>
          </a:p>
        </p:txBody>
      </p:sp>
      <p:sp>
        <p:nvSpPr>
          <p:cNvPr id="6" name="Rectangle 5">
            <a:hlinkClick r:id="" action="ppaction://hlinkshowjump?jump=lastslide"/>
          </p:cNvPr>
          <p:cNvSpPr/>
          <p:nvPr/>
        </p:nvSpPr>
        <p:spPr>
          <a:xfrm>
            <a:off x="5913909" y="3080657"/>
            <a:ext cx="2648197" cy="700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Immigrants</a:t>
            </a:r>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70695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rot="1716227">
            <a:off x="5315341" y="3367281"/>
            <a:ext cx="4551373" cy="2557293"/>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rot="1001801">
            <a:off x="5213927" y="389247"/>
            <a:ext cx="3746500" cy="217170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rot="20933452">
            <a:off x="77519" y="3616816"/>
            <a:ext cx="4838865" cy="2801257"/>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rot="20688586">
            <a:off x="190500" y="313047"/>
            <a:ext cx="3492500" cy="2324100"/>
          </a:xfrm>
          <a:prstGeom prst="rect">
            <a:avLst/>
          </a:prstGeom>
        </p:spPr>
      </p:pic>
      <p:sp>
        <p:nvSpPr>
          <p:cNvPr id="6" name="Rectangle 5"/>
          <p:cNvSpPr/>
          <p:nvPr/>
        </p:nvSpPr>
        <p:spPr>
          <a:xfrm>
            <a:off x="2323293" y="621167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94538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E7DED5"/>
              </a:clrFrom>
              <a:clrTo>
                <a:srgbClr val="E7DED5">
                  <a:alpha val="0"/>
                </a:srgbClr>
              </a:clrTo>
            </a:clrChange>
            <a:extLst>
              <a:ext uri="{28A0092B-C50C-407E-A947-70E740481C1C}">
                <a14:useLocalDpi xmlns:a14="http://schemas.microsoft.com/office/drawing/2010/main"/>
              </a:ext>
            </a:extLst>
          </a:blip>
          <a:stretch>
            <a:fillRect/>
          </a:stretch>
        </p:blipFill>
        <p:spPr>
          <a:xfrm>
            <a:off x="3124200" y="457200"/>
            <a:ext cx="5943600" cy="5943600"/>
          </a:xfrm>
          <a:prstGeom prst="rect">
            <a:avLst/>
          </a:prstGeom>
        </p:spPr>
      </p:pic>
      <p:sp>
        <p:nvSpPr>
          <p:cNvPr id="3" name="TextBox 2"/>
          <p:cNvSpPr txBox="1"/>
          <p:nvPr/>
        </p:nvSpPr>
        <p:spPr>
          <a:xfrm>
            <a:off x="808511" y="2339439"/>
            <a:ext cx="2231572" cy="1015663"/>
          </a:xfrm>
          <a:prstGeom prst="rect">
            <a:avLst/>
          </a:prstGeom>
          <a:noFill/>
        </p:spPr>
        <p:txBody>
          <a:bodyPr wrap="square" rtlCol="0">
            <a:spAutoFit/>
          </a:bodyPr>
          <a:lstStyle/>
          <a:p>
            <a:r>
              <a:rPr lang="en-US" sz="6000" dirty="0"/>
              <a:t>STOP</a:t>
            </a:r>
          </a:p>
        </p:txBody>
      </p:sp>
      <p:sp>
        <p:nvSpPr>
          <p:cNvPr id="4" name="TextBox 3"/>
          <p:cNvSpPr txBox="1"/>
          <p:nvPr/>
        </p:nvSpPr>
        <p:spPr>
          <a:xfrm>
            <a:off x="9559636" y="2173184"/>
            <a:ext cx="1828800" cy="1569660"/>
          </a:xfrm>
          <a:prstGeom prst="rect">
            <a:avLst/>
          </a:prstGeom>
          <a:noFill/>
        </p:spPr>
        <p:txBody>
          <a:bodyPr wrap="square" rtlCol="0">
            <a:spAutoFit/>
          </a:bodyPr>
          <a:lstStyle/>
          <a:p>
            <a:r>
              <a:rPr lang="en-US" sz="4800"/>
              <a:t>QUIZ TIME</a:t>
            </a:r>
          </a:p>
        </p:txBody>
      </p:sp>
    </p:spTree>
    <p:extLst>
      <p:ext uri="{BB962C8B-B14F-4D97-AF65-F5344CB8AC3E}">
        <p14:creationId xmlns:p14="http://schemas.microsoft.com/office/powerpoint/2010/main" val="117229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halkboard" charset="0"/>
                <a:ea typeface="Chalkboard" charset="0"/>
                <a:cs typeface="Chalkboard" charset="0"/>
              </a:rPr>
              <a:t>Question 5</a:t>
            </a:r>
          </a:p>
        </p:txBody>
      </p:sp>
      <p:sp>
        <p:nvSpPr>
          <p:cNvPr id="3" name="Content Placeholder 2"/>
          <p:cNvSpPr>
            <a:spLocks noGrp="1"/>
          </p:cNvSpPr>
          <p:nvPr>
            <p:ph idx="1"/>
          </p:nvPr>
        </p:nvSpPr>
        <p:spPr>
          <a:xfrm>
            <a:off x="5118447" y="803186"/>
            <a:ext cx="6281873" cy="479349"/>
          </a:xfrm>
        </p:spPr>
        <p:txBody>
          <a:bodyPr>
            <a:noAutofit/>
          </a:bodyPr>
          <a:lstStyle/>
          <a:p>
            <a:pPr marL="0" indent="0">
              <a:buNone/>
            </a:pPr>
            <a:r>
              <a:rPr lang="en-US" sz="1400" dirty="0">
                <a:latin typeface="Chalkboard" charset="0"/>
                <a:ea typeface="Chalkboard" charset="0"/>
                <a:cs typeface="Chalkboard" charset="0"/>
              </a:rPr>
              <a:t>Content can’t be accessed in every country. Due to censorship some countries ban content in searches. In some cases, they have created their own social media networks. In certain countries the government has tight control on both tradition and new media to avoid potential subversion of authority.  What country currently blocks Facebook, Twitter, Instagram, Google (including Google+), Gmail and </a:t>
            </a:r>
            <a:r>
              <a:rPr lang="en-US" sz="1400" dirty="0" err="1">
                <a:latin typeface="Chalkboard" charset="0"/>
                <a:ea typeface="Chalkboard" charset="0"/>
                <a:cs typeface="Chalkboard" charset="0"/>
              </a:rPr>
              <a:t>Youtube</a:t>
            </a:r>
            <a:r>
              <a:rPr lang="en-US" sz="1400" dirty="0">
                <a:latin typeface="Chalkboard" charset="0"/>
                <a:ea typeface="Chalkboard" charset="0"/>
                <a:cs typeface="Chalkboard" charset="0"/>
              </a:rPr>
              <a:t>?</a:t>
            </a:r>
          </a:p>
        </p:txBody>
      </p:sp>
      <p:sp>
        <p:nvSpPr>
          <p:cNvPr id="4" name="Rectangle 3">
            <a:hlinkClick r:id="" action="ppaction://hlinkshowjump?jump=nextslide"/>
          </p:cNvPr>
          <p:cNvSpPr/>
          <p:nvPr/>
        </p:nvSpPr>
        <p:spPr>
          <a:xfrm>
            <a:off x="6828312" y="2149434"/>
            <a:ext cx="2161309" cy="1056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China</a:t>
            </a:r>
          </a:p>
        </p:txBody>
      </p:sp>
      <p:sp>
        <p:nvSpPr>
          <p:cNvPr id="5" name="Rectangle 4">
            <a:hlinkClick r:id="" action="ppaction://hlinkshowjump?jump=lastslide"/>
          </p:cNvPr>
          <p:cNvSpPr/>
          <p:nvPr/>
        </p:nvSpPr>
        <p:spPr>
          <a:xfrm>
            <a:off x="6828311" y="3800104"/>
            <a:ext cx="2161309" cy="100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Dubai</a:t>
            </a:r>
          </a:p>
        </p:txBody>
      </p:sp>
      <p:sp>
        <p:nvSpPr>
          <p:cNvPr id="6" name="Rectangle 5">
            <a:hlinkClick r:id="" action="ppaction://hlinkshowjump?jump=lastslide"/>
          </p:cNvPr>
          <p:cNvSpPr/>
          <p:nvPr/>
        </p:nvSpPr>
        <p:spPr>
          <a:xfrm>
            <a:off x="6828310" y="5400133"/>
            <a:ext cx="2161309" cy="1092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Russia</a:t>
            </a:r>
          </a:p>
        </p:txBody>
      </p:sp>
      <p:sp>
        <p:nvSpPr>
          <p:cNvPr id="7" name="Rectangle 6"/>
          <p:cNvSpPr/>
          <p:nvPr/>
        </p:nvSpPr>
        <p:spPr>
          <a:xfrm>
            <a:off x="0" y="0"/>
            <a:ext cx="4821382" cy="923330"/>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58572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halkboard" charset="0"/>
                <a:ea typeface="Chalkboard" charset="0"/>
                <a:cs typeface="Chalkboard" charset="0"/>
              </a:rPr>
              <a:t>Question 6</a:t>
            </a:r>
          </a:p>
        </p:txBody>
      </p:sp>
      <p:sp>
        <p:nvSpPr>
          <p:cNvPr id="3" name="Content Placeholder 2"/>
          <p:cNvSpPr>
            <a:spLocks noGrp="1"/>
          </p:cNvSpPr>
          <p:nvPr>
            <p:ph idx="1"/>
          </p:nvPr>
        </p:nvSpPr>
        <p:spPr>
          <a:xfrm>
            <a:off x="5118447" y="803186"/>
            <a:ext cx="6281873" cy="1546739"/>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Algorithmia</a:t>
            </a:r>
            <a:r>
              <a:rPr lang="en-US" dirty="0"/>
              <a:t> is where a daily report is created on user interaction with marketing material. This is one way that media producers can measure the impact of campaigns, events and marketing material in general. This type of automated analysis is crucial for good social media marketing and is called:</a:t>
            </a:r>
          </a:p>
        </p:txBody>
      </p:sp>
      <p:sp>
        <p:nvSpPr>
          <p:cNvPr id="4" name="Rectangle 3">
            <a:hlinkClick r:id="" action="ppaction://hlinkshowjump?jump=lastslide"/>
          </p:cNvPr>
          <p:cNvSpPr/>
          <p:nvPr/>
        </p:nvSpPr>
        <p:spPr>
          <a:xfrm>
            <a:off x="6602681" y="2588821"/>
            <a:ext cx="276695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Separate Analysis</a:t>
            </a:r>
          </a:p>
        </p:txBody>
      </p:sp>
      <p:sp>
        <p:nvSpPr>
          <p:cNvPr id="5" name="Rectangle 4">
            <a:hlinkClick r:id="" action="ppaction://hlinkshowjump?jump=lastslide"/>
          </p:cNvPr>
          <p:cNvSpPr/>
          <p:nvPr/>
        </p:nvSpPr>
        <p:spPr>
          <a:xfrm>
            <a:off x="6602681" y="3714998"/>
            <a:ext cx="276695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Siesta </a:t>
            </a:r>
            <a:r>
              <a:rPr lang="en-US" dirty="0"/>
              <a:t>Analysis</a:t>
            </a:r>
          </a:p>
        </p:txBody>
      </p:sp>
      <p:sp>
        <p:nvSpPr>
          <p:cNvPr id="6" name="Rectangle 5">
            <a:hlinkClick r:id="" action="ppaction://hlinkshowjump?jump=nextslide"/>
          </p:cNvPr>
          <p:cNvSpPr/>
          <p:nvPr/>
        </p:nvSpPr>
        <p:spPr>
          <a:xfrm>
            <a:off x="6602681" y="4841175"/>
            <a:ext cx="276695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Sentiment Analysis</a:t>
            </a:r>
          </a:p>
        </p:txBody>
      </p:sp>
      <p:sp>
        <p:nvSpPr>
          <p:cNvPr id="7" name="Rectangle 6"/>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98635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halkboard" charset="0"/>
                <a:ea typeface="Chalkboard" charset="0"/>
                <a:cs typeface="Chalkboard" charset="0"/>
              </a:rPr>
              <a:t>WELL DONE </a:t>
            </a:r>
            <a:r>
              <a:rPr lang="mr-IN" b="1" dirty="0">
                <a:latin typeface="Chalkboard" charset="0"/>
                <a:ea typeface="Chalkboard" charset="0"/>
                <a:cs typeface="Chalkboard" charset="0"/>
              </a:rPr>
              <a:t>–</a:t>
            </a:r>
            <a:r>
              <a:rPr lang="en-US" b="1" dirty="0">
                <a:latin typeface="Chalkboard" charset="0"/>
                <a:ea typeface="Chalkboard" charset="0"/>
                <a:cs typeface="Chalkboard" charset="0"/>
              </a:rPr>
              <a:t> you’re social media savvy!!</a:t>
            </a:r>
          </a:p>
        </p:txBody>
      </p:sp>
      <p:sp>
        <p:nvSpPr>
          <p:cNvPr id="3" name="Subtitle 2"/>
          <p:cNvSpPr>
            <a:spLocks noGrp="1"/>
          </p:cNvSpPr>
          <p:nvPr>
            <p:ph type="subTitle" idx="1"/>
          </p:nvPr>
        </p:nvSpPr>
        <p:spPr/>
        <p:txBody>
          <a:bodyPr/>
          <a:lstStyle/>
          <a:p>
            <a:r>
              <a:rPr lang="en-US" dirty="0"/>
              <a:t>So let’s keep going!</a:t>
            </a:r>
          </a:p>
        </p:txBody>
      </p:sp>
      <p:sp>
        <p:nvSpPr>
          <p:cNvPr id="4" name="Rectangle 3"/>
          <p:cNvSpPr/>
          <p:nvPr/>
        </p:nvSpPr>
        <p:spPr>
          <a:xfrm>
            <a:off x="0" y="11875"/>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200895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E449-D2B6-7E45-A495-60B66A08E459}"/>
              </a:ext>
            </a:extLst>
          </p:cNvPr>
          <p:cNvSpPr>
            <a:spLocks noGrp="1"/>
          </p:cNvSpPr>
          <p:nvPr>
            <p:ph type="title"/>
          </p:nvPr>
        </p:nvSpPr>
        <p:spPr/>
        <p:txBody>
          <a:bodyPr>
            <a:normAutofit fontScale="90000"/>
          </a:bodyPr>
          <a:lstStyle/>
          <a:p>
            <a:r>
              <a:rPr lang="en-US" dirty="0"/>
              <a:t>For a good social media campaign you need:</a:t>
            </a:r>
          </a:p>
        </p:txBody>
      </p:sp>
      <p:sp>
        <p:nvSpPr>
          <p:cNvPr id="3" name="Content Placeholder 2">
            <a:extLst>
              <a:ext uri="{FF2B5EF4-FFF2-40B4-BE49-F238E27FC236}">
                <a16:creationId xmlns:a16="http://schemas.microsoft.com/office/drawing/2014/main" id="{D51E29CE-BED8-B043-88A8-DD35EE6ABA19}"/>
              </a:ext>
            </a:extLst>
          </p:cNvPr>
          <p:cNvSpPr>
            <a:spLocks noGrp="1"/>
          </p:cNvSpPr>
          <p:nvPr>
            <p:ph idx="1"/>
          </p:nvPr>
        </p:nvSpPr>
        <p:spPr>
          <a:xfrm>
            <a:off x="5118447" y="0"/>
            <a:ext cx="7073553" cy="6858000"/>
          </a:xfrm>
          <a:solidFill>
            <a:schemeClr val="accent4">
              <a:lumMod val="20000"/>
              <a:lumOff val="80000"/>
            </a:schemeClr>
          </a:solidFill>
        </p:spPr>
        <p:txBody>
          <a:bodyPr>
            <a:normAutofit lnSpcReduction="10000"/>
          </a:bodyPr>
          <a:lstStyle/>
          <a:p>
            <a:r>
              <a:rPr lang="en-US" sz="1900" b="1" dirty="0">
                <a:latin typeface="Chalkboard" panose="03050602040202020205" pitchFamily="66" charset="77"/>
              </a:rPr>
              <a:t>Ideas generated and collaborative projects: </a:t>
            </a:r>
            <a:r>
              <a:rPr lang="en-US" sz="1900" b="1" dirty="0" err="1">
                <a:latin typeface="Chalkboard" panose="03050602040202020205" pitchFamily="66" charset="77"/>
              </a:rPr>
              <a:t>Wikinomics</a:t>
            </a:r>
            <a:r>
              <a:rPr lang="en-US" sz="1900" b="1" dirty="0">
                <a:latin typeface="Chalkboard" panose="03050602040202020205" pitchFamily="66" charset="77"/>
              </a:rPr>
              <a:t>, Grassroot projects……..Virtual team working tools such as “</a:t>
            </a:r>
            <a:r>
              <a:rPr lang="en-US" sz="1900" b="1" dirty="0" err="1">
                <a:latin typeface="Chalkboard" panose="03050602040202020205" pitchFamily="66" charset="77"/>
              </a:rPr>
              <a:t>ChatGrape</a:t>
            </a:r>
            <a:r>
              <a:rPr lang="en-US" sz="1900" b="1" dirty="0">
                <a:latin typeface="Chalkboard" panose="03050602040202020205" pitchFamily="66" charset="77"/>
              </a:rPr>
              <a:t>”, “OPEN Forum”, ”Slack”, “Sqwiggle” allow you to float ideas to attract like-minded people and create your own team.</a:t>
            </a:r>
          </a:p>
          <a:p>
            <a:endParaRPr lang="en-US" sz="1900" b="1" dirty="0">
              <a:latin typeface="Chalkboard" panose="03050602040202020205" pitchFamily="66" charset="77"/>
            </a:endParaRPr>
          </a:p>
          <a:p>
            <a:r>
              <a:rPr lang="en-US" sz="1900" b="1" dirty="0">
                <a:latin typeface="Chalkboard" panose="03050602040202020205" pitchFamily="66" charset="77"/>
              </a:rPr>
              <a:t>Funding – Kickstarter is a great online campaign helper for media projects.</a:t>
            </a:r>
          </a:p>
          <a:p>
            <a:endParaRPr lang="en-US" sz="1900" b="1" dirty="0">
              <a:latin typeface="Chalkboard" panose="03050602040202020205" pitchFamily="66" charset="77"/>
            </a:endParaRPr>
          </a:p>
          <a:p>
            <a:r>
              <a:rPr lang="en-US" sz="1900" b="1" dirty="0">
                <a:latin typeface="Chalkboard" panose="03050602040202020205" pitchFamily="66" charset="77"/>
              </a:rPr>
              <a:t>Evaluating/review tools: social media measurement and aggregation. Free analysis tools : Hootsuite, Back Tweets and Mention allow you to collate trending data/hashtags. ………….</a:t>
            </a:r>
            <a:r>
              <a:rPr lang="en-US" sz="1900" b="1" dirty="0" err="1">
                <a:latin typeface="Chalkboard" panose="03050602040202020205" pitchFamily="66" charset="77"/>
              </a:rPr>
              <a:t>Postano</a:t>
            </a:r>
            <a:r>
              <a:rPr lang="en-US" sz="1900" b="1" dirty="0">
                <a:latin typeface="Chalkboard" panose="03050602040202020205" pitchFamily="66" charset="77"/>
              </a:rPr>
              <a:t> and Flavors allows you to stream your feeds live to any types of devices (live data on the move – aggregation).</a:t>
            </a:r>
          </a:p>
          <a:p>
            <a:endParaRPr lang="en-US" sz="1900" b="1" dirty="0">
              <a:latin typeface="Chalkboard" panose="03050602040202020205" pitchFamily="66" charset="77"/>
            </a:endParaRPr>
          </a:p>
          <a:p>
            <a:r>
              <a:rPr lang="en-US" sz="1900" b="1" dirty="0">
                <a:latin typeface="Chalkboard" panose="03050602040202020205" pitchFamily="66" charset="77"/>
              </a:rPr>
              <a:t>Blended marketing and synergy – keep your brand on point.</a:t>
            </a:r>
          </a:p>
          <a:p>
            <a:endParaRPr lang="en-US" dirty="0"/>
          </a:p>
        </p:txBody>
      </p:sp>
    </p:spTree>
    <p:extLst>
      <p:ext uri="{BB962C8B-B14F-4D97-AF65-F5344CB8AC3E}">
        <p14:creationId xmlns:p14="http://schemas.microsoft.com/office/powerpoint/2010/main" val="1617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126511" y="629061"/>
            <a:ext cx="2857500" cy="2844800"/>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2410692" y="3782785"/>
            <a:ext cx="6567054" cy="1727200"/>
          </a:xfrm>
          <a:prstGeom prst="rect">
            <a:avLst/>
          </a:prstGeom>
        </p:spPr>
      </p:pic>
      <p:sp>
        <p:nvSpPr>
          <p:cNvPr id="4" name="TextBox 3"/>
          <p:cNvSpPr txBox="1"/>
          <p:nvPr/>
        </p:nvSpPr>
        <p:spPr>
          <a:xfrm>
            <a:off x="2143332" y="5818909"/>
            <a:ext cx="7293856" cy="923330"/>
          </a:xfrm>
          <a:prstGeom prst="rect">
            <a:avLst/>
          </a:prstGeom>
          <a:noFill/>
        </p:spPr>
        <p:txBody>
          <a:bodyPr wrap="none" rtlCol="0">
            <a:spAutoFit/>
          </a:bodyPr>
          <a:lstStyle/>
          <a:p>
            <a:r>
              <a:rPr lang="en-US" dirty="0"/>
              <a:t>When there is no payment to boost advertising, followers or tweets.</a:t>
            </a:r>
          </a:p>
          <a:p>
            <a:endParaRPr lang="en-US" dirty="0"/>
          </a:p>
          <a:p>
            <a:pPr algn="ctr"/>
            <a:r>
              <a:rPr lang="en-US" dirty="0"/>
              <a:t>Content # and SEO keywords have got you these results</a:t>
            </a:r>
          </a:p>
        </p:txBody>
      </p:sp>
      <p:sp>
        <p:nvSpPr>
          <p:cNvPr id="5" name="Rectangle 4"/>
          <p:cNvSpPr/>
          <p:nvPr/>
        </p:nvSpPr>
        <p:spPr>
          <a:xfrm>
            <a:off x="0" y="0"/>
            <a:ext cx="4868883"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2246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23" y="715774"/>
            <a:ext cx="3500828" cy="2470065"/>
          </a:xfrm>
        </p:spPr>
        <p:txBody>
          <a:bodyPr/>
          <a:lstStyle/>
          <a:p>
            <a:r>
              <a:rPr lang="en-US" dirty="0"/>
              <a:t>Practical Task</a:t>
            </a:r>
          </a:p>
        </p:txBody>
      </p:sp>
      <p:sp>
        <p:nvSpPr>
          <p:cNvPr id="3" name="Content Placeholder 2"/>
          <p:cNvSpPr>
            <a:spLocks noGrp="1"/>
          </p:cNvSpPr>
          <p:nvPr>
            <p:ph sz="half" idx="1"/>
          </p:nvPr>
        </p:nvSpPr>
        <p:spPr>
          <a:xfrm>
            <a:off x="5120878" y="0"/>
            <a:ext cx="6540691" cy="3185839"/>
          </a:xfrm>
        </p:spPr>
        <p:txBody>
          <a:bodyPr>
            <a:normAutofit fontScale="47500" lnSpcReduction="20000"/>
          </a:bodyPr>
          <a:lstStyle/>
          <a:p>
            <a:pPr marL="0" indent="0">
              <a:buNone/>
            </a:pPr>
            <a:r>
              <a:rPr lang="en-US" sz="3300" b="1" dirty="0">
                <a:latin typeface="Chalkboard" charset="0"/>
                <a:ea typeface="Chalkboard" charset="0"/>
                <a:cs typeface="Chalkboard" charset="0"/>
              </a:rPr>
              <a:t>1. Choose a new film or new album that has just launched.</a:t>
            </a:r>
          </a:p>
          <a:p>
            <a:pPr marL="0" indent="0">
              <a:buNone/>
            </a:pPr>
            <a:endParaRPr lang="en-US" sz="3300" dirty="0"/>
          </a:p>
          <a:p>
            <a:pPr marL="0" indent="0">
              <a:buNone/>
            </a:pPr>
            <a:r>
              <a:rPr lang="en-US" sz="3300" dirty="0"/>
              <a:t>Example : Taylor Swift’s New song and brand relaunch</a:t>
            </a:r>
          </a:p>
          <a:p>
            <a:pPr marL="0" indent="0">
              <a:buNone/>
            </a:pPr>
            <a:endParaRPr lang="en-US" sz="3300" dirty="0"/>
          </a:p>
          <a:p>
            <a:pPr marL="0" indent="0">
              <a:buNone/>
            </a:pPr>
            <a:r>
              <a:rPr lang="en-US" sz="3300" b="1" dirty="0"/>
              <a:t>2. Check out the websites and social media connected to this </a:t>
            </a:r>
          </a:p>
          <a:p>
            <a:pPr marL="0" indent="0">
              <a:buNone/>
            </a:pPr>
            <a:r>
              <a:rPr lang="en-US" sz="3300" dirty="0"/>
              <a:t>Example: Her Instagram, website and twitter.</a:t>
            </a:r>
          </a:p>
          <a:p>
            <a:pPr marL="0" indent="0">
              <a:buNone/>
            </a:pPr>
            <a:endParaRPr lang="en-US" dirty="0"/>
          </a:p>
          <a:p>
            <a:pPr marL="0" indent="0" algn="ctr">
              <a:buNone/>
            </a:pPr>
            <a:r>
              <a:rPr lang="en-US" sz="3600" b="1" dirty="0">
                <a:latin typeface="Chalkboard" charset="0"/>
                <a:ea typeface="Chalkboard" charset="0"/>
                <a:cs typeface="Chalkboard" charset="0"/>
              </a:rPr>
              <a:t>STRETCH AND CHALLENGE: (Use </a:t>
            </a:r>
            <a:r>
              <a:rPr lang="en-US" sz="3600" b="1" dirty="0">
                <a:latin typeface="Chalkboard" charset="0"/>
                <a:ea typeface="Chalkboard" charset="0"/>
                <a:cs typeface="Chalkboard" charset="0"/>
                <a:hlinkClick r:id="rId3"/>
              </a:rPr>
              <a:t>www.archive.org</a:t>
            </a:r>
            <a:r>
              <a:rPr lang="en-US" sz="3600" b="1" dirty="0">
                <a:latin typeface="Chalkboard" charset="0"/>
                <a:ea typeface="Chalkboard" charset="0"/>
                <a:cs typeface="Chalkboard" charset="0"/>
              </a:rPr>
              <a:t> to see it’s development since the website was first created).</a:t>
            </a:r>
          </a:p>
          <a:p>
            <a:pPr marL="0" indent="0">
              <a:buNone/>
            </a:pPr>
            <a:endParaRPr lang="en-US" dirty="0"/>
          </a:p>
        </p:txBody>
      </p:sp>
      <p:sp>
        <p:nvSpPr>
          <p:cNvPr id="4" name="Content Placeholder 3"/>
          <p:cNvSpPr>
            <a:spLocks noGrp="1"/>
          </p:cNvSpPr>
          <p:nvPr>
            <p:ph sz="half" idx="2"/>
          </p:nvPr>
        </p:nvSpPr>
        <p:spPr>
          <a:xfrm>
            <a:off x="5120878" y="3313445"/>
            <a:ext cx="6790073" cy="2659403"/>
          </a:xfrm>
        </p:spPr>
        <p:txBody>
          <a:bodyPr>
            <a:noAutofit/>
          </a:bodyPr>
          <a:lstStyle/>
          <a:p>
            <a:pPr marL="0" indent="0">
              <a:buNone/>
            </a:pPr>
            <a:r>
              <a:rPr lang="en-US" b="1" dirty="0"/>
              <a:t>3. What key features of the social media campaign for this product are you spotting? How are they doing this?</a:t>
            </a:r>
          </a:p>
          <a:p>
            <a:pPr marL="0" indent="0">
              <a:buNone/>
            </a:pPr>
            <a:r>
              <a:rPr lang="en-US" dirty="0"/>
              <a:t>Example: Taylor uses her twitter to “Drive to sweet spot” by enticing them with early previews of her new music video. </a:t>
            </a:r>
          </a:p>
          <a:p>
            <a:pPr marL="0" indent="0">
              <a:buNone/>
            </a:pPr>
            <a:endParaRPr lang="en-US" dirty="0"/>
          </a:p>
          <a:p>
            <a:pPr marL="0" indent="0">
              <a:buNone/>
            </a:pPr>
            <a:r>
              <a:rPr lang="en-US" b="1" dirty="0"/>
              <a:t>4. How successful is this campaign? What are you noticing about audience engagement?</a:t>
            </a:r>
          </a:p>
          <a:p>
            <a:pPr marL="0" indent="0">
              <a:buNone/>
            </a:pPr>
            <a:r>
              <a:rPr lang="en-US" dirty="0"/>
              <a:t>Example: There are lots of tweet replies, retweets and likes and her YouTube has received XXXXXX views. </a:t>
            </a:r>
          </a:p>
        </p:txBody>
      </p:sp>
      <p:sp>
        <p:nvSpPr>
          <p:cNvPr id="5" name="TextBox 4"/>
          <p:cNvSpPr txBox="1"/>
          <p:nvPr/>
        </p:nvSpPr>
        <p:spPr>
          <a:xfrm rot="20572400">
            <a:off x="1053944" y="4493880"/>
            <a:ext cx="3372592" cy="2031325"/>
          </a:xfrm>
          <a:prstGeom prst="rect">
            <a:avLst/>
          </a:prstGeom>
          <a:solidFill>
            <a:srgbClr val="FFFF00"/>
          </a:solidFill>
        </p:spPr>
        <p:txBody>
          <a:bodyPr wrap="square" rtlCol="0">
            <a:spAutoFit/>
          </a:bodyPr>
          <a:lstStyle/>
          <a:p>
            <a:r>
              <a:rPr lang="en-US" dirty="0"/>
              <a:t>Next Challenge:</a:t>
            </a:r>
          </a:p>
          <a:p>
            <a:pPr algn="ctr"/>
            <a:r>
              <a:rPr lang="en-US" dirty="0" err="1"/>
              <a:t>Analyse</a:t>
            </a:r>
            <a:r>
              <a:rPr lang="en-US" dirty="0"/>
              <a:t> the language and graphic content from the company feeds. Compare them with the actor/artist’s pages. Note down any differences/similarities.</a:t>
            </a:r>
          </a:p>
        </p:txBody>
      </p:sp>
      <p:sp>
        <p:nvSpPr>
          <p:cNvPr id="6" name="TextBox 5"/>
          <p:cNvSpPr txBox="1"/>
          <p:nvPr/>
        </p:nvSpPr>
        <p:spPr>
          <a:xfrm rot="19787994">
            <a:off x="692112" y="3255894"/>
            <a:ext cx="3395097" cy="369332"/>
          </a:xfrm>
          <a:prstGeom prst="rect">
            <a:avLst/>
          </a:prstGeom>
          <a:noFill/>
        </p:spPr>
        <p:txBody>
          <a:bodyPr wrap="none" rtlCol="0">
            <a:spAutoFit/>
          </a:bodyPr>
          <a:lstStyle/>
          <a:p>
            <a:r>
              <a:rPr lang="en-US" dirty="0"/>
              <a:t>In pairs research the following</a:t>
            </a:r>
          </a:p>
        </p:txBody>
      </p:sp>
      <p:sp>
        <p:nvSpPr>
          <p:cNvPr id="7" name="Right Arrow 6"/>
          <p:cNvSpPr/>
          <p:nvPr/>
        </p:nvSpPr>
        <p:spPr>
          <a:xfrm rot="18814233">
            <a:off x="3549145" y="1707171"/>
            <a:ext cx="1651876" cy="4872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4536374" cy="923330"/>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73652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Chalkboard" charset="0"/>
                <a:ea typeface="Chalkboard" charset="0"/>
                <a:cs typeface="Chalkboard" charset="0"/>
              </a:rPr>
              <a:t>What did you spot?</a:t>
            </a:r>
          </a:p>
        </p:txBody>
      </p:sp>
    </p:spTree>
    <p:extLst>
      <p:ext uri="{BB962C8B-B14F-4D97-AF65-F5344CB8AC3E}">
        <p14:creationId xmlns:p14="http://schemas.microsoft.com/office/powerpoint/2010/main" val="52065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dirty="0"/>
              <a:t>WRONG ANSWER</a:t>
            </a:r>
          </a:p>
        </p:txBody>
      </p:sp>
      <p:sp>
        <p:nvSpPr>
          <p:cNvPr id="4" name="Rectangle 3">
            <a:hlinkClick r:id="rId2" action="ppaction://hlinksldjump"/>
          </p:cNvPr>
          <p:cNvSpPr/>
          <p:nvPr/>
        </p:nvSpPr>
        <p:spPr>
          <a:xfrm>
            <a:off x="4334494" y="5961413"/>
            <a:ext cx="3954483" cy="72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halkboard" charset="0"/>
                <a:ea typeface="Chalkboard" charset="0"/>
                <a:cs typeface="Chalkboard" charset="0"/>
              </a:rPr>
              <a:t>Try again</a:t>
            </a:r>
          </a:p>
        </p:txBody>
      </p:sp>
    </p:spTree>
    <p:extLst>
      <p:ext uri="{BB962C8B-B14F-4D97-AF65-F5344CB8AC3E}">
        <p14:creationId xmlns:p14="http://schemas.microsoft.com/office/powerpoint/2010/main" val="14451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054430" y="59203"/>
            <a:ext cx="8292834" cy="7053596"/>
          </a:xfrm>
          <a:prstGeom prst="rect">
            <a:avLst/>
          </a:prstGeom>
        </p:spPr>
      </p:pic>
      <p:sp>
        <p:nvSpPr>
          <p:cNvPr id="4" name="TextBox 3"/>
          <p:cNvSpPr txBox="1"/>
          <p:nvPr/>
        </p:nvSpPr>
        <p:spPr>
          <a:xfrm>
            <a:off x="1353786" y="308759"/>
            <a:ext cx="1650670" cy="646331"/>
          </a:xfrm>
          <a:prstGeom prst="rect">
            <a:avLst/>
          </a:prstGeom>
          <a:noFill/>
          <a:ln>
            <a:solidFill>
              <a:schemeClr val="accent1"/>
            </a:solidFill>
          </a:ln>
        </p:spPr>
        <p:txBody>
          <a:bodyPr wrap="square" rtlCol="0">
            <a:spAutoFit/>
          </a:bodyPr>
          <a:lstStyle/>
          <a:p>
            <a:r>
              <a:rPr lang="en-US" b="1">
                <a:latin typeface="Chalkboard" charset="0"/>
                <a:ea typeface="Chalkboard" charset="0"/>
                <a:cs typeface="Chalkboard" charset="0"/>
              </a:rPr>
              <a:t>Social Media Sales Funnel</a:t>
            </a:r>
          </a:p>
        </p:txBody>
      </p:sp>
      <p:sp>
        <p:nvSpPr>
          <p:cNvPr id="5" name="TextBox 4"/>
          <p:cNvSpPr txBox="1"/>
          <p:nvPr/>
        </p:nvSpPr>
        <p:spPr>
          <a:xfrm>
            <a:off x="9179626" y="308759"/>
            <a:ext cx="2707574" cy="2308324"/>
          </a:xfrm>
          <a:prstGeom prst="rect">
            <a:avLst/>
          </a:prstGeom>
          <a:solidFill>
            <a:srgbClr val="FFFF00"/>
          </a:solidFill>
        </p:spPr>
        <p:txBody>
          <a:bodyPr wrap="square" rtlCol="0">
            <a:spAutoFit/>
          </a:bodyPr>
          <a:lstStyle/>
          <a:p>
            <a:pPr algn="ctr"/>
            <a:r>
              <a:rPr lang="en-US" b="1" dirty="0">
                <a:latin typeface="Chalkboard" charset="0"/>
                <a:ea typeface="Chalkboard" charset="0"/>
                <a:cs typeface="Chalkboard" charset="0"/>
              </a:rPr>
              <a:t>A social media campaign is just like any other media production with regards to planning. </a:t>
            </a:r>
          </a:p>
          <a:p>
            <a:pPr algn="ctr"/>
            <a:endParaRPr lang="en-US" b="1" dirty="0">
              <a:latin typeface="Chalkboard" charset="0"/>
              <a:ea typeface="Chalkboard" charset="0"/>
              <a:cs typeface="Chalkboard" charset="0"/>
            </a:endParaRPr>
          </a:p>
          <a:p>
            <a:pPr algn="ctr"/>
            <a:r>
              <a:rPr lang="en-US" b="1" dirty="0">
                <a:latin typeface="Chalkboard" charset="0"/>
                <a:ea typeface="Chalkboard" charset="0"/>
                <a:cs typeface="Chalkboard" charset="0"/>
              </a:rPr>
              <a:t>What do you need to do to plan it?</a:t>
            </a:r>
          </a:p>
        </p:txBody>
      </p:sp>
      <p:sp>
        <p:nvSpPr>
          <p:cNvPr id="7" name="TextBox 6"/>
          <p:cNvSpPr txBox="1"/>
          <p:nvPr/>
        </p:nvSpPr>
        <p:spPr>
          <a:xfrm>
            <a:off x="5268092" y="447258"/>
            <a:ext cx="1865511" cy="369332"/>
          </a:xfrm>
          <a:prstGeom prst="rect">
            <a:avLst/>
          </a:prstGeom>
          <a:noFill/>
        </p:spPr>
        <p:txBody>
          <a:bodyPr wrap="none" rtlCol="0">
            <a:spAutoFit/>
          </a:bodyPr>
          <a:lstStyle/>
          <a:p>
            <a:r>
              <a:rPr lang="en-US" dirty="0"/>
              <a:t>Generate Leads</a:t>
            </a:r>
          </a:p>
        </p:txBody>
      </p:sp>
      <p:sp>
        <p:nvSpPr>
          <p:cNvPr id="8" name="TextBox 7"/>
          <p:cNvSpPr txBox="1"/>
          <p:nvPr/>
        </p:nvSpPr>
        <p:spPr>
          <a:xfrm>
            <a:off x="5230902" y="1626919"/>
            <a:ext cx="1939890" cy="369332"/>
          </a:xfrm>
          <a:prstGeom prst="rect">
            <a:avLst/>
          </a:prstGeom>
          <a:noFill/>
        </p:spPr>
        <p:txBody>
          <a:bodyPr wrap="none" rtlCol="0">
            <a:spAutoFit/>
          </a:bodyPr>
          <a:lstStyle/>
          <a:p>
            <a:r>
              <a:rPr lang="en-US" dirty="0"/>
              <a:t>Build Credibility</a:t>
            </a:r>
          </a:p>
        </p:txBody>
      </p:sp>
      <p:sp>
        <p:nvSpPr>
          <p:cNvPr id="9" name="TextBox 8"/>
          <p:cNvSpPr txBox="1"/>
          <p:nvPr/>
        </p:nvSpPr>
        <p:spPr>
          <a:xfrm>
            <a:off x="5257223" y="2609719"/>
            <a:ext cx="1887248" cy="369332"/>
          </a:xfrm>
          <a:prstGeom prst="rect">
            <a:avLst/>
          </a:prstGeom>
          <a:noFill/>
        </p:spPr>
        <p:txBody>
          <a:bodyPr wrap="none" rtlCol="0">
            <a:spAutoFit/>
          </a:bodyPr>
          <a:lstStyle/>
          <a:p>
            <a:r>
              <a:rPr lang="en-US" dirty="0"/>
              <a:t>Stay top of mind</a:t>
            </a:r>
          </a:p>
        </p:txBody>
      </p:sp>
      <p:sp>
        <p:nvSpPr>
          <p:cNvPr id="10" name="TextBox 9"/>
          <p:cNvSpPr txBox="1"/>
          <p:nvPr/>
        </p:nvSpPr>
        <p:spPr>
          <a:xfrm>
            <a:off x="5230902" y="3509127"/>
            <a:ext cx="2209451" cy="369332"/>
          </a:xfrm>
          <a:prstGeom prst="rect">
            <a:avLst/>
          </a:prstGeom>
          <a:noFill/>
        </p:spPr>
        <p:txBody>
          <a:bodyPr wrap="none" rtlCol="0">
            <a:spAutoFit/>
          </a:bodyPr>
          <a:lstStyle/>
          <a:p>
            <a:r>
              <a:rPr lang="en-US" dirty="0"/>
              <a:t>Drive to sweet spot</a:t>
            </a:r>
          </a:p>
        </p:txBody>
      </p:sp>
      <p:sp>
        <p:nvSpPr>
          <p:cNvPr id="11" name="TextBox 10"/>
          <p:cNvSpPr txBox="1"/>
          <p:nvPr/>
        </p:nvSpPr>
        <p:spPr>
          <a:xfrm>
            <a:off x="5478565" y="4273055"/>
            <a:ext cx="1444563" cy="646331"/>
          </a:xfrm>
          <a:prstGeom prst="rect">
            <a:avLst/>
          </a:prstGeom>
          <a:noFill/>
        </p:spPr>
        <p:txBody>
          <a:bodyPr wrap="none" rtlCol="0">
            <a:spAutoFit/>
          </a:bodyPr>
          <a:lstStyle/>
          <a:p>
            <a:r>
              <a:rPr lang="en-US" dirty="0">
                <a:solidFill>
                  <a:schemeClr val="bg1"/>
                </a:solidFill>
              </a:rPr>
              <a:t>Strengthen</a:t>
            </a:r>
          </a:p>
          <a:p>
            <a:r>
              <a:rPr lang="en-US" dirty="0">
                <a:solidFill>
                  <a:schemeClr val="bg1"/>
                </a:solidFill>
              </a:rPr>
              <a:t>relationship</a:t>
            </a:r>
          </a:p>
        </p:txBody>
      </p:sp>
      <p:sp>
        <p:nvSpPr>
          <p:cNvPr id="12" name="TextBox 11"/>
          <p:cNvSpPr txBox="1"/>
          <p:nvPr/>
        </p:nvSpPr>
        <p:spPr>
          <a:xfrm>
            <a:off x="5673020" y="5129725"/>
            <a:ext cx="1055651" cy="523220"/>
          </a:xfrm>
          <a:prstGeom prst="rect">
            <a:avLst/>
          </a:prstGeom>
          <a:noFill/>
        </p:spPr>
        <p:txBody>
          <a:bodyPr wrap="square" rtlCol="0">
            <a:spAutoFit/>
          </a:bodyPr>
          <a:lstStyle/>
          <a:p>
            <a:pPr algn="ctr"/>
            <a:r>
              <a:rPr lang="en-US" sz="1400" dirty="0">
                <a:solidFill>
                  <a:schemeClr val="bg1"/>
                </a:solidFill>
              </a:rPr>
              <a:t>Earn Referrals</a:t>
            </a:r>
          </a:p>
        </p:txBody>
      </p:sp>
      <p:sp>
        <p:nvSpPr>
          <p:cNvPr id="14" name="Rectangle 13"/>
          <p:cNvSpPr/>
          <p:nvPr/>
        </p:nvSpPr>
        <p:spPr>
          <a:xfrm>
            <a:off x="-43544" y="6211669"/>
            <a:ext cx="6096000" cy="646331"/>
          </a:xfrm>
          <a:prstGeom prst="rect">
            <a:avLst/>
          </a:prstGeom>
          <a:solidFill>
            <a:srgbClr val="FFFF00"/>
          </a:solidFill>
        </p:spPr>
        <p:txBody>
          <a:bodyPr>
            <a:spAutoFit/>
          </a:bodyPr>
          <a:lstStyle/>
          <a:p>
            <a:r>
              <a:rPr lang="en-US"/>
              <a:t>Learning Objective: To explain and compare the key features of a social media campaign.</a:t>
            </a:r>
            <a:endParaRPr lang="en-US" dirty="0"/>
          </a:p>
        </p:txBody>
      </p:sp>
      <p:sp>
        <p:nvSpPr>
          <p:cNvPr id="2" name="TextBox 1">
            <a:extLst>
              <a:ext uri="{FF2B5EF4-FFF2-40B4-BE49-F238E27FC236}">
                <a16:creationId xmlns:a16="http://schemas.microsoft.com/office/drawing/2014/main" id="{A2FADF0E-7514-8449-AC66-3CBCBC410EA9}"/>
              </a:ext>
            </a:extLst>
          </p:cNvPr>
          <p:cNvSpPr txBox="1"/>
          <p:nvPr/>
        </p:nvSpPr>
        <p:spPr>
          <a:xfrm>
            <a:off x="609600" y="1996251"/>
            <a:ext cx="2712720" cy="2308324"/>
          </a:xfrm>
          <a:prstGeom prst="rect">
            <a:avLst/>
          </a:prstGeom>
          <a:solidFill>
            <a:schemeClr val="accent6">
              <a:lumMod val="40000"/>
              <a:lumOff val="60000"/>
            </a:schemeClr>
          </a:solidFill>
        </p:spPr>
        <p:txBody>
          <a:bodyPr wrap="square" rtlCol="0">
            <a:spAutoFit/>
          </a:bodyPr>
          <a:lstStyle/>
          <a:p>
            <a:pPr algn="ctr"/>
            <a:r>
              <a:rPr lang="en-US" b="1" dirty="0">
                <a:latin typeface="Chalkboard" panose="03050602040202020205" pitchFamily="66" charset="77"/>
              </a:rPr>
              <a:t>Vital part of understanding the stages that a social media campaign will take so that deadlines, milestones and content release can be </a:t>
            </a:r>
            <a:r>
              <a:rPr lang="en-US" b="1">
                <a:latin typeface="Chalkboard" panose="03050602040202020205" pitchFamily="66" charset="77"/>
              </a:rPr>
              <a:t>successfully planned.</a:t>
            </a:r>
          </a:p>
        </p:txBody>
      </p:sp>
    </p:spTree>
    <p:extLst>
      <p:ext uri="{BB962C8B-B14F-4D97-AF65-F5344CB8AC3E}">
        <p14:creationId xmlns:p14="http://schemas.microsoft.com/office/powerpoint/2010/main" val="145023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4945908" y="2053277"/>
            <a:ext cx="2857500" cy="2857500"/>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4572000" y="1324442"/>
            <a:ext cx="4381335" cy="3586335"/>
          </a:xfrm>
          <a:prstGeom prst="rect">
            <a:avLst/>
          </a:prstGeom>
        </p:spPr>
      </p:pic>
      <p:pic>
        <p:nvPicPr>
          <p:cNvPr id="4" name="Picture 3"/>
          <p:cNvPicPr>
            <a:picLocks noChangeAspect="1"/>
          </p:cNvPicPr>
          <p:nvPr/>
        </p:nvPicPr>
        <p:blipFill>
          <a:blip r:embed="rId4"/>
          <a:stretch>
            <a:fillRect/>
          </a:stretch>
        </p:blipFill>
        <p:spPr>
          <a:xfrm>
            <a:off x="1721509" y="575141"/>
            <a:ext cx="1621793" cy="1621793"/>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7889339" y="4161477"/>
            <a:ext cx="4000500" cy="2032000"/>
          </a:xfrm>
          <a:prstGeom prst="rect">
            <a:avLst/>
          </a:prstGeom>
        </p:spPr>
      </p:pic>
      <p:pic>
        <p:nvPicPr>
          <p:cNvPr id="6" name="Picture 5"/>
          <p:cNvPicPr>
            <a:picLocks noChangeAspect="1"/>
          </p:cNvPicPr>
          <p:nvPr/>
        </p:nvPicPr>
        <p:blipFill>
          <a:blip r:embed="rId6"/>
          <a:stretch>
            <a:fillRect/>
          </a:stretch>
        </p:blipFill>
        <p:spPr>
          <a:xfrm>
            <a:off x="1382239" y="4454814"/>
            <a:ext cx="3810000" cy="2133600"/>
          </a:xfrm>
          <a:prstGeom prst="rect">
            <a:avLst/>
          </a:prstGeom>
        </p:spPr>
      </p:pic>
      <p:pic>
        <p:nvPicPr>
          <p:cNvPr id="7" name="Picture 6"/>
          <p:cNvPicPr>
            <a:picLocks noChangeAspect="1"/>
          </p:cNvPicPr>
          <p:nvPr/>
        </p:nvPicPr>
        <p:blipFill>
          <a:blip r:embed="rId7"/>
          <a:stretch>
            <a:fillRect/>
          </a:stretch>
        </p:blipFill>
        <p:spPr>
          <a:xfrm>
            <a:off x="8819655" y="575142"/>
            <a:ext cx="3203864" cy="1794164"/>
          </a:xfrm>
          <a:prstGeom prst="rect">
            <a:avLst/>
          </a:prstGeom>
        </p:spPr>
      </p:pic>
      <p:sp>
        <p:nvSpPr>
          <p:cNvPr id="8" name="Rectangle 7"/>
          <p:cNvSpPr/>
          <p:nvPr/>
        </p:nvSpPr>
        <p:spPr>
          <a:xfrm>
            <a:off x="0" y="0"/>
            <a:ext cx="6096000" cy="646331"/>
          </a:xfrm>
          <a:prstGeom prst="rect">
            <a:avLst/>
          </a:prstGeom>
          <a:solidFill>
            <a:srgbClr val="FFFF00"/>
          </a:solidFill>
        </p:spPr>
        <p:txBody>
          <a:bodyPr>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8793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3557" y="305788"/>
            <a:ext cx="11152251" cy="6273141"/>
          </a:xfrm>
          <a:prstGeom prst="rect">
            <a:avLst/>
          </a:prstGeom>
        </p:spPr>
      </p:pic>
      <p:pic>
        <p:nvPicPr>
          <p:cNvPr id="4" name="Picture 3"/>
          <p:cNvPicPr>
            <a:picLocks noChangeAspect="1"/>
          </p:cNvPicPr>
          <p:nvPr/>
        </p:nvPicPr>
        <p:blipFill>
          <a:blip r:embed="rId3" cstate="email">
            <a:clrChange>
              <a:clrFrom>
                <a:srgbClr val="F0ECEB"/>
              </a:clrFrom>
              <a:clrTo>
                <a:srgbClr val="F0ECEB">
                  <a:alpha val="0"/>
                </a:srgbClr>
              </a:clrTo>
            </a:clrChange>
            <a:extLst>
              <a:ext uri="{28A0092B-C50C-407E-A947-70E740481C1C}">
                <a14:useLocalDpi xmlns:a14="http://schemas.microsoft.com/office/drawing/2010/main"/>
              </a:ext>
            </a:extLst>
          </a:blip>
          <a:stretch>
            <a:fillRect/>
          </a:stretch>
        </p:blipFill>
        <p:spPr>
          <a:xfrm>
            <a:off x="6021120" y="3111335"/>
            <a:ext cx="4736294" cy="3234212"/>
          </a:xfrm>
          <a:prstGeom prst="rect">
            <a:avLst/>
          </a:prstGeom>
        </p:spPr>
      </p:pic>
      <p:sp>
        <p:nvSpPr>
          <p:cNvPr id="5" name="TextBox 4"/>
          <p:cNvSpPr txBox="1"/>
          <p:nvPr/>
        </p:nvSpPr>
        <p:spPr>
          <a:xfrm>
            <a:off x="4714504" y="3574473"/>
            <a:ext cx="1420774" cy="369332"/>
          </a:xfrm>
          <a:prstGeom prst="rect">
            <a:avLst/>
          </a:prstGeom>
          <a:noFill/>
          <a:ln>
            <a:solidFill>
              <a:schemeClr val="accent1"/>
            </a:solidFill>
          </a:ln>
        </p:spPr>
        <p:txBody>
          <a:bodyPr wrap="none" rtlCol="0">
            <a:spAutoFit/>
          </a:bodyPr>
          <a:lstStyle/>
          <a:p>
            <a:r>
              <a:rPr lang="en-US" dirty="0"/>
              <a:t>Established</a:t>
            </a:r>
          </a:p>
        </p:txBody>
      </p:sp>
      <p:sp>
        <p:nvSpPr>
          <p:cNvPr id="6" name="TextBox 5"/>
          <p:cNvSpPr txBox="1"/>
          <p:nvPr/>
        </p:nvSpPr>
        <p:spPr>
          <a:xfrm>
            <a:off x="9820894" y="3574473"/>
            <a:ext cx="1347035" cy="369332"/>
          </a:xfrm>
          <a:prstGeom prst="rect">
            <a:avLst/>
          </a:prstGeom>
          <a:noFill/>
          <a:ln>
            <a:solidFill>
              <a:schemeClr val="accent1"/>
            </a:solidFill>
          </a:ln>
        </p:spPr>
        <p:txBody>
          <a:bodyPr wrap="none" rtlCol="0">
            <a:spAutoFit/>
          </a:bodyPr>
          <a:lstStyle/>
          <a:p>
            <a:r>
              <a:rPr lang="en-US"/>
              <a:t>Reinforced</a:t>
            </a:r>
          </a:p>
        </p:txBody>
      </p:sp>
      <p:sp>
        <p:nvSpPr>
          <p:cNvPr id="7" name="Rectangle 6"/>
          <p:cNvSpPr/>
          <p:nvPr/>
        </p:nvSpPr>
        <p:spPr>
          <a:xfrm>
            <a:off x="0" y="0"/>
            <a:ext cx="6096000" cy="646331"/>
          </a:xfrm>
          <a:prstGeom prst="rect">
            <a:avLst/>
          </a:prstGeom>
          <a:solidFill>
            <a:srgbClr val="FFFF00"/>
          </a:solidFill>
        </p:spPr>
        <p:txBody>
          <a:bodyPr>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84831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E7DED5"/>
              </a:clrFrom>
              <a:clrTo>
                <a:srgbClr val="E7DED5">
                  <a:alpha val="0"/>
                </a:srgbClr>
              </a:clrTo>
            </a:clrChange>
            <a:extLst>
              <a:ext uri="{28A0092B-C50C-407E-A947-70E740481C1C}">
                <a14:useLocalDpi xmlns:a14="http://schemas.microsoft.com/office/drawing/2010/main"/>
              </a:ext>
            </a:extLst>
          </a:blip>
          <a:stretch>
            <a:fillRect/>
          </a:stretch>
        </p:blipFill>
        <p:spPr>
          <a:xfrm>
            <a:off x="3124200" y="457200"/>
            <a:ext cx="5943600" cy="5943600"/>
          </a:xfrm>
          <a:prstGeom prst="rect">
            <a:avLst/>
          </a:prstGeom>
        </p:spPr>
      </p:pic>
      <p:sp>
        <p:nvSpPr>
          <p:cNvPr id="3" name="TextBox 2"/>
          <p:cNvSpPr txBox="1"/>
          <p:nvPr/>
        </p:nvSpPr>
        <p:spPr>
          <a:xfrm>
            <a:off x="808511" y="2339439"/>
            <a:ext cx="2231572" cy="1015663"/>
          </a:xfrm>
          <a:prstGeom prst="rect">
            <a:avLst/>
          </a:prstGeom>
          <a:noFill/>
        </p:spPr>
        <p:txBody>
          <a:bodyPr wrap="square" rtlCol="0">
            <a:spAutoFit/>
          </a:bodyPr>
          <a:lstStyle/>
          <a:p>
            <a:r>
              <a:rPr lang="en-US" sz="6000" dirty="0"/>
              <a:t>STOP</a:t>
            </a:r>
          </a:p>
        </p:txBody>
      </p:sp>
      <p:sp>
        <p:nvSpPr>
          <p:cNvPr id="4" name="TextBox 3"/>
          <p:cNvSpPr txBox="1"/>
          <p:nvPr/>
        </p:nvSpPr>
        <p:spPr>
          <a:xfrm>
            <a:off x="9559636" y="2173184"/>
            <a:ext cx="1828800" cy="1569660"/>
          </a:xfrm>
          <a:prstGeom prst="rect">
            <a:avLst/>
          </a:prstGeom>
          <a:noFill/>
        </p:spPr>
        <p:txBody>
          <a:bodyPr wrap="square" rtlCol="0">
            <a:spAutoFit/>
          </a:bodyPr>
          <a:lstStyle/>
          <a:p>
            <a:r>
              <a:rPr lang="en-US" sz="4800"/>
              <a:t>QUIZ TIME</a:t>
            </a:r>
          </a:p>
        </p:txBody>
      </p:sp>
    </p:spTree>
    <p:extLst>
      <p:ext uri="{BB962C8B-B14F-4D97-AF65-F5344CB8AC3E}">
        <p14:creationId xmlns:p14="http://schemas.microsoft.com/office/powerpoint/2010/main" val="14679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halkboard" charset="0"/>
                <a:ea typeface="Chalkboard" charset="0"/>
                <a:cs typeface="Chalkboard" charset="0"/>
              </a:rPr>
              <a:t>Question 1</a:t>
            </a:r>
          </a:p>
        </p:txBody>
      </p:sp>
      <p:sp>
        <p:nvSpPr>
          <p:cNvPr id="3" name="Content Placeholder 2"/>
          <p:cNvSpPr>
            <a:spLocks noGrp="1"/>
          </p:cNvSpPr>
          <p:nvPr>
            <p:ph idx="1"/>
          </p:nvPr>
        </p:nvSpPr>
        <p:spPr>
          <a:xfrm>
            <a:off x="5118447" y="803186"/>
            <a:ext cx="6281873" cy="685372"/>
          </a:xfrm>
        </p:spPr>
        <p:txBody>
          <a:bodyPr>
            <a:noAutofit/>
          </a:bodyPr>
          <a:lstStyle/>
          <a:p>
            <a:pPr marL="0" indent="0" algn="ctr">
              <a:buNone/>
            </a:pPr>
            <a:r>
              <a:rPr lang="en-US" sz="3200" dirty="0"/>
              <a:t>Bird lover magazine is a magazine especially tailored to a </a:t>
            </a:r>
          </a:p>
        </p:txBody>
      </p:sp>
      <p:sp>
        <p:nvSpPr>
          <p:cNvPr id="4" name="Rectangle 3">
            <a:hlinkClick r:id="" action="ppaction://hlinkshowjump?jump=lastslide"/>
          </p:cNvPr>
          <p:cNvSpPr/>
          <p:nvPr/>
        </p:nvSpPr>
        <p:spPr>
          <a:xfrm>
            <a:off x="5635256" y="2743200"/>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a:t>
            </a:r>
          </a:p>
          <a:p>
            <a:pPr algn="ctr"/>
            <a:r>
              <a:rPr lang="en-US" dirty="0"/>
              <a:t>Nice Audience</a:t>
            </a:r>
          </a:p>
        </p:txBody>
      </p:sp>
      <p:sp>
        <p:nvSpPr>
          <p:cNvPr id="5" name="Rectangle 4">
            <a:hlinkClick r:id="" action="ppaction://hlinkshowjump?jump=lastslide"/>
          </p:cNvPr>
          <p:cNvSpPr/>
          <p:nvPr/>
        </p:nvSpPr>
        <p:spPr>
          <a:xfrm>
            <a:off x="8584111" y="4281375"/>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 Demographic Audience</a:t>
            </a:r>
          </a:p>
        </p:txBody>
      </p:sp>
      <p:sp>
        <p:nvSpPr>
          <p:cNvPr id="6" name="Rectangle 5">
            <a:hlinkClick r:id="" action="ppaction://hlinkshowjump?jump=nextslide"/>
          </p:cNvPr>
          <p:cNvSpPr/>
          <p:nvPr/>
        </p:nvSpPr>
        <p:spPr>
          <a:xfrm>
            <a:off x="5635255" y="4281375"/>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 </a:t>
            </a:r>
          </a:p>
          <a:p>
            <a:pPr algn="ctr"/>
            <a:r>
              <a:rPr lang="en-US" dirty="0">
                <a:solidFill>
                  <a:schemeClr val="bg1"/>
                </a:solidFill>
              </a:rPr>
              <a:t>Niche Audience</a:t>
            </a:r>
          </a:p>
        </p:txBody>
      </p:sp>
      <p:sp>
        <p:nvSpPr>
          <p:cNvPr id="7" name="Rectangle 6">
            <a:hlinkClick r:id="" action="ppaction://hlinkshowjump?jump=lastslide"/>
          </p:cNvPr>
          <p:cNvSpPr/>
          <p:nvPr/>
        </p:nvSpPr>
        <p:spPr>
          <a:xfrm>
            <a:off x="8584111" y="2768008"/>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 </a:t>
            </a:r>
          </a:p>
          <a:p>
            <a:pPr algn="ctr"/>
            <a:r>
              <a:rPr lang="en-US" dirty="0" err="1"/>
              <a:t>Neice</a:t>
            </a:r>
            <a:r>
              <a:rPr lang="en-US" dirty="0"/>
              <a:t> Audience</a:t>
            </a:r>
          </a:p>
        </p:txBody>
      </p:sp>
      <p:sp>
        <p:nvSpPr>
          <p:cNvPr id="8" name="Rectangle 7">
            <a:hlinkClick r:id="" action="ppaction://hlinkshowjump?jump=lastslide"/>
          </p:cNvPr>
          <p:cNvSpPr/>
          <p:nvPr/>
        </p:nvSpPr>
        <p:spPr>
          <a:xfrm>
            <a:off x="5635254" y="5536017"/>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 Diplographic Audience</a:t>
            </a:r>
          </a:p>
        </p:txBody>
      </p:sp>
      <p:sp>
        <p:nvSpPr>
          <p:cNvPr id="9" name="Rectangle 8">
            <a:hlinkClick r:id="" action="ppaction://hlinkshowjump?jump=lastslide"/>
          </p:cNvPr>
          <p:cNvSpPr/>
          <p:nvPr/>
        </p:nvSpPr>
        <p:spPr>
          <a:xfrm>
            <a:off x="8584111" y="5536017"/>
            <a:ext cx="1701209" cy="744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 </a:t>
            </a:r>
            <a:r>
              <a:rPr lang="en-US" dirty="0" err="1"/>
              <a:t>Deadographic</a:t>
            </a:r>
            <a:r>
              <a:rPr lang="en-US" dirty="0"/>
              <a:t> Audience</a:t>
            </a:r>
          </a:p>
        </p:txBody>
      </p:sp>
      <p:sp>
        <p:nvSpPr>
          <p:cNvPr id="10" name="Rectangle 9"/>
          <p:cNvSpPr/>
          <p:nvPr/>
        </p:nvSpPr>
        <p:spPr>
          <a:xfrm>
            <a:off x="0" y="0"/>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72269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7533" y="364525"/>
            <a:ext cx="9488384" cy="5675520"/>
          </a:xfrm>
          <a:prstGeom prst="rect">
            <a:avLst/>
          </a:prstGeom>
        </p:spPr>
      </p:pic>
      <p:sp>
        <p:nvSpPr>
          <p:cNvPr id="3" name="TextBox 2"/>
          <p:cNvSpPr txBox="1"/>
          <p:nvPr/>
        </p:nvSpPr>
        <p:spPr>
          <a:xfrm>
            <a:off x="356260" y="237506"/>
            <a:ext cx="2651303" cy="769441"/>
          </a:xfrm>
          <a:prstGeom prst="rect">
            <a:avLst/>
          </a:prstGeom>
          <a:solidFill>
            <a:srgbClr val="00B0F0"/>
          </a:solidFill>
          <a:ln>
            <a:solidFill>
              <a:schemeClr val="accent1"/>
            </a:solidFill>
          </a:ln>
        </p:spPr>
        <p:txBody>
          <a:bodyPr wrap="none" rtlCol="0">
            <a:spAutoFit/>
          </a:bodyPr>
          <a:lstStyle/>
          <a:p>
            <a:pPr algn="ctr"/>
            <a:r>
              <a:rPr lang="en-US" sz="4400" dirty="0"/>
              <a:t>Frequent </a:t>
            </a:r>
          </a:p>
        </p:txBody>
      </p:sp>
      <p:sp>
        <p:nvSpPr>
          <p:cNvPr id="4" name="TextBox 3"/>
          <p:cNvSpPr txBox="1"/>
          <p:nvPr/>
        </p:nvSpPr>
        <p:spPr>
          <a:xfrm>
            <a:off x="8990840" y="5818910"/>
            <a:ext cx="1685077" cy="707886"/>
          </a:xfrm>
          <a:prstGeom prst="rect">
            <a:avLst/>
          </a:prstGeom>
          <a:solidFill>
            <a:srgbClr val="00B0F0"/>
          </a:solidFill>
          <a:ln>
            <a:solidFill>
              <a:schemeClr val="accent1"/>
            </a:solidFill>
          </a:ln>
        </p:spPr>
        <p:txBody>
          <a:bodyPr wrap="none" rtlCol="0">
            <a:spAutoFit/>
          </a:bodyPr>
          <a:lstStyle/>
          <a:p>
            <a:r>
              <a:rPr lang="en-US" sz="4000" dirty="0"/>
              <a:t>Timed</a:t>
            </a:r>
          </a:p>
        </p:txBody>
      </p:sp>
      <p:sp>
        <p:nvSpPr>
          <p:cNvPr id="5" name="Rectangle 4"/>
          <p:cNvSpPr/>
          <p:nvPr/>
        </p:nvSpPr>
        <p:spPr>
          <a:xfrm>
            <a:off x="0" y="6176043"/>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12156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959429" y="1234291"/>
            <a:ext cx="7124700" cy="3841750"/>
          </a:xfrm>
          <a:prstGeom prst="rect">
            <a:avLst/>
          </a:prstGeom>
        </p:spPr>
      </p:pic>
      <p:sp>
        <p:nvSpPr>
          <p:cNvPr id="3" name="TextBox 2"/>
          <p:cNvSpPr txBox="1"/>
          <p:nvPr/>
        </p:nvSpPr>
        <p:spPr>
          <a:xfrm>
            <a:off x="8728364" y="864959"/>
            <a:ext cx="1764650" cy="369332"/>
          </a:xfrm>
          <a:prstGeom prst="rect">
            <a:avLst/>
          </a:prstGeom>
          <a:noFill/>
        </p:spPr>
        <p:txBody>
          <a:bodyPr wrap="none" rtlCol="0">
            <a:spAutoFit/>
          </a:bodyPr>
          <a:lstStyle/>
          <a:p>
            <a:r>
              <a:rPr lang="en-US"/>
              <a:t>Free download</a:t>
            </a:r>
          </a:p>
        </p:txBody>
      </p:sp>
      <p:sp>
        <p:nvSpPr>
          <p:cNvPr id="4" name="TextBox 3"/>
          <p:cNvSpPr txBox="1"/>
          <p:nvPr/>
        </p:nvSpPr>
        <p:spPr>
          <a:xfrm>
            <a:off x="1484416" y="5593278"/>
            <a:ext cx="2935419" cy="369332"/>
          </a:xfrm>
          <a:prstGeom prst="rect">
            <a:avLst/>
          </a:prstGeom>
          <a:noFill/>
        </p:spPr>
        <p:txBody>
          <a:bodyPr wrap="none" rtlCol="0">
            <a:spAutoFit/>
          </a:bodyPr>
          <a:lstStyle/>
          <a:p>
            <a:r>
              <a:rPr lang="en-US" dirty="0"/>
              <a:t>Behind the scenes videos </a:t>
            </a:r>
          </a:p>
        </p:txBody>
      </p:sp>
      <p:sp>
        <p:nvSpPr>
          <p:cNvPr id="5" name="TextBox 4"/>
          <p:cNvSpPr txBox="1"/>
          <p:nvPr/>
        </p:nvSpPr>
        <p:spPr>
          <a:xfrm>
            <a:off x="9500260" y="3396343"/>
            <a:ext cx="2510559" cy="369332"/>
          </a:xfrm>
          <a:prstGeom prst="rect">
            <a:avLst/>
          </a:prstGeom>
          <a:noFill/>
        </p:spPr>
        <p:txBody>
          <a:bodyPr wrap="none" rtlCol="0">
            <a:spAutoFit/>
          </a:bodyPr>
          <a:lstStyle/>
          <a:p>
            <a:r>
              <a:rPr lang="en-US" dirty="0"/>
              <a:t>Exclusive album track</a:t>
            </a:r>
          </a:p>
        </p:txBody>
      </p:sp>
      <p:sp>
        <p:nvSpPr>
          <p:cNvPr id="6" name="TextBox 5"/>
          <p:cNvSpPr txBox="1"/>
          <p:nvPr/>
        </p:nvSpPr>
        <p:spPr>
          <a:xfrm>
            <a:off x="1484416" y="606341"/>
            <a:ext cx="1734834" cy="369332"/>
          </a:xfrm>
          <a:prstGeom prst="rect">
            <a:avLst/>
          </a:prstGeom>
          <a:noFill/>
        </p:spPr>
        <p:txBody>
          <a:bodyPr wrap="none" rtlCol="0">
            <a:spAutoFit/>
          </a:bodyPr>
          <a:lstStyle/>
          <a:p>
            <a:r>
              <a:rPr lang="en-US"/>
              <a:t>Game preview</a:t>
            </a:r>
          </a:p>
        </p:txBody>
      </p:sp>
      <p:sp>
        <p:nvSpPr>
          <p:cNvPr id="7" name="TextBox 6"/>
          <p:cNvSpPr txBox="1"/>
          <p:nvPr/>
        </p:nvSpPr>
        <p:spPr>
          <a:xfrm>
            <a:off x="8645236" y="5777944"/>
            <a:ext cx="1161280" cy="369332"/>
          </a:xfrm>
          <a:prstGeom prst="rect">
            <a:avLst/>
          </a:prstGeom>
          <a:noFill/>
        </p:spPr>
        <p:txBody>
          <a:bodyPr wrap="none" rtlCol="0">
            <a:spAutoFit/>
          </a:bodyPr>
          <a:lstStyle/>
          <a:p>
            <a:r>
              <a:rPr lang="en-US" dirty="0"/>
              <a:t>Free stuff</a:t>
            </a:r>
          </a:p>
        </p:txBody>
      </p:sp>
      <p:sp>
        <p:nvSpPr>
          <p:cNvPr id="8" name="Rectangle 7"/>
          <p:cNvSpPr/>
          <p:nvPr/>
        </p:nvSpPr>
        <p:spPr>
          <a:xfrm>
            <a:off x="0" y="6247295"/>
            <a:ext cx="5635254" cy="646331"/>
          </a:xfrm>
          <a:prstGeom prst="rect">
            <a:avLst/>
          </a:prstGeom>
          <a:solidFill>
            <a:srgbClr val="FFFF00"/>
          </a:solidFill>
        </p:spPr>
        <p:txBody>
          <a:bodyPr wrap="square">
            <a:spAutoFit/>
          </a:bodyPr>
          <a:lstStyle/>
          <a:p>
            <a:r>
              <a:rPr lang="en-US" dirty="0"/>
              <a:t>Learning Objective: To explain and compare the key features of a social media campaign.</a:t>
            </a:r>
          </a:p>
        </p:txBody>
      </p:sp>
    </p:spTree>
    <p:extLst>
      <p:ext uri="{BB962C8B-B14F-4D97-AF65-F5344CB8AC3E}">
        <p14:creationId xmlns:p14="http://schemas.microsoft.com/office/powerpoint/2010/main" val="5288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247</TotalTime>
  <Words>1019</Words>
  <Application>Microsoft Macintosh PowerPoint</Application>
  <PresentationFormat>Widescreen</PresentationFormat>
  <Paragraphs>118</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Calibri Light</vt:lpstr>
      <vt:lpstr>Chalkboard</vt:lpstr>
      <vt:lpstr>Mangal</vt:lpstr>
      <vt:lpstr>Rockwell</vt:lpstr>
      <vt:lpstr>Wingdings</vt:lpstr>
      <vt:lpstr>Atlas</vt:lpstr>
      <vt:lpstr>Unit 6 Social Media and Globalisation</vt:lpstr>
      <vt:lpstr>For a good social media campaign you need:</vt:lpstr>
      <vt:lpstr>PowerPoint Presentation</vt:lpstr>
      <vt:lpstr>PowerPoint Presentation</vt:lpstr>
      <vt:lpstr>PowerPoint Presentation</vt:lpstr>
      <vt:lpstr>PowerPoint Presentation</vt:lpstr>
      <vt:lpstr>Question 1</vt:lpstr>
      <vt:lpstr>PowerPoint Presentation</vt:lpstr>
      <vt:lpstr>PowerPoint Presentation</vt:lpstr>
      <vt:lpstr>PowerPoint Presentation</vt:lpstr>
      <vt:lpstr>Question 2</vt:lpstr>
      <vt:lpstr>Question 3</vt:lpstr>
      <vt:lpstr>PowerPoint Presentation</vt:lpstr>
      <vt:lpstr>Question 4</vt:lpstr>
      <vt:lpstr>PowerPoint Presentation</vt:lpstr>
      <vt:lpstr>PowerPoint Presentation</vt:lpstr>
      <vt:lpstr>Question 5</vt:lpstr>
      <vt:lpstr>Question 6</vt:lpstr>
      <vt:lpstr>WELL DONE – you’re social media savvy!!</vt:lpstr>
      <vt:lpstr>PowerPoint Presentation</vt:lpstr>
      <vt:lpstr>Practical Task</vt:lpstr>
      <vt:lpstr>What did you spot?</vt:lpstr>
      <vt:lpstr>WRONG ANSWER</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Social Media and Globalisation</dc:title>
  <dc:creator>lorenza samuels</dc:creator>
  <cp:lastModifiedBy/>
  <cp:revision>38</cp:revision>
  <dcterms:created xsi:type="dcterms:W3CDTF">2017-09-28T17:35:47Z</dcterms:created>
  <dcterms:modified xsi:type="dcterms:W3CDTF">2018-05-21T15:17:51Z</dcterms:modified>
</cp:coreProperties>
</file>