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6" r:id="rId3"/>
    <p:sldId id="267" r:id="rId4"/>
    <p:sldId id="269" r:id="rId5"/>
    <p:sldId id="270" r:id="rId6"/>
    <p:sldId id="257" r:id="rId7"/>
    <p:sldId id="271" r:id="rId8"/>
    <p:sldId id="272" r:id="rId9"/>
    <p:sldId id="273" r:id="rId10"/>
    <p:sldId id="258" r:id="rId11"/>
    <p:sldId id="259" r:id="rId12"/>
    <p:sldId id="274" r:id="rId13"/>
    <p:sldId id="260" r:id="rId14"/>
    <p:sldId id="277" r:id="rId15"/>
    <p:sldId id="278" r:id="rId16"/>
    <p:sldId id="261" r:id="rId17"/>
    <p:sldId id="263" r:id="rId18"/>
    <p:sldId id="264" r:id="rId19"/>
    <p:sldId id="281" r:id="rId20"/>
    <p:sldId id="280" r:id="rId21"/>
    <p:sldId id="283" r:id="rId22"/>
    <p:sldId id="26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3"/>
    <p:restoredTop sz="93096"/>
  </p:normalViewPr>
  <p:slideViewPr>
    <p:cSldViewPr snapToGrid="0" snapToObjects="1">
      <p:cViewPr>
        <p:scale>
          <a:sx n="107" d="100"/>
          <a:sy n="107" d="100"/>
        </p:scale>
        <p:origin x="-256" y="-1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C2CCE-219D-4943-94BE-0D5B1C9C4BAE}" type="datetimeFigureOut">
              <a:rPr lang="en-US" smtClean="0"/>
              <a:t>9/29/17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BE918-3B31-984F-8612-1D6F909691F9}" type="slidenum">
              <a:rPr lang="en-US" smtClean="0"/>
              <a:t>‹#›</a:t>
            </a:fld>
            <a:endParaRPr lang="en-US"/>
          </a:p>
        </p:txBody>
      </p:sp>
    </p:spTree>
    <p:extLst>
      <p:ext uri="{BB962C8B-B14F-4D97-AF65-F5344CB8AC3E}">
        <p14:creationId xmlns:p14="http://schemas.microsoft.com/office/powerpoint/2010/main" val="812533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BE918-3B31-984F-8612-1D6F909691F9}" type="slidenum">
              <a:rPr lang="en-US" smtClean="0"/>
              <a:t>12</a:t>
            </a:fld>
            <a:endParaRPr lang="en-US"/>
          </a:p>
        </p:txBody>
      </p:sp>
    </p:spTree>
    <p:extLst>
      <p:ext uri="{BB962C8B-B14F-4D97-AF65-F5344CB8AC3E}">
        <p14:creationId xmlns:p14="http://schemas.microsoft.com/office/powerpoint/2010/main" val="115337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BE918-3B31-984F-8612-1D6F909691F9}" type="slidenum">
              <a:rPr lang="en-US" smtClean="0"/>
              <a:t>20</a:t>
            </a:fld>
            <a:endParaRPr lang="en-US"/>
          </a:p>
        </p:txBody>
      </p:sp>
    </p:spTree>
    <p:extLst>
      <p:ext uri="{BB962C8B-B14F-4D97-AF65-F5344CB8AC3E}">
        <p14:creationId xmlns:p14="http://schemas.microsoft.com/office/powerpoint/2010/main" val="184155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9/29/17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9/29/17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9/29/17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9/29/17</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9/29/17</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9/29/17</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9/29/17</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9/29/17</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5" Type="http://schemas.openxmlformats.org/officeDocument/2006/relationships/image" Target="../media/image15.tif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5" Type="http://schemas.openxmlformats.org/officeDocument/2006/relationships/image" Target="../media/image19.tiff"/><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tiff"/><Relationship Id="rId3" Type="http://schemas.openxmlformats.org/officeDocument/2006/relationships/image" Target="../media/image2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www.archive.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6" Type="http://schemas.openxmlformats.org/officeDocument/2006/relationships/image" Target="../media/image6.tiff"/><Relationship Id="rId7" Type="http://schemas.openxmlformats.org/officeDocument/2006/relationships/image" Target="../media/image7.tiff"/><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 Id="rId3" Type="http://schemas.openxmlformats.org/officeDocument/2006/relationships/image" Target="../media/image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6 Social Media and </a:t>
            </a:r>
            <a:r>
              <a:rPr lang="en-US" dirty="0" err="1" smtClean="0"/>
              <a:t>Globalisation</a:t>
            </a:r>
            <a:endParaRPr lang="en-US" dirty="0"/>
          </a:p>
        </p:txBody>
      </p:sp>
      <p:sp>
        <p:nvSpPr>
          <p:cNvPr id="3" name="Subtitle 2"/>
          <p:cNvSpPr>
            <a:spLocks noGrp="1"/>
          </p:cNvSpPr>
          <p:nvPr>
            <p:ph type="subTitle" idx="1"/>
          </p:nvPr>
        </p:nvSpPr>
        <p:spPr>
          <a:xfrm>
            <a:off x="1759236" y="4182712"/>
            <a:ext cx="8673427" cy="1322587"/>
          </a:xfrm>
        </p:spPr>
        <p:txBody>
          <a:bodyPr/>
          <a:lstStyle/>
          <a:p>
            <a:r>
              <a:rPr lang="en-US" dirty="0" smtClean="0"/>
              <a:t>Learning Objective: To explain and compare the key features of a social media campaign.</a:t>
            </a:r>
            <a:endParaRPr lang="en-US" dirty="0"/>
          </a:p>
        </p:txBody>
      </p:sp>
    </p:spTree>
    <p:extLst>
      <p:ext uri="{BB962C8B-B14F-4D97-AF65-F5344CB8AC3E}">
        <p14:creationId xmlns:p14="http://schemas.microsoft.com/office/powerpoint/2010/main" val="138602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halkboard" charset="0"/>
                <a:ea typeface="Chalkboard" charset="0"/>
                <a:cs typeface="Chalkboard" charset="0"/>
              </a:rPr>
              <a:t>Question 2</a:t>
            </a:r>
            <a:endParaRPr lang="en-US" b="1" dirty="0">
              <a:latin typeface="Chalkboard" charset="0"/>
              <a:ea typeface="Chalkboard" charset="0"/>
              <a:cs typeface="Chalkboard" charset="0"/>
            </a:endParaRPr>
          </a:p>
        </p:txBody>
      </p:sp>
      <p:sp>
        <p:nvSpPr>
          <p:cNvPr id="3" name="Content Placeholder 2"/>
          <p:cNvSpPr>
            <a:spLocks noGrp="1"/>
          </p:cNvSpPr>
          <p:nvPr>
            <p:ph idx="1"/>
          </p:nvPr>
        </p:nvSpPr>
        <p:spPr>
          <a:xfrm>
            <a:off x="6008908" y="766177"/>
            <a:ext cx="4025743" cy="53872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Folksonomy is the system which</a:t>
            </a:r>
            <a:endParaRPr lang="en-US" dirty="0"/>
          </a:p>
        </p:txBody>
      </p:sp>
      <p:sp>
        <p:nvSpPr>
          <p:cNvPr id="4" name="Rectangle 3">
            <a:hlinkClick r:id="" action="ppaction://hlinkshowjump?jump=nextslide"/>
          </p:cNvPr>
          <p:cNvSpPr/>
          <p:nvPr/>
        </p:nvSpPr>
        <p:spPr>
          <a:xfrm>
            <a:off x="6068291" y="1721922"/>
            <a:ext cx="3859480" cy="83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Users of online &amp; social media technologies use to tag to position their content.  </a:t>
            </a:r>
            <a:endParaRPr lang="en-US" dirty="0"/>
          </a:p>
        </p:txBody>
      </p:sp>
      <p:sp>
        <p:nvSpPr>
          <p:cNvPr id="5" name="Rectangle 4">
            <a:hlinkClick r:id="" action="ppaction://hlinkshowjump?jump=lastslide"/>
          </p:cNvPr>
          <p:cNvSpPr/>
          <p:nvPr/>
        </p:nvSpPr>
        <p:spPr>
          <a:xfrm>
            <a:off x="6068291" y="2848508"/>
            <a:ext cx="3859480" cy="83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Users of social media use it to collaborate with folk singers</a:t>
            </a:r>
            <a:endParaRPr lang="en-US" dirty="0"/>
          </a:p>
        </p:txBody>
      </p:sp>
      <p:sp>
        <p:nvSpPr>
          <p:cNvPr id="6" name="Rectangle 5">
            <a:hlinkClick r:id="" action="ppaction://hlinkshowjump?jump=lastslide"/>
          </p:cNvPr>
          <p:cNvSpPr/>
          <p:nvPr/>
        </p:nvSpPr>
        <p:spPr>
          <a:xfrm>
            <a:off x="6115791" y="3975094"/>
            <a:ext cx="3811979" cy="83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Users of social media use it to grow their audience of folk lovers.</a:t>
            </a:r>
            <a:endParaRPr lang="en-US" dirty="0"/>
          </a:p>
        </p:txBody>
      </p:sp>
      <p:sp>
        <p:nvSpPr>
          <p:cNvPr id="7" name="Rectangle 6"/>
          <p:cNvSpPr/>
          <p:nvPr/>
        </p:nvSpPr>
        <p:spPr>
          <a:xfrm>
            <a:off x="0" y="0"/>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927780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halkboard" charset="0"/>
                <a:ea typeface="Chalkboard" charset="0"/>
                <a:cs typeface="Chalkboard" charset="0"/>
              </a:rPr>
              <a:t>Question 3</a:t>
            </a:r>
            <a:endParaRPr lang="en-US" b="1" dirty="0">
              <a:latin typeface="Chalkboard" charset="0"/>
              <a:ea typeface="Chalkboard" charset="0"/>
              <a:cs typeface="Chalkboard" charset="0"/>
            </a:endParaRPr>
          </a:p>
        </p:txBody>
      </p:sp>
      <p:sp>
        <p:nvSpPr>
          <p:cNvPr id="3" name="Content Placeholder 2"/>
          <p:cNvSpPr>
            <a:spLocks noGrp="1"/>
          </p:cNvSpPr>
          <p:nvPr>
            <p:ph idx="1"/>
          </p:nvPr>
        </p:nvSpPr>
        <p:spPr>
          <a:xfrm>
            <a:off x="5118447" y="803186"/>
            <a:ext cx="6281873" cy="419972"/>
          </a:xfrm>
        </p:spPr>
        <p:txBody>
          <a:bodyPr>
            <a:noAutofit/>
          </a:bodyPr>
          <a:lstStyle/>
          <a:p>
            <a:pPr marL="0" indent="0">
              <a:lnSpc>
                <a:spcPct val="100000"/>
              </a:lnSpc>
              <a:spcBef>
                <a:spcPts val="0"/>
              </a:spcBef>
              <a:buClrTx/>
              <a:buSzTx/>
              <a:buNone/>
            </a:pPr>
            <a:r>
              <a:rPr lang="en-US" sz="3600" dirty="0" smtClean="0"/>
              <a:t>USP is</a:t>
            </a:r>
            <a:r>
              <a:rPr lang="mr-IN" sz="3600" dirty="0" smtClean="0"/>
              <a:t>……</a:t>
            </a:r>
            <a:endParaRPr lang="en-US" sz="3600" dirty="0"/>
          </a:p>
        </p:txBody>
      </p:sp>
      <p:sp>
        <p:nvSpPr>
          <p:cNvPr id="4" name="Rectangle 3">
            <a:hlinkClick r:id="" action="ppaction://hlinkshowjump?jump=lastslide"/>
          </p:cNvPr>
          <p:cNvSpPr/>
          <p:nvPr/>
        </p:nvSpPr>
        <p:spPr>
          <a:xfrm>
            <a:off x="6349340" y="1625225"/>
            <a:ext cx="1757548" cy="629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Universal Sales Pitch</a:t>
            </a:r>
            <a:endParaRPr lang="en-US" dirty="0"/>
          </a:p>
        </p:txBody>
      </p:sp>
      <p:sp>
        <p:nvSpPr>
          <p:cNvPr id="5" name="Rectangle 4">
            <a:hlinkClick r:id="" action="ppaction://hlinkshowjump?jump=nextslide"/>
          </p:cNvPr>
          <p:cNvSpPr/>
          <p:nvPr/>
        </p:nvSpPr>
        <p:spPr>
          <a:xfrm>
            <a:off x="6349340" y="2948754"/>
            <a:ext cx="1757548" cy="629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Unique Selling Point</a:t>
            </a:r>
            <a:endParaRPr lang="en-US" dirty="0"/>
          </a:p>
        </p:txBody>
      </p:sp>
      <p:sp>
        <p:nvSpPr>
          <p:cNvPr id="6" name="Rectangle 5">
            <a:hlinkClick r:id="" action="ppaction://hlinkshowjump?jump=lastslide"/>
          </p:cNvPr>
          <p:cNvSpPr/>
          <p:nvPr/>
        </p:nvSpPr>
        <p:spPr>
          <a:xfrm>
            <a:off x="6349340" y="4294909"/>
            <a:ext cx="1757548" cy="629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Unique Sales Patch</a:t>
            </a:r>
            <a:endParaRPr lang="en-US" dirty="0"/>
          </a:p>
        </p:txBody>
      </p:sp>
      <p:sp>
        <p:nvSpPr>
          <p:cNvPr id="7" name="Rectangle 6"/>
          <p:cNvSpPr/>
          <p:nvPr/>
        </p:nvSpPr>
        <p:spPr>
          <a:xfrm>
            <a:off x="0" y="0"/>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336287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AFAFA"/>
              </a:clrFrom>
              <a:clrTo>
                <a:srgbClr val="FAFAFA">
                  <a:alpha val="0"/>
                </a:srgbClr>
              </a:clrTo>
            </a:clrChange>
          </a:blip>
          <a:stretch>
            <a:fillRect/>
          </a:stretch>
        </p:blipFill>
        <p:spPr>
          <a:xfrm rot="21042214">
            <a:off x="1500354" y="2455787"/>
            <a:ext cx="9557799" cy="1663700"/>
          </a:xfrm>
          <a:prstGeom prst="rect">
            <a:avLst/>
          </a:prstGeom>
        </p:spPr>
      </p:pic>
      <p:pic>
        <p:nvPicPr>
          <p:cNvPr id="3" name="Picture 2"/>
          <p:cNvPicPr>
            <a:picLocks noChangeAspect="1"/>
          </p:cNvPicPr>
          <p:nvPr/>
        </p:nvPicPr>
        <p:blipFill>
          <a:blip r:embed="rId4">
            <a:clrChange>
              <a:clrFrom>
                <a:srgbClr val="FEFFFF"/>
              </a:clrFrom>
              <a:clrTo>
                <a:srgbClr val="FEFFFF">
                  <a:alpha val="0"/>
                </a:srgbClr>
              </a:clrTo>
            </a:clrChange>
          </a:blip>
          <a:stretch>
            <a:fillRect/>
          </a:stretch>
        </p:blipFill>
        <p:spPr>
          <a:xfrm>
            <a:off x="951510" y="192644"/>
            <a:ext cx="3733800" cy="2184400"/>
          </a:xfrm>
          <a:prstGeom prst="rect">
            <a:avLst/>
          </a:prstGeom>
        </p:spPr>
      </p:pic>
      <p:pic>
        <p:nvPicPr>
          <p:cNvPr id="4" name="Picture 3"/>
          <p:cNvPicPr>
            <a:picLocks noChangeAspect="1"/>
          </p:cNvPicPr>
          <p:nvPr/>
        </p:nvPicPr>
        <p:blipFill>
          <a:blip r:embed="rId5">
            <a:clrChange>
              <a:clrFrom>
                <a:srgbClr val="FCFCFA"/>
              </a:clrFrom>
              <a:clrTo>
                <a:srgbClr val="FCFCFA">
                  <a:alpha val="0"/>
                </a:srgbClr>
              </a:clrTo>
            </a:clrChange>
          </a:blip>
          <a:stretch>
            <a:fillRect/>
          </a:stretch>
        </p:blipFill>
        <p:spPr>
          <a:xfrm>
            <a:off x="7872594" y="4533900"/>
            <a:ext cx="3492500" cy="2324100"/>
          </a:xfrm>
          <a:prstGeom prst="rect">
            <a:avLst/>
          </a:prstGeom>
        </p:spPr>
      </p:pic>
      <p:sp>
        <p:nvSpPr>
          <p:cNvPr id="5" name="TextBox 4"/>
          <p:cNvSpPr txBox="1"/>
          <p:nvPr/>
        </p:nvSpPr>
        <p:spPr>
          <a:xfrm rot="642089">
            <a:off x="665018" y="5231885"/>
            <a:ext cx="5966698" cy="369332"/>
          </a:xfrm>
          <a:prstGeom prst="rect">
            <a:avLst/>
          </a:prstGeom>
          <a:noFill/>
        </p:spPr>
        <p:txBody>
          <a:bodyPr wrap="none" rtlCol="0">
            <a:spAutoFit/>
          </a:bodyPr>
          <a:lstStyle/>
          <a:p>
            <a:r>
              <a:rPr lang="en-US" dirty="0" smtClean="0"/>
              <a:t>Reinforcing connections </a:t>
            </a:r>
            <a:r>
              <a:rPr lang="mr-IN" dirty="0" smtClean="0"/>
              <a:t>–</a:t>
            </a:r>
            <a:r>
              <a:rPr lang="en-US" dirty="0" smtClean="0"/>
              <a:t> sharing links to all mediums</a:t>
            </a:r>
            <a:endParaRPr lang="en-US" dirty="0"/>
          </a:p>
        </p:txBody>
      </p:sp>
      <p:sp>
        <p:nvSpPr>
          <p:cNvPr id="6" name="TextBox 5"/>
          <p:cNvSpPr txBox="1"/>
          <p:nvPr/>
        </p:nvSpPr>
        <p:spPr>
          <a:xfrm rot="1504712">
            <a:off x="8146471" y="1005287"/>
            <a:ext cx="3330335" cy="369332"/>
          </a:xfrm>
          <a:prstGeom prst="rect">
            <a:avLst/>
          </a:prstGeom>
          <a:noFill/>
        </p:spPr>
        <p:txBody>
          <a:bodyPr wrap="none" rtlCol="0">
            <a:spAutoFit/>
          </a:bodyPr>
          <a:lstStyle/>
          <a:p>
            <a:r>
              <a:rPr lang="en-US" smtClean="0"/>
              <a:t>Staying connected and strong</a:t>
            </a:r>
            <a:endParaRPr lang="en-US"/>
          </a:p>
        </p:txBody>
      </p:sp>
      <p:sp>
        <p:nvSpPr>
          <p:cNvPr id="7" name="Rectangle 6"/>
          <p:cNvSpPr/>
          <p:nvPr/>
        </p:nvSpPr>
        <p:spPr>
          <a:xfrm>
            <a:off x="783" y="6211669"/>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579392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halkboard" charset="0"/>
                <a:ea typeface="Chalkboard" charset="0"/>
                <a:cs typeface="Chalkboard" charset="0"/>
              </a:rPr>
              <a:t>Question 4</a:t>
            </a:r>
            <a:endParaRPr lang="en-US" b="1" dirty="0">
              <a:latin typeface="Chalkboard" charset="0"/>
              <a:ea typeface="Chalkboard" charset="0"/>
              <a:cs typeface="Chalkboard" charset="0"/>
            </a:endParaRPr>
          </a:p>
        </p:txBody>
      </p:sp>
      <p:sp>
        <p:nvSpPr>
          <p:cNvPr id="3" name="Content Placeholder 2"/>
          <p:cNvSpPr>
            <a:spLocks noGrp="1"/>
          </p:cNvSpPr>
          <p:nvPr>
            <p:ph idx="1"/>
          </p:nvPr>
        </p:nvSpPr>
        <p:spPr>
          <a:xfrm>
            <a:off x="5118447" y="803186"/>
            <a:ext cx="6281873" cy="621853"/>
          </a:xfrm>
        </p:spPr>
        <p:txBody>
          <a:bodyPr>
            <a:normAutofit fontScale="92500" lnSpcReduction="20000"/>
          </a:bodyPr>
          <a:lstStyle/>
          <a:p>
            <a:pPr marL="0" indent="0">
              <a:buNone/>
            </a:pPr>
            <a:r>
              <a:rPr lang="en-US" dirty="0" smtClean="0"/>
              <a:t>People who have grown up with the Web, Web 2.0 and digital hardware are</a:t>
            </a:r>
            <a:r>
              <a:rPr lang="mr-IN" dirty="0" smtClean="0"/>
              <a:t>…</a:t>
            </a:r>
            <a:r>
              <a:rPr lang="en-GB" dirty="0" smtClean="0"/>
              <a:t>..</a:t>
            </a:r>
            <a:endParaRPr lang="en-US" dirty="0"/>
          </a:p>
        </p:txBody>
      </p:sp>
      <p:sp>
        <p:nvSpPr>
          <p:cNvPr id="4" name="Rectangle 3">
            <a:hlinkClick r:id="" action="ppaction://hlinkshowjump?jump=lastslide"/>
          </p:cNvPr>
          <p:cNvSpPr/>
          <p:nvPr/>
        </p:nvSpPr>
        <p:spPr>
          <a:xfrm>
            <a:off x="5913912" y="1793174"/>
            <a:ext cx="2648197" cy="700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Digitally Dynamic</a:t>
            </a:r>
            <a:endParaRPr lang="en-US" dirty="0"/>
          </a:p>
        </p:txBody>
      </p:sp>
      <p:sp>
        <p:nvSpPr>
          <p:cNvPr id="5" name="Rectangle 4">
            <a:hlinkClick r:id="" action="ppaction://hlinkshowjump?jump=nextslide"/>
          </p:cNvPr>
          <p:cNvSpPr/>
          <p:nvPr/>
        </p:nvSpPr>
        <p:spPr>
          <a:xfrm>
            <a:off x="5913910" y="4368140"/>
            <a:ext cx="2648197" cy="700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Natives</a:t>
            </a:r>
          </a:p>
        </p:txBody>
      </p:sp>
      <p:sp>
        <p:nvSpPr>
          <p:cNvPr id="6" name="Rectangle 5">
            <a:hlinkClick r:id="" action="ppaction://hlinkshowjump?jump=lastslide"/>
          </p:cNvPr>
          <p:cNvSpPr/>
          <p:nvPr/>
        </p:nvSpPr>
        <p:spPr>
          <a:xfrm>
            <a:off x="5913909" y="3080657"/>
            <a:ext cx="2648197" cy="700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Immigrants</a:t>
            </a:r>
            <a:endParaRPr lang="en-US" dirty="0"/>
          </a:p>
        </p:txBody>
      </p:sp>
      <p:sp>
        <p:nvSpPr>
          <p:cNvPr id="7" name="Rectangle 6"/>
          <p:cNvSpPr/>
          <p:nvPr/>
        </p:nvSpPr>
        <p:spPr>
          <a:xfrm>
            <a:off x="0" y="0"/>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706956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rot="1716227">
            <a:off x="5315341" y="3367281"/>
            <a:ext cx="4551373" cy="2557293"/>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rot="1001801">
            <a:off x="5213927" y="389247"/>
            <a:ext cx="3746500" cy="217170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rot="20933452">
            <a:off x="77519" y="3616816"/>
            <a:ext cx="4838865" cy="2801257"/>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rot="20688586">
            <a:off x="190500" y="313047"/>
            <a:ext cx="3492500" cy="2324100"/>
          </a:xfrm>
          <a:prstGeom prst="rect">
            <a:avLst/>
          </a:prstGeom>
        </p:spPr>
      </p:pic>
      <p:sp>
        <p:nvSpPr>
          <p:cNvPr id="6" name="Rectangle 5"/>
          <p:cNvSpPr/>
          <p:nvPr/>
        </p:nvSpPr>
        <p:spPr>
          <a:xfrm>
            <a:off x="2323293" y="6211670"/>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945382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E7DED5"/>
              </a:clrFrom>
              <a:clrTo>
                <a:srgbClr val="E7DED5">
                  <a:alpha val="0"/>
                </a:srgbClr>
              </a:clrTo>
            </a:clrChange>
            <a:extLst>
              <a:ext uri="{28A0092B-C50C-407E-A947-70E740481C1C}">
                <a14:useLocalDpi xmlns:a14="http://schemas.microsoft.com/office/drawing/2010/main"/>
              </a:ext>
            </a:extLst>
          </a:blip>
          <a:stretch>
            <a:fillRect/>
          </a:stretch>
        </p:blipFill>
        <p:spPr>
          <a:xfrm>
            <a:off x="3124200" y="457200"/>
            <a:ext cx="5943600" cy="5943600"/>
          </a:xfrm>
          <a:prstGeom prst="rect">
            <a:avLst/>
          </a:prstGeom>
        </p:spPr>
      </p:pic>
      <p:sp>
        <p:nvSpPr>
          <p:cNvPr id="3" name="TextBox 2"/>
          <p:cNvSpPr txBox="1"/>
          <p:nvPr/>
        </p:nvSpPr>
        <p:spPr>
          <a:xfrm>
            <a:off x="808511" y="2339439"/>
            <a:ext cx="2231572" cy="1015663"/>
          </a:xfrm>
          <a:prstGeom prst="rect">
            <a:avLst/>
          </a:prstGeom>
          <a:noFill/>
        </p:spPr>
        <p:txBody>
          <a:bodyPr wrap="square" rtlCol="0">
            <a:spAutoFit/>
          </a:bodyPr>
          <a:lstStyle/>
          <a:p>
            <a:r>
              <a:rPr lang="en-US" sz="6000" dirty="0" smtClean="0"/>
              <a:t>STOP</a:t>
            </a:r>
            <a:endParaRPr lang="en-US" sz="6000" dirty="0"/>
          </a:p>
        </p:txBody>
      </p:sp>
      <p:sp>
        <p:nvSpPr>
          <p:cNvPr id="4" name="TextBox 3"/>
          <p:cNvSpPr txBox="1"/>
          <p:nvPr/>
        </p:nvSpPr>
        <p:spPr>
          <a:xfrm>
            <a:off x="9559636" y="2173184"/>
            <a:ext cx="1828800" cy="1569660"/>
          </a:xfrm>
          <a:prstGeom prst="rect">
            <a:avLst/>
          </a:prstGeom>
          <a:noFill/>
        </p:spPr>
        <p:txBody>
          <a:bodyPr wrap="square" rtlCol="0">
            <a:spAutoFit/>
          </a:bodyPr>
          <a:lstStyle/>
          <a:p>
            <a:r>
              <a:rPr lang="en-US" sz="4800" smtClean="0"/>
              <a:t>QUIZ TIME</a:t>
            </a:r>
            <a:endParaRPr lang="en-US" sz="4800"/>
          </a:p>
        </p:txBody>
      </p:sp>
    </p:spTree>
    <p:extLst>
      <p:ext uri="{BB962C8B-B14F-4D97-AF65-F5344CB8AC3E}">
        <p14:creationId xmlns:p14="http://schemas.microsoft.com/office/powerpoint/2010/main" val="1172291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halkboard" charset="0"/>
                <a:ea typeface="Chalkboard" charset="0"/>
                <a:cs typeface="Chalkboard" charset="0"/>
              </a:rPr>
              <a:t>Question 5</a:t>
            </a:r>
            <a:endParaRPr lang="en-US" b="1" dirty="0">
              <a:latin typeface="Chalkboard" charset="0"/>
              <a:ea typeface="Chalkboard" charset="0"/>
              <a:cs typeface="Chalkboard" charset="0"/>
            </a:endParaRPr>
          </a:p>
        </p:txBody>
      </p:sp>
      <p:sp>
        <p:nvSpPr>
          <p:cNvPr id="3" name="Content Placeholder 2"/>
          <p:cNvSpPr>
            <a:spLocks noGrp="1"/>
          </p:cNvSpPr>
          <p:nvPr>
            <p:ph idx="1"/>
          </p:nvPr>
        </p:nvSpPr>
        <p:spPr>
          <a:xfrm>
            <a:off x="5118447" y="803186"/>
            <a:ext cx="6281873" cy="479349"/>
          </a:xfrm>
        </p:spPr>
        <p:txBody>
          <a:bodyPr>
            <a:noAutofit/>
          </a:bodyPr>
          <a:lstStyle/>
          <a:p>
            <a:pPr marL="0" indent="0">
              <a:buNone/>
            </a:pPr>
            <a:r>
              <a:rPr lang="en-US" sz="1400" dirty="0" smtClean="0">
                <a:latin typeface="Chalkboard" charset="0"/>
                <a:ea typeface="Chalkboard" charset="0"/>
                <a:cs typeface="Chalkboard" charset="0"/>
              </a:rPr>
              <a:t>Content can’t be accessed in every country. Due to censorship some countries ban content in searches. In some cases, they have created their own social media networks. In certain countries the government has tight control on both tradition and new media to avoid potential subversion of authority.  What country currently blocks Facebook, Twitter, Instagram, Google (including Google+), Gmail and </a:t>
            </a:r>
            <a:r>
              <a:rPr lang="en-US" sz="1400" dirty="0" err="1" smtClean="0">
                <a:latin typeface="Chalkboard" charset="0"/>
                <a:ea typeface="Chalkboard" charset="0"/>
                <a:cs typeface="Chalkboard" charset="0"/>
              </a:rPr>
              <a:t>Youtube</a:t>
            </a:r>
            <a:r>
              <a:rPr lang="en-US" sz="1400" dirty="0" smtClean="0">
                <a:latin typeface="Chalkboard" charset="0"/>
                <a:ea typeface="Chalkboard" charset="0"/>
                <a:cs typeface="Chalkboard" charset="0"/>
              </a:rPr>
              <a:t>?</a:t>
            </a:r>
            <a:endParaRPr lang="en-US" sz="1400" dirty="0">
              <a:latin typeface="Chalkboard" charset="0"/>
              <a:ea typeface="Chalkboard" charset="0"/>
              <a:cs typeface="Chalkboard" charset="0"/>
            </a:endParaRPr>
          </a:p>
        </p:txBody>
      </p:sp>
      <p:sp>
        <p:nvSpPr>
          <p:cNvPr id="4" name="Rectangle 3">
            <a:hlinkClick r:id="" action="ppaction://hlinkshowjump?jump=nextslide"/>
          </p:cNvPr>
          <p:cNvSpPr/>
          <p:nvPr/>
        </p:nvSpPr>
        <p:spPr>
          <a:xfrm>
            <a:off x="6828312" y="2149434"/>
            <a:ext cx="2161309" cy="1056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China</a:t>
            </a:r>
            <a:endParaRPr lang="en-US" dirty="0"/>
          </a:p>
        </p:txBody>
      </p:sp>
      <p:sp>
        <p:nvSpPr>
          <p:cNvPr id="5" name="Rectangle 4">
            <a:hlinkClick r:id="" action="ppaction://hlinkshowjump?jump=lastslide"/>
          </p:cNvPr>
          <p:cNvSpPr/>
          <p:nvPr/>
        </p:nvSpPr>
        <p:spPr>
          <a:xfrm>
            <a:off x="6828311" y="3800104"/>
            <a:ext cx="2161309" cy="100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Dubai</a:t>
            </a:r>
            <a:endParaRPr lang="en-US" dirty="0"/>
          </a:p>
        </p:txBody>
      </p:sp>
      <p:sp>
        <p:nvSpPr>
          <p:cNvPr id="6" name="Rectangle 5">
            <a:hlinkClick r:id="" action="ppaction://hlinkshowjump?jump=lastslide"/>
          </p:cNvPr>
          <p:cNvSpPr/>
          <p:nvPr/>
        </p:nvSpPr>
        <p:spPr>
          <a:xfrm>
            <a:off x="6828310" y="5400133"/>
            <a:ext cx="2161309" cy="1092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Russia</a:t>
            </a:r>
            <a:endParaRPr lang="en-US" dirty="0"/>
          </a:p>
        </p:txBody>
      </p:sp>
      <p:sp>
        <p:nvSpPr>
          <p:cNvPr id="7" name="Rectangle 6"/>
          <p:cNvSpPr/>
          <p:nvPr/>
        </p:nvSpPr>
        <p:spPr>
          <a:xfrm>
            <a:off x="0" y="0"/>
            <a:ext cx="4821382" cy="923330"/>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585720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halkboard" charset="0"/>
                <a:ea typeface="Chalkboard" charset="0"/>
                <a:cs typeface="Chalkboard" charset="0"/>
              </a:rPr>
              <a:t>Question 6</a:t>
            </a:r>
            <a:endParaRPr lang="en-US" b="1" dirty="0">
              <a:latin typeface="Chalkboard" charset="0"/>
              <a:ea typeface="Chalkboard" charset="0"/>
              <a:cs typeface="Chalkboard" charset="0"/>
            </a:endParaRPr>
          </a:p>
        </p:txBody>
      </p:sp>
      <p:sp>
        <p:nvSpPr>
          <p:cNvPr id="3" name="Content Placeholder 2"/>
          <p:cNvSpPr>
            <a:spLocks noGrp="1"/>
          </p:cNvSpPr>
          <p:nvPr>
            <p:ph idx="1"/>
          </p:nvPr>
        </p:nvSpPr>
        <p:spPr>
          <a:xfrm>
            <a:off x="5118447" y="803186"/>
            <a:ext cx="6281873" cy="1546739"/>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smtClean="0"/>
              <a:t>Algorithmia</a:t>
            </a:r>
            <a:r>
              <a:rPr lang="en-US" dirty="0" smtClean="0"/>
              <a:t> is where a daily report is created on user interaction with marketing material. This is one way that media producers can measure the impact of campaigns, events and marketing material in general. This type of automated analysis is crucial for good social media marketing and is called:</a:t>
            </a:r>
            <a:endParaRPr lang="en-US" dirty="0"/>
          </a:p>
        </p:txBody>
      </p:sp>
      <p:sp>
        <p:nvSpPr>
          <p:cNvPr id="4" name="Rectangle 3">
            <a:hlinkClick r:id="" action="ppaction://hlinkshowjump?jump=lastslide"/>
          </p:cNvPr>
          <p:cNvSpPr/>
          <p:nvPr/>
        </p:nvSpPr>
        <p:spPr>
          <a:xfrm>
            <a:off x="6602681" y="2588821"/>
            <a:ext cx="2766950"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Separate Analysis</a:t>
            </a:r>
            <a:endParaRPr lang="en-US"/>
          </a:p>
        </p:txBody>
      </p:sp>
      <p:sp>
        <p:nvSpPr>
          <p:cNvPr id="5" name="Rectangle 4">
            <a:hlinkClick r:id="" action="ppaction://hlinkshowjump?jump=lastslide"/>
          </p:cNvPr>
          <p:cNvSpPr/>
          <p:nvPr/>
        </p:nvSpPr>
        <p:spPr>
          <a:xfrm>
            <a:off x="6602681" y="3714998"/>
            <a:ext cx="2766950"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Siesta </a:t>
            </a:r>
            <a:r>
              <a:rPr lang="en-US" dirty="0" smtClean="0"/>
              <a:t>Analysis</a:t>
            </a:r>
            <a:endParaRPr lang="en-US" dirty="0"/>
          </a:p>
        </p:txBody>
      </p:sp>
      <p:sp>
        <p:nvSpPr>
          <p:cNvPr id="6" name="Rectangle 5">
            <a:hlinkClick r:id="" action="ppaction://hlinkshowjump?jump=nextslide"/>
          </p:cNvPr>
          <p:cNvSpPr/>
          <p:nvPr/>
        </p:nvSpPr>
        <p:spPr>
          <a:xfrm>
            <a:off x="6602681" y="4841175"/>
            <a:ext cx="2766950"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Sentiment Analysis</a:t>
            </a:r>
            <a:endParaRPr lang="en-US" dirty="0"/>
          </a:p>
        </p:txBody>
      </p:sp>
      <p:sp>
        <p:nvSpPr>
          <p:cNvPr id="7" name="Rectangle 6"/>
          <p:cNvSpPr/>
          <p:nvPr/>
        </p:nvSpPr>
        <p:spPr>
          <a:xfrm>
            <a:off x="0" y="0"/>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986353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Chalkboard" charset="0"/>
                <a:ea typeface="Chalkboard" charset="0"/>
                <a:cs typeface="Chalkboard" charset="0"/>
              </a:rPr>
              <a:t>WELL DONE </a:t>
            </a:r>
            <a:r>
              <a:rPr lang="mr-IN" b="1" dirty="0" smtClean="0">
                <a:latin typeface="Chalkboard" charset="0"/>
                <a:ea typeface="Chalkboard" charset="0"/>
                <a:cs typeface="Chalkboard" charset="0"/>
              </a:rPr>
              <a:t>–</a:t>
            </a:r>
            <a:r>
              <a:rPr lang="en-US" b="1" dirty="0" smtClean="0">
                <a:latin typeface="Chalkboard" charset="0"/>
                <a:ea typeface="Chalkboard" charset="0"/>
                <a:cs typeface="Chalkboard" charset="0"/>
              </a:rPr>
              <a:t> you’re social media savvy!!</a:t>
            </a:r>
            <a:endParaRPr lang="en-US" b="1" dirty="0">
              <a:latin typeface="Chalkboard" charset="0"/>
              <a:ea typeface="Chalkboard" charset="0"/>
              <a:cs typeface="Chalkboard" charset="0"/>
            </a:endParaRPr>
          </a:p>
        </p:txBody>
      </p:sp>
      <p:sp>
        <p:nvSpPr>
          <p:cNvPr id="3" name="Subtitle 2"/>
          <p:cNvSpPr>
            <a:spLocks noGrp="1"/>
          </p:cNvSpPr>
          <p:nvPr>
            <p:ph type="subTitle" idx="1"/>
          </p:nvPr>
        </p:nvSpPr>
        <p:spPr/>
        <p:txBody>
          <a:bodyPr/>
          <a:lstStyle/>
          <a:p>
            <a:r>
              <a:rPr lang="en-US" dirty="0" smtClean="0"/>
              <a:t>So let’s keep going!</a:t>
            </a:r>
            <a:endParaRPr lang="en-US" dirty="0"/>
          </a:p>
        </p:txBody>
      </p:sp>
      <p:sp>
        <p:nvSpPr>
          <p:cNvPr id="4" name="Rectangle 3"/>
          <p:cNvSpPr/>
          <p:nvPr/>
        </p:nvSpPr>
        <p:spPr>
          <a:xfrm>
            <a:off x="0" y="11875"/>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2008956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4126511" y="629061"/>
            <a:ext cx="2857500" cy="2844800"/>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2410692" y="3782785"/>
            <a:ext cx="6567054" cy="1727200"/>
          </a:xfrm>
          <a:prstGeom prst="rect">
            <a:avLst/>
          </a:prstGeom>
        </p:spPr>
      </p:pic>
      <p:sp>
        <p:nvSpPr>
          <p:cNvPr id="4" name="TextBox 3"/>
          <p:cNvSpPr txBox="1"/>
          <p:nvPr/>
        </p:nvSpPr>
        <p:spPr>
          <a:xfrm>
            <a:off x="2143332" y="5818909"/>
            <a:ext cx="7293856" cy="923330"/>
          </a:xfrm>
          <a:prstGeom prst="rect">
            <a:avLst/>
          </a:prstGeom>
          <a:noFill/>
        </p:spPr>
        <p:txBody>
          <a:bodyPr wrap="none" rtlCol="0">
            <a:spAutoFit/>
          </a:bodyPr>
          <a:lstStyle/>
          <a:p>
            <a:r>
              <a:rPr lang="en-US" dirty="0" smtClean="0"/>
              <a:t>When there is no payment to boost advertising, followers or tweets.</a:t>
            </a:r>
          </a:p>
          <a:p>
            <a:endParaRPr lang="en-US" dirty="0"/>
          </a:p>
          <a:p>
            <a:pPr algn="ctr"/>
            <a:r>
              <a:rPr lang="en-US" dirty="0" smtClean="0"/>
              <a:t>Content # and SEO keywords have got you these results</a:t>
            </a:r>
            <a:endParaRPr lang="en-US" dirty="0"/>
          </a:p>
        </p:txBody>
      </p:sp>
      <p:sp>
        <p:nvSpPr>
          <p:cNvPr id="5" name="Rectangle 4"/>
          <p:cNvSpPr/>
          <p:nvPr/>
        </p:nvSpPr>
        <p:spPr>
          <a:xfrm>
            <a:off x="0" y="0"/>
            <a:ext cx="4868883"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22465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054430" y="59203"/>
            <a:ext cx="8292834" cy="7053596"/>
          </a:xfrm>
          <a:prstGeom prst="rect">
            <a:avLst/>
          </a:prstGeom>
        </p:spPr>
      </p:pic>
      <p:sp>
        <p:nvSpPr>
          <p:cNvPr id="4" name="TextBox 3"/>
          <p:cNvSpPr txBox="1"/>
          <p:nvPr/>
        </p:nvSpPr>
        <p:spPr>
          <a:xfrm>
            <a:off x="1353786" y="308759"/>
            <a:ext cx="1650670" cy="646331"/>
          </a:xfrm>
          <a:prstGeom prst="rect">
            <a:avLst/>
          </a:prstGeom>
          <a:noFill/>
          <a:ln>
            <a:solidFill>
              <a:schemeClr val="accent1"/>
            </a:solidFill>
          </a:ln>
        </p:spPr>
        <p:txBody>
          <a:bodyPr wrap="square" rtlCol="0">
            <a:spAutoFit/>
          </a:bodyPr>
          <a:lstStyle/>
          <a:p>
            <a:r>
              <a:rPr lang="en-US" b="1" smtClean="0">
                <a:latin typeface="Chalkboard" charset="0"/>
                <a:ea typeface="Chalkboard" charset="0"/>
                <a:cs typeface="Chalkboard" charset="0"/>
              </a:rPr>
              <a:t>Social Media Sales Funnel</a:t>
            </a:r>
            <a:endParaRPr lang="en-US" b="1">
              <a:latin typeface="Chalkboard" charset="0"/>
              <a:ea typeface="Chalkboard" charset="0"/>
              <a:cs typeface="Chalkboard" charset="0"/>
            </a:endParaRPr>
          </a:p>
        </p:txBody>
      </p:sp>
      <p:sp>
        <p:nvSpPr>
          <p:cNvPr id="5" name="TextBox 4"/>
          <p:cNvSpPr txBox="1"/>
          <p:nvPr/>
        </p:nvSpPr>
        <p:spPr>
          <a:xfrm>
            <a:off x="9179626" y="308759"/>
            <a:ext cx="2707574" cy="2308324"/>
          </a:xfrm>
          <a:prstGeom prst="rect">
            <a:avLst/>
          </a:prstGeom>
          <a:solidFill>
            <a:srgbClr val="FFFF00"/>
          </a:solidFill>
        </p:spPr>
        <p:txBody>
          <a:bodyPr wrap="square" rtlCol="0">
            <a:spAutoFit/>
          </a:bodyPr>
          <a:lstStyle/>
          <a:p>
            <a:pPr algn="ctr"/>
            <a:r>
              <a:rPr lang="en-US" b="1" dirty="0" smtClean="0">
                <a:latin typeface="Chalkboard" charset="0"/>
                <a:ea typeface="Chalkboard" charset="0"/>
                <a:cs typeface="Chalkboard" charset="0"/>
              </a:rPr>
              <a:t>A social media campaign is just like any other media production with regards to planning. </a:t>
            </a:r>
          </a:p>
          <a:p>
            <a:pPr algn="ctr"/>
            <a:endParaRPr lang="en-US" b="1" dirty="0">
              <a:latin typeface="Chalkboard" charset="0"/>
              <a:ea typeface="Chalkboard" charset="0"/>
              <a:cs typeface="Chalkboard" charset="0"/>
            </a:endParaRPr>
          </a:p>
          <a:p>
            <a:pPr algn="ctr"/>
            <a:r>
              <a:rPr lang="en-US" b="1" dirty="0" smtClean="0">
                <a:latin typeface="Chalkboard" charset="0"/>
                <a:ea typeface="Chalkboard" charset="0"/>
                <a:cs typeface="Chalkboard" charset="0"/>
              </a:rPr>
              <a:t>What do you need to do to plan it?</a:t>
            </a:r>
            <a:endParaRPr lang="en-US" b="1" dirty="0">
              <a:latin typeface="Chalkboard" charset="0"/>
              <a:ea typeface="Chalkboard" charset="0"/>
              <a:cs typeface="Chalkboard" charset="0"/>
            </a:endParaRPr>
          </a:p>
        </p:txBody>
      </p:sp>
      <p:sp>
        <p:nvSpPr>
          <p:cNvPr id="6" name="TextBox 5"/>
          <p:cNvSpPr txBox="1"/>
          <p:nvPr/>
        </p:nvSpPr>
        <p:spPr>
          <a:xfrm>
            <a:off x="9001496" y="2861953"/>
            <a:ext cx="2885704" cy="923330"/>
          </a:xfrm>
          <a:prstGeom prst="rect">
            <a:avLst/>
          </a:prstGeom>
          <a:solidFill>
            <a:srgbClr val="00B0F0"/>
          </a:solidFill>
        </p:spPr>
        <p:txBody>
          <a:bodyPr wrap="square" rtlCol="0">
            <a:spAutoFit/>
          </a:bodyPr>
          <a:lstStyle/>
          <a:p>
            <a:pPr algn="ctr"/>
            <a:r>
              <a:rPr lang="en-US" b="1" dirty="0" smtClean="0">
                <a:latin typeface="Chalkboard" charset="0"/>
                <a:ea typeface="Chalkboard" charset="0"/>
                <a:cs typeface="Chalkboard" charset="0"/>
              </a:rPr>
              <a:t>Use your white boards to write down 3 stages of planning a campaign?</a:t>
            </a:r>
            <a:endParaRPr lang="en-US" b="1" dirty="0">
              <a:latin typeface="Chalkboard" charset="0"/>
              <a:ea typeface="Chalkboard" charset="0"/>
              <a:cs typeface="Chalkboard" charset="0"/>
            </a:endParaRPr>
          </a:p>
        </p:txBody>
      </p:sp>
      <p:sp>
        <p:nvSpPr>
          <p:cNvPr id="7" name="TextBox 6"/>
          <p:cNvSpPr txBox="1"/>
          <p:nvPr/>
        </p:nvSpPr>
        <p:spPr>
          <a:xfrm>
            <a:off x="5268092" y="447258"/>
            <a:ext cx="1865511" cy="369332"/>
          </a:xfrm>
          <a:prstGeom prst="rect">
            <a:avLst/>
          </a:prstGeom>
          <a:noFill/>
        </p:spPr>
        <p:txBody>
          <a:bodyPr wrap="none" rtlCol="0">
            <a:spAutoFit/>
          </a:bodyPr>
          <a:lstStyle/>
          <a:p>
            <a:r>
              <a:rPr lang="en-US" dirty="0" smtClean="0"/>
              <a:t>Generate Leads</a:t>
            </a:r>
            <a:endParaRPr lang="en-US" dirty="0"/>
          </a:p>
        </p:txBody>
      </p:sp>
      <p:sp>
        <p:nvSpPr>
          <p:cNvPr id="8" name="TextBox 7"/>
          <p:cNvSpPr txBox="1"/>
          <p:nvPr/>
        </p:nvSpPr>
        <p:spPr>
          <a:xfrm>
            <a:off x="5230902" y="1626919"/>
            <a:ext cx="1939890" cy="369332"/>
          </a:xfrm>
          <a:prstGeom prst="rect">
            <a:avLst/>
          </a:prstGeom>
          <a:noFill/>
        </p:spPr>
        <p:txBody>
          <a:bodyPr wrap="none" rtlCol="0">
            <a:spAutoFit/>
          </a:bodyPr>
          <a:lstStyle/>
          <a:p>
            <a:r>
              <a:rPr lang="en-US" dirty="0" smtClean="0"/>
              <a:t>Build Credibility</a:t>
            </a:r>
            <a:endParaRPr lang="en-US" dirty="0"/>
          </a:p>
        </p:txBody>
      </p:sp>
      <p:sp>
        <p:nvSpPr>
          <p:cNvPr id="9" name="TextBox 8"/>
          <p:cNvSpPr txBox="1"/>
          <p:nvPr/>
        </p:nvSpPr>
        <p:spPr>
          <a:xfrm>
            <a:off x="5257223" y="2609719"/>
            <a:ext cx="1887248" cy="369332"/>
          </a:xfrm>
          <a:prstGeom prst="rect">
            <a:avLst/>
          </a:prstGeom>
          <a:noFill/>
        </p:spPr>
        <p:txBody>
          <a:bodyPr wrap="none" rtlCol="0">
            <a:spAutoFit/>
          </a:bodyPr>
          <a:lstStyle/>
          <a:p>
            <a:r>
              <a:rPr lang="en-US" dirty="0" smtClean="0"/>
              <a:t>Stay top of mind</a:t>
            </a:r>
            <a:endParaRPr lang="en-US" dirty="0"/>
          </a:p>
        </p:txBody>
      </p:sp>
      <p:sp>
        <p:nvSpPr>
          <p:cNvPr id="10" name="TextBox 9"/>
          <p:cNvSpPr txBox="1"/>
          <p:nvPr/>
        </p:nvSpPr>
        <p:spPr>
          <a:xfrm>
            <a:off x="5230902" y="3509127"/>
            <a:ext cx="2209451" cy="369332"/>
          </a:xfrm>
          <a:prstGeom prst="rect">
            <a:avLst/>
          </a:prstGeom>
          <a:noFill/>
        </p:spPr>
        <p:txBody>
          <a:bodyPr wrap="none" rtlCol="0">
            <a:spAutoFit/>
          </a:bodyPr>
          <a:lstStyle/>
          <a:p>
            <a:r>
              <a:rPr lang="en-US" dirty="0" smtClean="0"/>
              <a:t>Drive to sweet spot</a:t>
            </a:r>
            <a:endParaRPr lang="en-US" dirty="0"/>
          </a:p>
        </p:txBody>
      </p:sp>
      <p:sp>
        <p:nvSpPr>
          <p:cNvPr id="11" name="TextBox 10"/>
          <p:cNvSpPr txBox="1"/>
          <p:nvPr/>
        </p:nvSpPr>
        <p:spPr>
          <a:xfrm>
            <a:off x="5478565" y="4273055"/>
            <a:ext cx="1444563" cy="646331"/>
          </a:xfrm>
          <a:prstGeom prst="rect">
            <a:avLst/>
          </a:prstGeom>
          <a:noFill/>
        </p:spPr>
        <p:txBody>
          <a:bodyPr wrap="none" rtlCol="0">
            <a:spAutoFit/>
          </a:bodyPr>
          <a:lstStyle/>
          <a:p>
            <a:r>
              <a:rPr lang="en-US" dirty="0" smtClean="0">
                <a:solidFill>
                  <a:schemeClr val="bg1"/>
                </a:solidFill>
              </a:rPr>
              <a:t>Strengthen</a:t>
            </a:r>
          </a:p>
          <a:p>
            <a:r>
              <a:rPr lang="en-US" dirty="0" smtClean="0">
                <a:solidFill>
                  <a:schemeClr val="bg1"/>
                </a:solidFill>
              </a:rPr>
              <a:t>relationship</a:t>
            </a:r>
            <a:endParaRPr lang="en-US" dirty="0">
              <a:solidFill>
                <a:schemeClr val="bg1"/>
              </a:solidFill>
            </a:endParaRPr>
          </a:p>
        </p:txBody>
      </p:sp>
      <p:sp>
        <p:nvSpPr>
          <p:cNvPr id="12" name="TextBox 11"/>
          <p:cNvSpPr txBox="1"/>
          <p:nvPr/>
        </p:nvSpPr>
        <p:spPr>
          <a:xfrm>
            <a:off x="5673020" y="5129725"/>
            <a:ext cx="1055651" cy="523220"/>
          </a:xfrm>
          <a:prstGeom prst="rect">
            <a:avLst/>
          </a:prstGeom>
          <a:noFill/>
        </p:spPr>
        <p:txBody>
          <a:bodyPr wrap="square" rtlCol="0">
            <a:spAutoFit/>
          </a:bodyPr>
          <a:lstStyle/>
          <a:p>
            <a:pPr algn="ctr"/>
            <a:r>
              <a:rPr lang="en-US" sz="1400" dirty="0" smtClean="0">
                <a:solidFill>
                  <a:schemeClr val="bg1"/>
                </a:solidFill>
              </a:rPr>
              <a:t>Earn Referrals</a:t>
            </a:r>
            <a:endParaRPr lang="en-US" sz="1400" dirty="0">
              <a:solidFill>
                <a:schemeClr val="bg1"/>
              </a:solidFill>
            </a:endParaRPr>
          </a:p>
        </p:txBody>
      </p:sp>
      <p:sp>
        <p:nvSpPr>
          <p:cNvPr id="13" name="TextBox 12"/>
          <p:cNvSpPr txBox="1"/>
          <p:nvPr/>
        </p:nvSpPr>
        <p:spPr>
          <a:xfrm>
            <a:off x="1662545" y="2458192"/>
            <a:ext cx="2054742" cy="1754326"/>
          </a:xfrm>
          <a:prstGeom prst="rect">
            <a:avLst/>
          </a:prstGeom>
          <a:noFill/>
          <a:ln>
            <a:solidFill>
              <a:schemeClr val="accent1"/>
            </a:solidFill>
          </a:ln>
        </p:spPr>
        <p:txBody>
          <a:bodyPr wrap="square" rtlCol="0">
            <a:spAutoFit/>
          </a:bodyPr>
          <a:lstStyle/>
          <a:p>
            <a:pPr algn="ctr"/>
            <a:r>
              <a:rPr lang="en-US" dirty="0" smtClean="0"/>
              <a:t>Use your whiteboards to discuss what you think each part is and how it </a:t>
            </a:r>
            <a:r>
              <a:rPr lang="en-US" smtClean="0"/>
              <a:t>would work?</a:t>
            </a:r>
            <a:endParaRPr lang="en-US" dirty="0"/>
          </a:p>
        </p:txBody>
      </p:sp>
      <p:sp>
        <p:nvSpPr>
          <p:cNvPr id="14" name="Rectangle 13"/>
          <p:cNvSpPr/>
          <p:nvPr/>
        </p:nvSpPr>
        <p:spPr>
          <a:xfrm>
            <a:off x="-43544" y="6211669"/>
            <a:ext cx="6096000" cy="646331"/>
          </a:xfrm>
          <a:prstGeom prst="rect">
            <a:avLst/>
          </a:prstGeom>
          <a:solidFill>
            <a:srgbClr val="FFFF00"/>
          </a:solidFill>
        </p:spPr>
        <p:txBody>
          <a:bodyPr>
            <a:spAutoFit/>
          </a:bodyPr>
          <a:lstStyle/>
          <a:p>
            <a:r>
              <a:rPr lang="en-US"/>
              <a:t>Learning Objective: To explain and compare the key features of a social media campaign.</a:t>
            </a:r>
            <a:endParaRPr lang="en-US" dirty="0"/>
          </a:p>
        </p:txBody>
      </p:sp>
    </p:spTree>
    <p:extLst>
      <p:ext uri="{BB962C8B-B14F-4D97-AF65-F5344CB8AC3E}">
        <p14:creationId xmlns:p14="http://schemas.microsoft.com/office/powerpoint/2010/main" val="145023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heckerboard(across)">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1" grpId="0"/>
      <p:bldP spid="1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23" y="715774"/>
            <a:ext cx="3500828" cy="2470065"/>
          </a:xfrm>
        </p:spPr>
        <p:txBody>
          <a:bodyPr/>
          <a:lstStyle/>
          <a:p>
            <a:r>
              <a:rPr lang="en-US" dirty="0" smtClean="0"/>
              <a:t>Practical Task</a:t>
            </a:r>
            <a:endParaRPr lang="en-US" dirty="0"/>
          </a:p>
        </p:txBody>
      </p:sp>
      <p:sp>
        <p:nvSpPr>
          <p:cNvPr id="3" name="Content Placeholder 2"/>
          <p:cNvSpPr>
            <a:spLocks noGrp="1"/>
          </p:cNvSpPr>
          <p:nvPr>
            <p:ph sz="half" idx="1"/>
          </p:nvPr>
        </p:nvSpPr>
        <p:spPr>
          <a:xfrm>
            <a:off x="5120878" y="0"/>
            <a:ext cx="6540691" cy="3185839"/>
          </a:xfrm>
        </p:spPr>
        <p:txBody>
          <a:bodyPr>
            <a:normAutofit fontScale="47500" lnSpcReduction="20000"/>
          </a:bodyPr>
          <a:lstStyle/>
          <a:p>
            <a:pPr marL="0" indent="0">
              <a:buNone/>
            </a:pPr>
            <a:r>
              <a:rPr lang="en-US" sz="3300" b="1" dirty="0" smtClean="0">
                <a:latin typeface="Chalkboard" charset="0"/>
                <a:ea typeface="Chalkboard" charset="0"/>
                <a:cs typeface="Chalkboard" charset="0"/>
              </a:rPr>
              <a:t>1. Choose a new film or new album that has just launched.</a:t>
            </a:r>
          </a:p>
          <a:p>
            <a:pPr marL="0" indent="0">
              <a:buNone/>
            </a:pPr>
            <a:endParaRPr lang="en-US" sz="3300" dirty="0"/>
          </a:p>
          <a:p>
            <a:pPr marL="0" indent="0">
              <a:buNone/>
            </a:pPr>
            <a:r>
              <a:rPr lang="en-US" sz="3300" dirty="0" smtClean="0"/>
              <a:t>Example : Taylor Swift’s New song and brand relaunch</a:t>
            </a:r>
          </a:p>
          <a:p>
            <a:pPr marL="0" indent="0">
              <a:buNone/>
            </a:pPr>
            <a:endParaRPr lang="en-US" sz="3300" dirty="0"/>
          </a:p>
          <a:p>
            <a:pPr marL="0" indent="0">
              <a:buNone/>
            </a:pPr>
            <a:r>
              <a:rPr lang="en-US" sz="3300" b="1" dirty="0" smtClean="0"/>
              <a:t>2. Check out the websites and social media connected to this </a:t>
            </a:r>
          </a:p>
          <a:p>
            <a:pPr marL="0" indent="0">
              <a:buNone/>
            </a:pPr>
            <a:r>
              <a:rPr lang="en-US" sz="3300" dirty="0" smtClean="0"/>
              <a:t>Example: Her Instagram, website and twitter.</a:t>
            </a:r>
          </a:p>
          <a:p>
            <a:pPr marL="0" indent="0">
              <a:buNone/>
            </a:pPr>
            <a:endParaRPr lang="en-US" dirty="0"/>
          </a:p>
          <a:p>
            <a:pPr marL="0" indent="0" algn="ctr">
              <a:buNone/>
            </a:pPr>
            <a:r>
              <a:rPr lang="en-US" sz="3600" b="1" dirty="0" smtClean="0">
                <a:latin typeface="Chalkboard" charset="0"/>
                <a:ea typeface="Chalkboard" charset="0"/>
                <a:cs typeface="Chalkboard" charset="0"/>
              </a:rPr>
              <a:t>STRETCH AND CHALLENGE: </a:t>
            </a:r>
            <a:r>
              <a:rPr lang="en-US" sz="3600" b="1" dirty="0">
                <a:latin typeface="Chalkboard" charset="0"/>
                <a:ea typeface="Chalkboard" charset="0"/>
                <a:cs typeface="Chalkboard" charset="0"/>
              </a:rPr>
              <a:t>(Use </a:t>
            </a:r>
            <a:r>
              <a:rPr lang="en-US" sz="3600" b="1" dirty="0">
                <a:latin typeface="Chalkboard" charset="0"/>
                <a:ea typeface="Chalkboard" charset="0"/>
                <a:cs typeface="Chalkboard" charset="0"/>
                <a:hlinkClick r:id="rId3"/>
              </a:rPr>
              <a:t>www.archive.org</a:t>
            </a:r>
            <a:r>
              <a:rPr lang="en-US" sz="3600" b="1" dirty="0">
                <a:latin typeface="Chalkboard" charset="0"/>
                <a:ea typeface="Chalkboard" charset="0"/>
                <a:cs typeface="Chalkboard" charset="0"/>
              </a:rPr>
              <a:t> to see it’s development since the website was first created).</a:t>
            </a:r>
          </a:p>
          <a:p>
            <a:pPr marL="0" indent="0">
              <a:buNone/>
            </a:pPr>
            <a:endParaRPr lang="en-US" dirty="0"/>
          </a:p>
        </p:txBody>
      </p:sp>
      <p:sp>
        <p:nvSpPr>
          <p:cNvPr id="4" name="Content Placeholder 3"/>
          <p:cNvSpPr>
            <a:spLocks noGrp="1"/>
          </p:cNvSpPr>
          <p:nvPr>
            <p:ph sz="half" idx="2"/>
          </p:nvPr>
        </p:nvSpPr>
        <p:spPr>
          <a:xfrm>
            <a:off x="5120878" y="3313445"/>
            <a:ext cx="6790073" cy="2659403"/>
          </a:xfrm>
        </p:spPr>
        <p:txBody>
          <a:bodyPr>
            <a:noAutofit/>
          </a:bodyPr>
          <a:lstStyle/>
          <a:p>
            <a:pPr marL="0" indent="0">
              <a:buNone/>
            </a:pPr>
            <a:r>
              <a:rPr lang="en-US" b="1" dirty="0" smtClean="0"/>
              <a:t>3. What key features of the social media campaign for this product are you spotting? How are they doing this?</a:t>
            </a:r>
            <a:endParaRPr lang="en-US" b="1" dirty="0"/>
          </a:p>
          <a:p>
            <a:pPr marL="0" indent="0">
              <a:buNone/>
            </a:pPr>
            <a:r>
              <a:rPr lang="en-US" dirty="0" smtClean="0"/>
              <a:t>Example: Taylor uses her twitter to “Drive to sweet spot” by enticing them with early previews of her new music video. </a:t>
            </a:r>
          </a:p>
          <a:p>
            <a:pPr marL="0" indent="0">
              <a:buNone/>
            </a:pPr>
            <a:endParaRPr lang="en-US" dirty="0"/>
          </a:p>
          <a:p>
            <a:pPr marL="0" indent="0">
              <a:buNone/>
            </a:pPr>
            <a:r>
              <a:rPr lang="en-US" b="1" dirty="0" smtClean="0"/>
              <a:t>4. How successful is this campaign? What are you noticing about audience engagement?</a:t>
            </a:r>
          </a:p>
          <a:p>
            <a:pPr marL="0" indent="0">
              <a:buNone/>
            </a:pPr>
            <a:r>
              <a:rPr lang="en-US" dirty="0" smtClean="0"/>
              <a:t>Example: There are lots of tweet replies, retweets and likes and her YouTube has received XXXXXX views. </a:t>
            </a:r>
            <a:endParaRPr lang="en-US" dirty="0"/>
          </a:p>
        </p:txBody>
      </p:sp>
      <p:sp>
        <p:nvSpPr>
          <p:cNvPr id="5" name="TextBox 4"/>
          <p:cNvSpPr txBox="1"/>
          <p:nvPr/>
        </p:nvSpPr>
        <p:spPr>
          <a:xfrm rot="20572400">
            <a:off x="1053944" y="4493880"/>
            <a:ext cx="3372592" cy="2031325"/>
          </a:xfrm>
          <a:prstGeom prst="rect">
            <a:avLst/>
          </a:prstGeom>
          <a:solidFill>
            <a:srgbClr val="FFFF00"/>
          </a:solidFill>
        </p:spPr>
        <p:txBody>
          <a:bodyPr wrap="square" rtlCol="0">
            <a:spAutoFit/>
          </a:bodyPr>
          <a:lstStyle/>
          <a:p>
            <a:r>
              <a:rPr lang="en-US" dirty="0" smtClean="0"/>
              <a:t>Next Challenge:</a:t>
            </a:r>
          </a:p>
          <a:p>
            <a:pPr algn="ctr"/>
            <a:r>
              <a:rPr lang="en-US" dirty="0" err="1" smtClean="0"/>
              <a:t>Analyse</a:t>
            </a:r>
            <a:r>
              <a:rPr lang="en-US" dirty="0" smtClean="0"/>
              <a:t> the language and graphic content from the company feeds. Compare them with the actor/artist’s pages. Note down any differences/similarities.</a:t>
            </a:r>
            <a:endParaRPr lang="en-US" dirty="0"/>
          </a:p>
        </p:txBody>
      </p:sp>
      <p:sp>
        <p:nvSpPr>
          <p:cNvPr id="6" name="TextBox 5"/>
          <p:cNvSpPr txBox="1"/>
          <p:nvPr/>
        </p:nvSpPr>
        <p:spPr>
          <a:xfrm rot="19787994">
            <a:off x="692112" y="3255894"/>
            <a:ext cx="3395097" cy="369332"/>
          </a:xfrm>
          <a:prstGeom prst="rect">
            <a:avLst/>
          </a:prstGeom>
          <a:noFill/>
        </p:spPr>
        <p:txBody>
          <a:bodyPr wrap="none" rtlCol="0">
            <a:spAutoFit/>
          </a:bodyPr>
          <a:lstStyle/>
          <a:p>
            <a:r>
              <a:rPr lang="en-US" dirty="0" smtClean="0"/>
              <a:t>In pairs research the following</a:t>
            </a:r>
            <a:endParaRPr lang="en-US" dirty="0"/>
          </a:p>
        </p:txBody>
      </p:sp>
      <p:sp>
        <p:nvSpPr>
          <p:cNvPr id="7" name="Right Arrow 6"/>
          <p:cNvSpPr/>
          <p:nvPr/>
        </p:nvSpPr>
        <p:spPr>
          <a:xfrm rot="18814233">
            <a:off x="3549145" y="1707171"/>
            <a:ext cx="1651876" cy="4872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4536374" cy="923330"/>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736524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Chalkboard" charset="0"/>
                <a:ea typeface="Chalkboard" charset="0"/>
                <a:cs typeface="Chalkboard" charset="0"/>
              </a:rPr>
              <a:t>What did you spot?</a:t>
            </a:r>
            <a:endParaRPr lang="en-US" b="1" dirty="0">
              <a:latin typeface="Chalkboard" charset="0"/>
              <a:ea typeface="Chalkboard" charset="0"/>
              <a:cs typeface="Chalkboard" charset="0"/>
            </a:endParaRPr>
          </a:p>
        </p:txBody>
      </p:sp>
    </p:spTree>
    <p:extLst>
      <p:ext uri="{BB962C8B-B14F-4D97-AF65-F5344CB8AC3E}">
        <p14:creationId xmlns:p14="http://schemas.microsoft.com/office/powerpoint/2010/main" val="520650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9600" b="1" dirty="0" smtClean="0"/>
              <a:t>WRONG ANSWER</a:t>
            </a:r>
            <a:endParaRPr lang="en-US" sz="9600" b="1" dirty="0"/>
          </a:p>
        </p:txBody>
      </p:sp>
      <p:sp>
        <p:nvSpPr>
          <p:cNvPr id="4" name="Rectangle 3">
            <a:hlinkClick r:id="rId2" action="ppaction://hlinksldjump"/>
          </p:cNvPr>
          <p:cNvSpPr/>
          <p:nvPr/>
        </p:nvSpPr>
        <p:spPr>
          <a:xfrm>
            <a:off x="4334494" y="5961413"/>
            <a:ext cx="3954483" cy="724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halkboard" charset="0"/>
                <a:ea typeface="Chalkboard" charset="0"/>
                <a:cs typeface="Chalkboard" charset="0"/>
              </a:rPr>
              <a:t>Try again</a:t>
            </a:r>
            <a:endParaRPr lang="en-US" b="1" dirty="0">
              <a:solidFill>
                <a:schemeClr val="bg1"/>
              </a:solidFill>
              <a:latin typeface="Chalkboard" charset="0"/>
              <a:ea typeface="Chalkboard" charset="0"/>
              <a:cs typeface="Chalkboard" charset="0"/>
            </a:endParaRPr>
          </a:p>
        </p:txBody>
      </p:sp>
    </p:spTree>
    <p:extLst>
      <p:ext uri="{BB962C8B-B14F-4D97-AF65-F5344CB8AC3E}">
        <p14:creationId xmlns:p14="http://schemas.microsoft.com/office/powerpoint/2010/main" val="14451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4945908" y="2053277"/>
            <a:ext cx="2857500" cy="2857500"/>
          </a:xfrm>
          <a:prstGeom prst="rect">
            <a:avLst/>
          </a:prstGeom>
        </p:spPr>
      </p:pic>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4572000" y="1324442"/>
            <a:ext cx="4381335" cy="3586335"/>
          </a:xfrm>
          <a:prstGeom prst="rect">
            <a:avLst/>
          </a:prstGeom>
        </p:spPr>
      </p:pic>
      <p:pic>
        <p:nvPicPr>
          <p:cNvPr id="4" name="Picture 3"/>
          <p:cNvPicPr>
            <a:picLocks noChangeAspect="1"/>
          </p:cNvPicPr>
          <p:nvPr/>
        </p:nvPicPr>
        <p:blipFill>
          <a:blip r:embed="rId4"/>
          <a:stretch>
            <a:fillRect/>
          </a:stretch>
        </p:blipFill>
        <p:spPr>
          <a:xfrm>
            <a:off x="1721509" y="575141"/>
            <a:ext cx="1621793" cy="1621793"/>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7889339" y="4161477"/>
            <a:ext cx="4000500" cy="2032000"/>
          </a:xfrm>
          <a:prstGeom prst="rect">
            <a:avLst/>
          </a:prstGeom>
        </p:spPr>
      </p:pic>
      <p:pic>
        <p:nvPicPr>
          <p:cNvPr id="6" name="Picture 5"/>
          <p:cNvPicPr>
            <a:picLocks noChangeAspect="1"/>
          </p:cNvPicPr>
          <p:nvPr/>
        </p:nvPicPr>
        <p:blipFill>
          <a:blip r:embed="rId6"/>
          <a:stretch>
            <a:fillRect/>
          </a:stretch>
        </p:blipFill>
        <p:spPr>
          <a:xfrm>
            <a:off x="1382239" y="4454814"/>
            <a:ext cx="3810000" cy="2133600"/>
          </a:xfrm>
          <a:prstGeom prst="rect">
            <a:avLst/>
          </a:prstGeom>
        </p:spPr>
      </p:pic>
      <p:pic>
        <p:nvPicPr>
          <p:cNvPr id="7" name="Picture 6"/>
          <p:cNvPicPr>
            <a:picLocks noChangeAspect="1"/>
          </p:cNvPicPr>
          <p:nvPr/>
        </p:nvPicPr>
        <p:blipFill>
          <a:blip r:embed="rId7"/>
          <a:stretch>
            <a:fillRect/>
          </a:stretch>
        </p:blipFill>
        <p:spPr>
          <a:xfrm>
            <a:off x="8819655" y="575142"/>
            <a:ext cx="3203864" cy="1794164"/>
          </a:xfrm>
          <a:prstGeom prst="rect">
            <a:avLst/>
          </a:prstGeom>
        </p:spPr>
      </p:pic>
      <p:sp>
        <p:nvSpPr>
          <p:cNvPr id="8" name="Rectangle 7"/>
          <p:cNvSpPr/>
          <p:nvPr/>
        </p:nvSpPr>
        <p:spPr>
          <a:xfrm>
            <a:off x="0" y="0"/>
            <a:ext cx="6096000" cy="646331"/>
          </a:xfrm>
          <a:prstGeom prst="rect">
            <a:avLst/>
          </a:prstGeom>
          <a:solidFill>
            <a:srgbClr val="FFFF00"/>
          </a:solidFill>
        </p:spPr>
        <p:txBody>
          <a:bodyPr>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8793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3557" y="305788"/>
            <a:ext cx="11152251" cy="6273141"/>
          </a:xfrm>
          <a:prstGeom prst="rect">
            <a:avLst/>
          </a:prstGeom>
        </p:spPr>
      </p:pic>
      <p:pic>
        <p:nvPicPr>
          <p:cNvPr id="4" name="Picture 3"/>
          <p:cNvPicPr>
            <a:picLocks noChangeAspect="1"/>
          </p:cNvPicPr>
          <p:nvPr/>
        </p:nvPicPr>
        <p:blipFill>
          <a:blip r:embed="rId3" cstate="email">
            <a:clrChange>
              <a:clrFrom>
                <a:srgbClr val="F0ECEB"/>
              </a:clrFrom>
              <a:clrTo>
                <a:srgbClr val="F0ECEB">
                  <a:alpha val="0"/>
                </a:srgbClr>
              </a:clrTo>
            </a:clrChange>
            <a:extLst>
              <a:ext uri="{28A0092B-C50C-407E-A947-70E740481C1C}">
                <a14:useLocalDpi xmlns:a14="http://schemas.microsoft.com/office/drawing/2010/main"/>
              </a:ext>
            </a:extLst>
          </a:blip>
          <a:stretch>
            <a:fillRect/>
          </a:stretch>
        </p:blipFill>
        <p:spPr>
          <a:xfrm>
            <a:off x="6021120" y="3111335"/>
            <a:ext cx="4736294" cy="3234212"/>
          </a:xfrm>
          <a:prstGeom prst="rect">
            <a:avLst/>
          </a:prstGeom>
        </p:spPr>
      </p:pic>
      <p:sp>
        <p:nvSpPr>
          <p:cNvPr id="5" name="TextBox 4"/>
          <p:cNvSpPr txBox="1"/>
          <p:nvPr/>
        </p:nvSpPr>
        <p:spPr>
          <a:xfrm>
            <a:off x="4714504" y="3574473"/>
            <a:ext cx="1420774" cy="369332"/>
          </a:xfrm>
          <a:prstGeom prst="rect">
            <a:avLst/>
          </a:prstGeom>
          <a:noFill/>
          <a:ln>
            <a:solidFill>
              <a:schemeClr val="accent1"/>
            </a:solidFill>
          </a:ln>
        </p:spPr>
        <p:txBody>
          <a:bodyPr wrap="none" rtlCol="0">
            <a:spAutoFit/>
          </a:bodyPr>
          <a:lstStyle/>
          <a:p>
            <a:r>
              <a:rPr lang="en-US" dirty="0" smtClean="0"/>
              <a:t>Established</a:t>
            </a:r>
            <a:endParaRPr lang="en-US" dirty="0"/>
          </a:p>
        </p:txBody>
      </p:sp>
      <p:sp>
        <p:nvSpPr>
          <p:cNvPr id="6" name="TextBox 5"/>
          <p:cNvSpPr txBox="1"/>
          <p:nvPr/>
        </p:nvSpPr>
        <p:spPr>
          <a:xfrm>
            <a:off x="9820894" y="3574473"/>
            <a:ext cx="1347035" cy="369332"/>
          </a:xfrm>
          <a:prstGeom prst="rect">
            <a:avLst/>
          </a:prstGeom>
          <a:noFill/>
          <a:ln>
            <a:solidFill>
              <a:schemeClr val="accent1"/>
            </a:solidFill>
          </a:ln>
        </p:spPr>
        <p:txBody>
          <a:bodyPr wrap="none" rtlCol="0">
            <a:spAutoFit/>
          </a:bodyPr>
          <a:lstStyle/>
          <a:p>
            <a:r>
              <a:rPr lang="en-US" smtClean="0"/>
              <a:t>Reinforced</a:t>
            </a:r>
            <a:endParaRPr lang="en-US"/>
          </a:p>
        </p:txBody>
      </p:sp>
      <p:sp>
        <p:nvSpPr>
          <p:cNvPr id="7" name="Rectangle 6"/>
          <p:cNvSpPr/>
          <p:nvPr/>
        </p:nvSpPr>
        <p:spPr>
          <a:xfrm>
            <a:off x="0" y="0"/>
            <a:ext cx="6096000" cy="646331"/>
          </a:xfrm>
          <a:prstGeom prst="rect">
            <a:avLst/>
          </a:prstGeom>
          <a:solidFill>
            <a:srgbClr val="FFFF00"/>
          </a:solidFill>
        </p:spPr>
        <p:txBody>
          <a:bodyPr>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84831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E7DED5"/>
              </a:clrFrom>
              <a:clrTo>
                <a:srgbClr val="E7DED5">
                  <a:alpha val="0"/>
                </a:srgbClr>
              </a:clrTo>
            </a:clrChange>
            <a:extLst>
              <a:ext uri="{28A0092B-C50C-407E-A947-70E740481C1C}">
                <a14:useLocalDpi xmlns:a14="http://schemas.microsoft.com/office/drawing/2010/main"/>
              </a:ext>
            </a:extLst>
          </a:blip>
          <a:stretch>
            <a:fillRect/>
          </a:stretch>
        </p:blipFill>
        <p:spPr>
          <a:xfrm>
            <a:off x="3124200" y="457200"/>
            <a:ext cx="5943600" cy="5943600"/>
          </a:xfrm>
          <a:prstGeom prst="rect">
            <a:avLst/>
          </a:prstGeom>
        </p:spPr>
      </p:pic>
      <p:sp>
        <p:nvSpPr>
          <p:cNvPr id="3" name="TextBox 2"/>
          <p:cNvSpPr txBox="1"/>
          <p:nvPr/>
        </p:nvSpPr>
        <p:spPr>
          <a:xfrm>
            <a:off x="808511" y="2339439"/>
            <a:ext cx="2231572" cy="1015663"/>
          </a:xfrm>
          <a:prstGeom prst="rect">
            <a:avLst/>
          </a:prstGeom>
          <a:noFill/>
        </p:spPr>
        <p:txBody>
          <a:bodyPr wrap="square" rtlCol="0">
            <a:spAutoFit/>
          </a:bodyPr>
          <a:lstStyle/>
          <a:p>
            <a:r>
              <a:rPr lang="en-US" sz="6000" dirty="0" smtClean="0"/>
              <a:t>STOP</a:t>
            </a:r>
            <a:endParaRPr lang="en-US" sz="6000" dirty="0"/>
          </a:p>
        </p:txBody>
      </p:sp>
      <p:sp>
        <p:nvSpPr>
          <p:cNvPr id="4" name="TextBox 3"/>
          <p:cNvSpPr txBox="1"/>
          <p:nvPr/>
        </p:nvSpPr>
        <p:spPr>
          <a:xfrm>
            <a:off x="9559636" y="2173184"/>
            <a:ext cx="1828800" cy="1569660"/>
          </a:xfrm>
          <a:prstGeom prst="rect">
            <a:avLst/>
          </a:prstGeom>
          <a:noFill/>
        </p:spPr>
        <p:txBody>
          <a:bodyPr wrap="square" rtlCol="0">
            <a:spAutoFit/>
          </a:bodyPr>
          <a:lstStyle/>
          <a:p>
            <a:r>
              <a:rPr lang="en-US" sz="4800" smtClean="0"/>
              <a:t>QUIZ TIME</a:t>
            </a:r>
            <a:endParaRPr lang="en-US" sz="4800"/>
          </a:p>
        </p:txBody>
      </p:sp>
    </p:spTree>
    <p:extLst>
      <p:ext uri="{BB962C8B-B14F-4D97-AF65-F5344CB8AC3E}">
        <p14:creationId xmlns:p14="http://schemas.microsoft.com/office/powerpoint/2010/main" val="146790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halkboard" charset="0"/>
                <a:ea typeface="Chalkboard" charset="0"/>
                <a:cs typeface="Chalkboard" charset="0"/>
              </a:rPr>
              <a:t>Question 1</a:t>
            </a:r>
            <a:endParaRPr lang="en-US" b="1" dirty="0">
              <a:latin typeface="Chalkboard" charset="0"/>
              <a:ea typeface="Chalkboard" charset="0"/>
              <a:cs typeface="Chalkboard" charset="0"/>
            </a:endParaRPr>
          </a:p>
        </p:txBody>
      </p:sp>
      <p:sp>
        <p:nvSpPr>
          <p:cNvPr id="3" name="Content Placeholder 2"/>
          <p:cNvSpPr>
            <a:spLocks noGrp="1"/>
          </p:cNvSpPr>
          <p:nvPr>
            <p:ph idx="1"/>
          </p:nvPr>
        </p:nvSpPr>
        <p:spPr>
          <a:xfrm>
            <a:off x="5118447" y="803186"/>
            <a:ext cx="6281873" cy="685372"/>
          </a:xfrm>
        </p:spPr>
        <p:txBody>
          <a:bodyPr>
            <a:noAutofit/>
          </a:bodyPr>
          <a:lstStyle/>
          <a:p>
            <a:pPr marL="0" indent="0" algn="ctr">
              <a:buNone/>
            </a:pPr>
            <a:r>
              <a:rPr lang="en-US" sz="3200" dirty="0" smtClean="0"/>
              <a:t>Bird lover magazine is a magazine especially tailored to a </a:t>
            </a:r>
            <a:endParaRPr lang="en-US" sz="3200" dirty="0"/>
          </a:p>
        </p:txBody>
      </p:sp>
      <p:sp>
        <p:nvSpPr>
          <p:cNvPr id="4" name="Rectangle 3">
            <a:hlinkClick r:id="" action="ppaction://hlinkshowjump?jump=lastslide"/>
          </p:cNvPr>
          <p:cNvSpPr/>
          <p:nvPr/>
        </p:nvSpPr>
        <p:spPr>
          <a:xfrm>
            <a:off x="5635256" y="2743200"/>
            <a:ext cx="1701209" cy="74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a:t>
            </a:r>
          </a:p>
          <a:p>
            <a:pPr algn="ctr"/>
            <a:r>
              <a:rPr lang="en-US" dirty="0" smtClean="0"/>
              <a:t>Nice Audience</a:t>
            </a:r>
            <a:endParaRPr lang="en-US" dirty="0"/>
          </a:p>
        </p:txBody>
      </p:sp>
      <p:sp>
        <p:nvSpPr>
          <p:cNvPr id="5" name="Rectangle 4">
            <a:hlinkClick r:id="" action="ppaction://hlinkshowjump?jump=lastslide"/>
          </p:cNvPr>
          <p:cNvSpPr/>
          <p:nvPr/>
        </p:nvSpPr>
        <p:spPr>
          <a:xfrm>
            <a:off x="8584111" y="4281375"/>
            <a:ext cx="1701209" cy="74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 Demographic Audience</a:t>
            </a:r>
            <a:endParaRPr lang="en-US" dirty="0"/>
          </a:p>
        </p:txBody>
      </p:sp>
      <p:sp>
        <p:nvSpPr>
          <p:cNvPr id="6" name="Rectangle 5">
            <a:hlinkClick r:id="" action="ppaction://hlinkshowjump?jump=nextslide"/>
          </p:cNvPr>
          <p:cNvSpPr/>
          <p:nvPr/>
        </p:nvSpPr>
        <p:spPr>
          <a:xfrm>
            <a:off x="5635255" y="4281375"/>
            <a:ext cx="1701209" cy="74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 </a:t>
            </a:r>
          </a:p>
          <a:p>
            <a:pPr algn="ctr"/>
            <a:r>
              <a:rPr lang="en-US" dirty="0" smtClean="0">
                <a:solidFill>
                  <a:schemeClr val="bg1"/>
                </a:solidFill>
              </a:rPr>
              <a:t>Niche Audience</a:t>
            </a:r>
            <a:endParaRPr lang="en-US" dirty="0">
              <a:solidFill>
                <a:schemeClr val="bg1"/>
              </a:solidFill>
            </a:endParaRPr>
          </a:p>
        </p:txBody>
      </p:sp>
      <p:sp>
        <p:nvSpPr>
          <p:cNvPr id="7" name="Rectangle 6">
            <a:hlinkClick r:id="" action="ppaction://hlinkshowjump?jump=lastslide"/>
          </p:cNvPr>
          <p:cNvSpPr/>
          <p:nvPr/>
        </p:nvSpPr>
        <p:spPr>
          <a:xfrm>
            <a:off x="8584111" y="2768008"/>
            <a:ext cx="1701209" cy="74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 </a:t>
            </a:r>
          </a:p>
          <a:p>
            <a:pPr algn="ctr"/>
            <a:r>
              <a:rPr lang="en-US" dirty="0" err="1" smtClean="0"/>
              <a:t>Neice</a:t>
            </a:r>
            <a:r>
              <a:rPr lang="en-US" dirty="0" smtClean="0"/>
              <a:t> Audience</a:t>
            </a:r>
            <a:endParaRPr lang="en-US" dirty="0"/>
          </a:p>
        </p:txBody>
      </p:sp>
      <p:sp>
        <p:nvSpPr>
          <p:cNvPr id="8" name="Rectangle 7">
            <a:hlinkClick r:id="" action="ppaction://hlinkshowjump?jump=lastslide"/>
          </p:cNvPr>
          <p:cNvSpPr/>
          <p:nvPr/>
        </p:nvSpPr>
        <p:spPr>
          <a:xfrm>
            <a:off x="5635254" y="5536017"/>
            <a:ext cx="1701209" cy="74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 Diplographic Audience</a:t>
            </a:r>
            <a:endParaRPr lang="en-US" dirty="0"/>
          </a:p>
        </p:txBody>
      </p:sp>
      <p:sp>
        <p:nvSpPr>
          <p:cNvPr id="9" name="Rectangle 8">
            <a:hlinkClick r:id="" action="ppaction://hlinkshowjump?jump=lastslide"/>
          </p:cNvPr>
          <p:cNvSpPr/>
          <p:nvPr/>
        </p:nvSpPr>
        <p:spPr>
          <a:xfrm>
            <a:off x="8584111" y="5536017"/>
            <a:ext cx="1701209" cy="74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 </a:t>
            </a:r>
            <a:r>
              <a:rPr lang="en-US" dirty="0" err="1" smtClean="0"/>
              <a:t>Deadographic</a:t>
            </a:r>
            <a:r>
              <a:rPr lang="en-US" dirty="0" smtClean="0"/>
              <a:t> Audience</a:t>
            </a:r>
            <a:endParaRPr lang="en-US" dirty="0"/>
          </a:p>
        </p:txBody>
      </p:sp>
      <p:sp>
        <p:nvSpPr>
          <p:cNvPr id="10" name="Rectangle 9"/>
          <p:cNvSpPr/>
          <p:nvPr/>
        </p:nvSpPr>
        <p:spPr>
          <a:xfrm>
            <a:off x="0" y="0"/>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722693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7533" y="364525"/>
            <a:ext cx="9488384" cy="5675520"/>
          </a:xfrm>
          <a:prstGeom prst="rect">
            <a:avLst/>
          </a:prstGeom>
        </p:spPr>
      </p:pic>
      <p:sp>
        <p:nvSpPr>
          <p:cNvPr id="3" name="TextBox 2"/>
          <p:cNvSpPr txBox="1"/>
          <p:nvPr/>
        </p:nvSpPr>
        <p:spPr>
          <a:xfrm>
            <a:off x="356260" y="237506"/>
            <a:ext cx="2651303" cy="769441"/>
          </a:xfrm>
          <a:prstGeom prst="rect">
            <a:avLst/>
          </a:prstGeom>
          <a:solidFill>
            <a:srgbClr val="00B0F0"/>
          </a:solidFill>
          <a:ln>
            <a:solidFill>
              <a:schemeClr val="accent1"/>
            </a:solidFill>
          </a:ln>
        </p:spPr>
        <p:txBody>
          <a:bodyPr wrap="none" rtlCol="0">
            <a:spAutoFit/>
          </a:bodyPr>
          <a:lstStyle/>
          <a:p>
            <a:pPr algn="ctr"/>
            <a:r>
              <a:rPr lang="en-US" sz="4400" dirty="0" smtClean="0"/>
              <a:t>Frequent </a:t>
            </a:r>
            <a:endParaRPr lang="en-US" sz="4400" dirty="0"/>
          </a:p>
        </p:txBody>
      </p:sp>
      <p:sp>
        <p:nvSpPr>
          <p:cNvPr id="4" name="TextBox 3"/>
          <p:cNvSpPr txBox="1"/>
          <p:nvPr/>
        </p:nvSpPr>
        <p:spPr>
          <a:xfrm>
            <a:off x="8990840" y="5818910"/>
            <a:ext cx="1685077" cy="707886"/>
          </a:xfrm>
          <a:prstGeom prst="rect">
            <a:avLst/>
          </a:prstGeom>
          <a:solidFill>
            <a:srgbClr val="00B0F0"/>
          </a:solidFill>
          <a:ln>
            <a:solidFill>
              <a:schemeClr val="accent1"/>
            </a:solidFill>
          </a:ln>
        </p:spPr>
        <p:txBody>
          <a:bodyPr wrap="none" rtlCol="0">
            <a:spAutoFit/>
          </a:bodyPr>
          <a:lstStyle/>
          <a:p>
            <a:r>
              <a:rPr lang="en-US" sz="4000" dirty="0" smtClean="0"/>
              <a:t>Timed</a:t>
            </a:r>
            <a:endParaRPr lang="en-US" sz="4000" dirty="0"/>
          </a:p>
        </p:txBody>
      </p:sp>
      <p:sp>
        <p:nvSpPr>
          <p:cNvPr id="5" name="Rectangle 4"/>
          <p:cNvSpPr/>
          <p:nvPr/>
        </p:nvSpPr>
        <p:spPr>
          <a:xfrm>
            <a:off x="0" y="6176043"/>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21565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959429" y="1234291"/>
            <a:ext cx="7124700" cy="3841750"/>
          </a:xfrm>
          <a:prstGeom prst="rect">
            <a:avLst/>
          </a:prstGeom>
        </p:spPr>
      </p:pic>
      <p:sp>
        <p:nvSpPr>
          <p:cNvPr id="3" name="TextBox 2"/>
          <p:cNvSpPr txBox="1"/>
          <p:nvPr/>
        </p:nvSpPr>
        <p:spPr>
          <a:xfrm>
            <a:off x="8728364" y="864959"/>
            <a:ext cx="1764650" cy="369332"/>
          </a:xfrm>
          <a:prstGeom prst="rect">
            <a:avLst/>
          </a:prstGeom>
          <a:noFill/>
        </p:spPr>
        <p:txBody>
          <a:bodyPr wrap="none" rtlCol="0">
            <a:spAutoFit/>
          </a:bodyPr>
          <a:lstStyle/>
          <a:p>
            <a:r>
              <a:rPr lang="en-US" smtClean="0"/>
              <a:t>Free download</a:t>
            </a:r>
            <a:endParaRPr lang="en-US"/>
          </a:p>
        </p:txBody>
      </p:sp>
      <p:sp>
        <p:nvSpPr>
          <p:cNvPr id="4" name="TextBox 3"/>
          <p:cNvSpPr txBox="1"/>
          <p:nvPr/>
        </p:nvSpPr>
        <p:spPr>
          <a:xfrm>
            <a:off x="1484416" y="5593278"/>
            <a:ext cx="2935419" cy="369332"/>
          </a:xfrm>
          <a:prstGeom prst="rect">
            <a:avLst/>
          </a:prstGeom>
          <a:noFill/>
        </p:spPr>
        <p:txBody>
          <a:bodyPr wrap="none" rtlCol="0">
            <a:spAutoFit/>
          </a:bodyPr>
          <a:lstStyle/>
          <a:p>
            <a:r>
              <a:rPr lang="en-US" dirty="0" smtClean="0"/>
              <a:t>Behind the scenes videos </a:t>
            </a:r>
            <a:endParaRPr lang="en-US" dirty="0"/>
          </a:p>
        </p:txBody>
      </p:sp>
      <p:sp>
        <p:nvSpPr>
          <p:cNvPr id="5" name="TextBox 4"/>
          <p:cNvSpPr txBox="1"/>
          <p:nvPr/>
        </p:nvSpPr>
        <p:spPr>
          <a:xfrm>
            <a:off x="9500260" y="3396343"/>
            <a:ext cx="2510559" cy="369332"/>
          </a:xfrm>
          <a:prstGeom prst="rect">
            <a:avLst/>
          </a:prstGeom>
          <a:noFill/>
        </p:spPr>
        <p:txBody>
          <a:bodyPr wrap="none" rtlCol="0">
            <a:spAutoFit/>
          </a:bodyPr>
          <a:lstStyle/>
          <a:p>
            <a:r>
              <a:rPr lang="en-US" dirty="0" smtClean="0"/>
              <a:t>Exclusive album track</a:t>
            </a:r>
            <a:endParaRPr lang="en-US" dirty="0"/>
          </a:p>
        </p:txBody>
      </p:sp>
      <p:sp>
        <p:nvSpPr>
          <p:cNvPr id="6" name="TextBox 5"/>
          <p:cNvSpPr txBox="1"/>
          <p:nvPr/>
        </p:nvSpPr>
        <p:spPr>
          <a:xfrm>
            <a:off x="1484416" y="606341"/>
            <a:ext cx="1734834" cy="369332"/>
          </a:xfrm>
          <a:prstGeom prst="rect">
            <a:avLst/>
          </a:prstGeom>
          <a:noFill/>
        </p:spPr>
        <p:txBody>
          <a:bodyPr wrap="none" rtlCol="0">
            <a:spAutoFit/>
          </a:bodyPr>
          <a:lstStyle/>
          <a:p>
            <a:r>
              <a:rPr lang="en-US" smtClean="0"/>
              <a:t>Game preview</a:t>
            </a:r>
            <a:endParaRPr lang="en-US"/>
          </a:p>
        </p:txBody>
      </p:sp>
      <p:sp>
        <p:nvSpPr>
          <p:cNvPr id="7" name="TextBox 6"/>
          <p:cNvSpPr txBox="1"/>
          <p:nvPr/>
        </p:nvSpPr>
        <p:spPr>
          <a:xfrm>
            <a:off x="8645236" y="5777944"/>
            <a:ext cx="1161280" cy="369332"/>
          </a:xfrm>
          <a:prstGeom prst="rect">
            <a:avLst/>
          </a:prstGeom>
          <a:noFill/>
        </p:spPr>
        <p:txBody>
          <a:bodyPr wrap="none" rtlCol="0">
            <a:spAutoFit/>
          </a:bodyPr>
          <a:lstStyle/>
          <a:p>
            <a:r>
              <a:rPr lang="en-US" dirty="0" smtClean="0"/>
              <a:t>Free stuff</a:t>
            </a:r>
            <a:endParaRPr lang="en-US" dirty="0"/>
          </a:p>
        </p:txBody>
      </p:sp>
      <p:sp>
        <p:nvSpPr>
          <p:cNvPr id="8" name="Rectangle 7"/>
          <p:cNvSpPr/>
          <p:nvPr/>
        </p:nvSpPr>
        <p:spPr>
          <a:xfrm>
            <a:off x="0" y="6247295"/>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52887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E7DED5"/>
              </a:clrFrom>
              <a:clrTo>
                <a:srgbClr val="E7DED5">
                  <a:alpha val="0"/>
                </a:srgbClr>
              </a:clrTo>
            </a:clrChange>
            <a:extLst>
              <a:ext uri="{28A0092B-C50C-407E-A947-70E740481C1C}">
                <a14:useLocalDpi xmlns:a14="http://schemas.microsoft.com/office/drawing/2010/main"/>
              </a:ext>
            </a:extLst>
          </a:blip>
          <a:stretch>
            <a:fillRect/>
          </a:stretch>
        </p:blipFill>
        <p:spPr>
          <a:xfrm>
            <a:off x="3124200" y="457200"/>
            <a:ext cx="5943600" cy="5943600"/>
          </a:xfrm>
          <a:prstGeom prst="rect">
            <a:avLst/>
          </a:prstGeom>
        </p:spPr>
      </p:pic>
      <p:sp>
        <p:nvSpPr>
          <p:cNvPr id="3" name="TextBox 2"/>
          <p:cNvSpPr txBox="1"/>
          <p:nvPr/>
        </p:nvSpPr>
        <p:spPr>
          <a:xfrm>
            <a:off x="808511" y="2339439"/>
            <a:ext cx="2231572" cy="1015663"/>
          </a:xfrm>
          <a:prstGeom prst="rect">
            <a:avLst/>
          </a:prstGeom>
          <a:noFill/>
        </p:spPr>
        <p:txBody>
          <a:bodyPr wrap="square" rtlCol="0">
            <a:spAutoFit/>
          </a:bodyPr>
          <a:lstStyle/>
          <a:p>
            <a:r>
              <a:rPr lang="en-US" sz="6000" dirty="0" smtClean="0"/>
              <a:t>STOP</a:t>
            </a:r>
            <a:endParaRPr lang="en-US" sz="6000" dirty="0"/>
          </a:p>
        </p:txBody>
      </p:sp>
      <p:sp>
        <p:nvSpPr>
          <p:cNvPr id="4" name="TextBox 3"/>
          <p:cNvSpPr txBox="1"/>
          <p:nvPr/>
        </p:nvSpPr>
        <p:spPr>
          <a:xfrm>
            <a:off x="9559636" y="2173184"/>
            <a:ext cx="1828800" cy="1569660"/>
          </a:xfrm>
          <a:prstGeom prst="rect">
            <a:avLst/>
          </a:prstGeom>
          <a:noFill/>
        </p:spPr>
        <p:txBody>
          <a:bodyPr wrap="square" rtlCol="0">
            <a:spAutoFit/>
          </a:bodyPr>
          <a:lstStyle/>
          <a:p>
            <a:r>
              <a:rPr lang="en-US" sz="4800" smtClean="0"/>
              <a:t>QUIZ TIME</a:t>
            </a:r>
            <a:endParaRPr lang="en-US" sz="4800"/>
          </a:p>
        </p:txBody>
      </p:sp>
    </p:spTree>
    <p:extLst>
      <p:ext uri="{BB962C8B-B14F-4D97-AF65-F5344CB8AC3E}">
        <p14:creationId xmlns:p14="http://schemas.microsoft.com/office/powerpoint/2010/main" val="404947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221</TotalTime>
  <Words>883</Words>
  <Application>Microsoft Macintosh PowerPoint</Application>
  <PresentationFormat>Widescreen</PresentationFormat>
  <Paragraphs>111</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Calibri Light</vt:lpstr>
      <vt:lpstr>Chalkboard</vt:lpstr>
      <vt:lpstr>Mangal</vt:lpstr>
      <vt:lpstr>Rockwell</vt:lpstr>
      <vt:lpstr>Wingdings</vt:lpstr>
      <vt:lpstr>Atlas</vt:lpstr>
      <vt:lpstr>Unit 6 Social Media and Globalisation</vt:lpstr>
      <vt:lpstr>PowerPoint Presentation</vt:lpstr>
      <vt:lpstr>PowerPoint Presentation</vt:lpstr>
      <vt:lpstr>PowerPoint Presentation</vt:lpstr>
      <vt:lpstr>PowerPoint Presentation</vt:lpstr>
      <vt:lpstr>Question 1</vt:lpstr>
      <vt:lpstr>PowerPoint Presentation</vt:lpstr>
      <vt:lpstr>PowerPoint Presentation</vt:lpstr>
      <vt:lpstr>PowerPoint Presentation</vt:lpstr>
      <vt:lpstr>Question 2</vt:lpstr>
      <vt:lpstr>Question 3</vt:lpstr>
      <vt:lpstr>PowerPoint Presentation</vt:lpstr>
      <vt:lpstr>Question 4</vt:lpstr>
      <vt:lpstr>PowerPoint Presentation</vt:lpstr>
      <vt:lpstr>PowerPoint Presentation</vt:lpstr>
      <vt:lpstr>Question 5</vt:lpstr>
      <vt:lpstr>Question 6</vt:lpstr>
      <vt:lpstr>WELL DONE – you’re social media savvy!!</vt:lpstr>
      <vt:lpstr>PowerPoint Presentation</vt:lpstr>
      <vt:lpstr>Practical Task</vt:lpstr>
      <vt:lpstr>What did you spot?</vt:lpstr>
      <vt:lpstr>WRONG ANSWER</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Social Media and Globalisation</dc:title>
  <dc:creator>lorenza samuels</dc:creator>
  <cp:lastModifiedBy>lorenza samuels</cp:lastModifiedBy>
  <cp:revision>35</cp:revision>
  <dcterms:created xsi:type="dcterms:W3CDTF">2017-09-28T17:35:47Z</dcterms:created>
  <dcterms:modified xsi:type="dcterms:W3CDTF">2017-09-29T12:31:52Z</dcterms:modified>
</cp:coreProperties>
</file>