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85" r:id="rId3"/>
    <p:sldId id="281" r:id="rId4"/>
    <p:sldId id="282" r:id="rId5"/>
    <p:sldId id="284" r:id="rId6"/>
    <p:sldId id="257" r:id="rId7"/>
    <p:sldId id="258" r:id="rId8"/>
    <p:sldId id="259" r:id="rId9"/>
    <p:sldId id="291" r:id="rId10"/>
    <p:sldId id="292" r:id="rId11"/>
    <p:sldId id="261" r:id="rId12"/>
    <p:sldId id="262" r:id="rId13"/>
    <p:sldId id="263" r:id="rId14"/>
    <p:sldId id="293" r:id="rId15"/>
    <p:sldId id="294" r:id="rId16"/>
    <p:sldId id="295" r:id="rId17"/>
    <p:sldId id="264" r:id="rId18"/>
    <p:sldId id="265" r:id="rId19"/>
    <p:sldId id="266" r:id="rId20"/>
    <p:sldId id="267" r:id="rId21"/>
    <p:sldId id="289" r:id="rId22"/>
    <p:sldId id="290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095"/>
  </p:normalViewPr>
  <p:slideViewPr>
    <p:cSldViewPr snapToGrid="0" snapToObjects="1">
      <p:cViewPr varScale="1">
        <p:scale>
          <a:sx n="62" d="100"/>
          <a:sy n="62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97732-67F9-CC4B-BA86-2C39401D0BD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121AC-D518-A44A-9055-1D677F30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1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7DA0D-325F-46FC-9D4A-352EEEA2A56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930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E7E23B-7BEC-CD4D-A1D1-55003D59947C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94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7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2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1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5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7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4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3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0CF4-C359-C34E-B34F-44720159D84D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CD5C-57EB-354A-BD18-FD58953A6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40IV4gQTOg" TargetMode="External"/><Relationship Id="rId3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9-DM9uBt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l2Eh8swrE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dHJG67xms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How meaning is created in media products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L.O. – How do media products use production techniques to create meaning?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666" y="274638"/>
            <a:ext cx="4084134" cy="612607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The ‘Harry Potter and the Deathly Hallows’ film poster </a:t>
            </a:r>
            <a:r>
              <a:rPr lang="en-GB" u="sng" dirty="0"/>
              <a:t>denotes</a:t>
            </a:r>
            <a:r>
              <a:rPr lang="en-GB" dirty="0"/>
              <a:t> a male character wearing dirty clothes and blood on his face. This </a:t>
            </a:r>
            <a:r>
              <a:rPr lang="en-GB" u="sng" dirty="0"/>
              <a:t>connotes</a:t>
            </a:r>
            <a:r>
              <a:rPr lang="en-GB" dirty="0"/>
              <a:t> that this film will be darker in </a:t>
            </a:r>
            <a:r>
              <a:rPr lang="en-GB"/>
              <a:t>tone than </a:t>
            </a:r>
            <a:r>
              <a:rPr lang="en-GB" dirty="0"/>
              <a:t>the previous Potter films, because it features violent scenes. The </a:t>
            </a:r>
            <a:r>
              <a:rPr lang="en-GB" u="sng" dirty="0"/>
              <a:t>denotations</a:t>
            </a:r>
            <a:r>
              <a:rPr lang="en-GB" dirty="0"/>
              <a:t> of the poster include a male character at the front of the poster </a:t>
            </a:r>
            <a:r>
              <a:rPr lang="en-GB" u="sng" dirty="0"/>
              <a:t>connoting</a:t>
            </a:r>
            <a:r>
              <a:rPr lang="en-GB" dirty="0"/>
              <a:t> that he is the main character.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05" y="274638"/>
            <a:ext cx="4145466" cy="61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uff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" y="1352282"/>
            <a:ext cx="2799198" cy="2737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Genre, Representation and Stereotypes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594" y="1519084"/>
            <a:ext cx="7276245" cy="45991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genre is the theme or style of the media. What genres can be included in the three media forms?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41481" y="3037048"/>
            <a:ext cx="1064525" cy="982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563738" y="4506036"/>
            <a:ext cx="1064525" cy="982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992242" y="2852382"/>
            <a:ext cx="1064525" cy="982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98015" y="3343701"/>
            <a:ext cx="105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Film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77873" y="4812689"/>
            <a:ext cx="105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23961" y="3077733"/>
            <a:ext cx="105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Radio</a:t>
            </a:r>
          </a:p>
        </p:txBody>
      </p:sp>
    </p:spTree>
    <p:extLst>
      <p:ext uri="{BB962C8B-B14F-4D97-AF65-F5344CB8AC3E}">
        <p14:creationId xmlns:p14="http://schemas.microsoft.com/office/powerpoint/2010/main" val="10628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uff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99" y="0"/>
            <a:ext cx="1848909" cy="1808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way in which people, places or events are </a:t>
            </a:r>
            <a:r>
              <a:rPr lang="en-GB" dirty="0">
                <a:solidFill>
                  <a:srgbClr val="FF0000"/>
                </a:solidFill>
              </a:rPr>
              <a:t>re-presented</a:t>
            </a:r>
            <a:r>
              <a:rPr lang="en-GB" dirty="0"/>
              <a:t> to </a:t>
            </a:r>
            <a:r>
              <a:rPr lang="en-GB" dirty="0" smtClean="0"/>
              <a:t>audiences</a:t>
            </a:r>
            <a:endParaRPr lang="en-GB" dirty="0"/>
          </a:p>
          <a:p>
            <a:r>
              <a:rPr lang="en-GB" dirty="0"/>
              <a:t>Designed to  be believable, however if you look closely they are often </a:t>
            </a:r>
            <a:r>
              <a:rPr lang="en-GB" dirty="0" smtClean="0"/>
              <a:t>stereotypical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22394" y="4169392"/>
            <a:ext cx="2299648" cy="140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44873" y="4735773"/>
            <a:ext cx="5049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49840" y="4169392"/>
            <a:ext cx="1514900" cy="140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Mediation/</a:t>
            </a:r>
          </a:p>
          <a:p>
            <a:pPr algn="ctr"/>
            <a:r>
              <a:rPr lang="en-GB" dirty="0"/>
              <a:t>construction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436892" y="4169391"/>
            <a:ext cx="2299648" cy="140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we see!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64741" y="4735773"/>
            <a:ext cx="5049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23899" y="6085637"/>
            <a:ext cx="40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Things will be added, altered or omitted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68454" y="5665969"/>
            <a:ext cx="0" cy="419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4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r="48541" b="-269"/>
          <a:stretch/>
        </p:blipFill>
        <p:spPr>
          <a:xfrm>
            <a:off x="2137487" y="1389794"/>
            <a:ext cx="2606323" cy="3430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7"/>
          <a:stretch/>
        </p:blipFill>
        <p:spPr>
          <a:xfrm>
            <a:off x="7356495" y="1389794"/>
            <a:ext cx="2356824" cy="3430990"/>
          </a:xfrm>
          <a:prstGeom prst="rect">
            <a:avLst/>
          </a:prstGeom>
        </p:spPr>
      </p:pic>
      <p:sp>
        <p:nvSpPr>
          <p:cNvPr id="6" name="Lightning Bolt 5"/>
          <p:cNvSpPr/>
          <p:nvPr/>
        </p:nvSpPr>
        <p:spPr>
          <a:xfrm>
            <a:off x="4608395" y="1651379"/>
            <a:ext cx="2934269" cy="2784143"/>
          </a:xfrm>
          <a:prstGeom prst="lightningBol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850193">
            <a:off x="5395060" y="2620369"/>
            <a:ext cx="13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mediation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6367" y="103858"/>
            <a:ext cx="738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effect of airbrushing</a:t>
            </a:r>
          </a:p>
        </p:txBody>
      </p:sp>
      <p:pic>
        <p:nvPicPr>
          <p:cNvPr id="9" name="Picture 8" descr="gruff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28" y="4697105"/>
            <a:ext cx="1608328" cy="15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spellb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0" y="3552826"/>
            <a:ext cx="45529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1757364" y="188913"/>
            <a:ext cx="86566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alibri" pitchFamily="34" charset="0"/>
              </a:rPr>
              <a:t>A single image could be considered </a:t>
            </a:r>
            <a:r>
              <a:rPr lang="en-GB" sz="2400" b="1">
                <a:latin typeface="Calibri" pitchFamily="34" charset="0"/>
              </a:rPr>
              <a:t>open</a:t>
            </a:r>
            <a:r>
              <a:rPr lang="en-GB" sz="2400">
                <a:latin typeface="Calibri" pitchFamily="34" charset="0"/>
              </a:rPr>
              <a:t>, as the meaning is uncertain. A caption or written messages will limit the meaning of an image, making it become more clear or </a:t>
            </a:r>
            <a:r>
              <a:rPr lang="en-GB" sz="2400" b="1">
                <a:latin typeface="Calibri" pitchFamily="34" charset="0"/>
              </a:rPr>
              <a:t>closed</a:t>
            </a:r>
            <a:r>
              <a:rPr lang="en-GB" sz="2400">
                <a:latin typeface="Calibri" pitchFamily="34" charset="0"/>
              </a:rPr>
              <a:t>.This caption can help to</a:t>
            </a:r>
            <a:r>
              <a:rPr lang="en-GB" sz="2400" b="1">
                <a:latin typeface="Calibri" pitchFamily="34" charset="0"/>
              </a:rPr>
              <a:t> anchor </a:t>
            </a:r>
            <a:r>
              <a:rPr lang="en-GB" sz="2400">
                <a:latin typeface="Calibri" pitchFamily="34" charset="0"/>
              </a:rPr>
              <a:t>the meaning of an image. This is known as </a:t>
            </a:r>
            <a:r>
              <a:rPr lang="en-GB" sz="2400" b="1">
                <a:latin typeface="Calibri" pitchFamily="34" charset="0"/>
              </a:rPr>
              <a:t>anchorage</a:t>
            </a:r>
            <a:r>
              <a:rPr lang="en-GB" sz="2400">
                <a:latin typeface="Calibri" pitchFamily="34" charset="0"/>
              </a:rPr>
              <a:t>, the fixing or limiting of a particular set of meanings to an image, usually seen underneath a photograph.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Calibri" pitchFamily="34" charset="0"/>
              </a:rPr>
              <a:t>If an image has many interpretations it is known to be </a:t>
            </a:r>
            <a:r>
              <a:rPr lang="en-GB" sz="2400" b="1">
                <a:latin typeface="Calibri" pitchFamily="34" charset="0"/>
              </a:rPr>
              <a:t>polysemic</a:t>
            </a:r>
            <a:r>
              <a:rPr lang="en-GB" sz="2400">
                <a:latin typeface="Calibri" pitchFamily="34" charset="0"/>
              </a:rPr>
              <a:t>. Anchorage can be used to limit the number of interpretations for an audience.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757364" y="4287838"/>
            <a:ext cx="39385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alibri" pitchFamily="34" charset="0"/>
              </a:rPr>
              <a:t>How could a caption anchor this image? How could anchorage be used to manipulate an audience?</a:t>
            </a:r>
            <a:endParaRPr lang="en-US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spellb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1" y="1268413"/>
            <a:ext cx="52879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424114" y="5157788"/>
            <a:ext cx="755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latin typeface="Calibri" pitchFamily="34" charset="0"/>
              </a:rPr>
              <a:t>Dentist permanently freezes boy’s mouth.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pellb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1" y="1268413"/>
            <a:ext cx="52879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279650" y="4941888"/>
            <a:ext cx="7704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latin typeface="Calibri" pitchFamily="34" charset="0"/>
              </a:rPr>
              <a:t>Britain’s dentists are heading towards the perfect smile!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6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9" t="994" r="925" b="40850"/>
          <a:stretch/>
        </p:blipFill>
        <p:spPr>
          <a:xfrm>
            <a:off x="3706652" y="245658"/>
            <a:ext cx="4313682" cy="3562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9274" y="3878548"/>
            <a:ext cx="468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Michelle and Barack on the Rocks?</a:t>
            </a:r>
          </a:p>
        </p:txBody>
      </p:sp>
      <p:sp>
        <p:nvSpPr>
          <p:cNvPr id="8" name="TextBox 7"/>
          <p:cNvSpPr txBox="1"/>
          <p:nvPr/>
        </p:nvSpPr>
        <p:spPr>
          <a:xfrm rot="20319155">
            <a:off x="8021542" y="1440868"/>
            <a:ext cx="19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did he do?</a:t>
            </a:r>
          </a:p>
        </p:txBody>
      </p:sp>
      <p:sp>
        <p:nvSpPr>
          <p:cNvPr id="9" name="TextBox 8"/>
          <p:cNvSpPr txBox="1"/>
          <p:nvPr/>
        </p:nvSpPr>
        <p:spPr>
          <a:xfrm rot="987692">
            <a:off x="1660401" y="1419281"/>
            <a:ext cx="185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Michelle gets left out again!</a:t>
            </a:r>
          </a:p>
        </p:txBody>
      </p:sp>
      <p:sp>
        <p:nvSpPr>
          <p:cNvPr id="2" name="Rectangle 1"/>
          <p:cNvSpPr/>
          <p:nvPr/>
        </p:nvSpPr>
        <p:spPr>
          <a:xfrm rot="862971">
            <a:off x="2389528" y="4522884"/>
            <a:ext cx="6947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The effect of anchorage</a:t>
            </a:r>
          </a:p>
        </p:txBody>
      </p:sp>
      <p:pic>
        <p:nvPicPr>
          <p:cNvPr id="10" name="Picture 9" descr="gruff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35" y="5098788"/>
            <a:ext cx="1318792" cy="12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666008">
            <a:off x="7302385" y="1202169"/>
            <a:ext cx="315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is she so covered up?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34" b="40219"/>
          <a:stretch/>
        </p:blipFill>
        <p:spPr>
          <a:xfrm>
            <a:off x="4488393" y="613337"/>
            <a:ext cx="2822258" cy="3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2166" r="32436" b="41270"/>
          <a:stretch/>
        </p:blipFill>
        <p:spPr>
          <a:xfrm>
            <a:off x="4280848" y="382138"/>
            <a:ext cx="3289110" cy="3432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292" y="4502040"/>
            <a:ext cx="1183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Write 3 anchorage lines which would alter the way the public see this picture?</a:t>
            </a:r>
          </a:p>
        </p:txBody>
      </p:sp>
    </p:spTree>
    <p:extLst>
      <p:ext uri="{BB962C8B-B14F-4D97-AF65-F5344CB8AC3E}">
        <p14:creationId xmlns:p14="http://schemas.microsoft.com/office/powerpoint/2010/main" val="3764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must understand this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creators of media products </a:t>
            </a:r>
            <a:r>
              <a:rPr lang="en-GB" b="1" dirty="0"/>
              <a:t>encode</a:t>
            </a:r>
            <a:r>
              <a:rPr lang="en-GB" dirty="0"/>
              <a:t> messages and meanings within the product through media language</a:t>
            </a:r>
          </a:p>
          <a:p>
            <a:endParaRPr lang="en-GB" b="1" dirty="0"/>
          </a:p>
          <a:p>
            <a:r>
              <a:rPr lang="en-GB" dirty="0"/>
              <a:t>Audiences </a:t>
            </a:r>
            <a:r>
              <a:rPr lang="en-GB" b="1" dirty="0"/>
              <a:t>decode</a:t>
            </a:r>
            <a:r>
              <a:rPr lang="en-GB" dirty="0"/>
              <a:t> these messages and respond to them in different ways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encode – </a:t>
            </a:r>
            <a:r>
              <a:rPr lang="en-GB" dirty="0"/>
              <a:t>communicate ideas and messages through a system of signs</a:t>
            </a:r>
          </a:p>
          <a:p>
            <a:pPr marL="0" indent="0">
              <a:buNone/>
            </a:pPr>
            <a:r>
              <a:rPr lang="en-GB" b="1" dirty="0"/>
              <a:t>decode</a:t>
            </a:r>
            <a:r>
              <a:rPr lang="en-GB" dirty="0"/>
              <a:t> – the process through which an audience interprets a message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32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81" y="481085"/>
            <a:ext cx="5738439" cy="4525963"/>
          </a:xfrm>
        </p:spPr>
      </p:pic>
    </p:spTree>
    <p:extLst>
      <p:ext uri="{BB962C8B-B14F-4D97-AF65-F5344CB8AC3E}">
        <p14:creationId xmlns:p14="http://schemas.microsoft.com/office/powerpoint/2010/main" val="5702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anchorage text might appear with the following image in both </a:t>
            </a:r>
            <a:r>
              <a:rPr lang="en-GB" sz="3600" i="1" dirty="0"/>
              <a:t>The Sun</a:t>
            </a:r>
            <a:r>
              <a:rPr lang="en-GB" sz="3600" dirty="0"/>
              <a:t> and </a:t>
            </a:r>
            <a:r>
              <a:rPr lang="en-GB" sz="3600" i="1" dirty="0"/>
              <a:t>The Mirror</a:t>
            </a:r>
            <a:r>
              <a:rPr lang="en-GB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84" y="1870363"/>
            <a:ext cx="6558932" cy="415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4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in the blanks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Media texts are __________, which means  ___________________________________.</a:t>
            </a:r>
          </a:p>
          <a:p>
            <a:endParaRPr lang="en-GB" dirty="0"/>
          </a:p>
          <a:p>
            <a:r>
              <a:rPr lang="en-GB" dirty="0" smtClean="0"/>
              <a:t>When a media text has many different interpretations it </a:t>
            </a:r>
            <a:r>
              <a:rPr lang="en-GB" smtClean="0"/>
              <a:t>is </a:t>
            </a:r>
            <a:r>
              <a:rPr lang="en-GB" smtClean="0"/>
              <a:t>considered ________, </a:t>
            </a:r>
            <a:r>
              <a:rPr lang="en-GB" dirty="0" smtClean="0"/>
              <a:t>so ___________ is used to _______ the various meanings, helping us to analyse it in the way the </a:t>
            </a:r>
            <a:r>
              <a:rPr lang="en-GB" smtClean="0"/>
              <a:t>producer intended us to.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uff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66" y="1795324"/>
            <a:ext cx="1478235" cy="1445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780" y="571376"/>
            <a:ext cx="9670025" cy="5689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Representation is how media texts deal with and present to an </a:t>
            </a:r>
            <a:r>
              <a:rPr lang="en-GB" dirty="0" smtClean="0"/>
              <a:t>audience. Representation can include: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g</a:t>
            </a:r>
            <a:r>
              <a:rPr lang="en-GB" dirty="0" smtClean="0"/>
              <a:t>ender</a:t>
            </a:r>
          </a:p>
          <a:p>
            <a:r>
              <a:rPr lang="en-GB" dirty="0"/>
              <a:t>a</a:t>
            </a:r>
            <a:r>
              <a:rPr lang="en-GB" dirty="0" smtClean="0"/>
              <a:t>ge</a:t>
            </a:r>
          </a:p>
          <a:p>
            <a:r>
              <a:rPr lang="en-GB" dirty="0"/>
              <a:t>e</a:t>
            </a:r>
            <a:r>
              <a:rPr lang="en-GB" dirty="0" smtClean="0"/>
              <a:t>thnicity</a:t>
            </a:r>
          </a:p>
          <a:p>
            <a:r>
              <a:rPr lang="en-GB" dirty="0" smtClean="0"/>
              <a:t>national </a:t>
            </a:r>
            <a:r>
              <a:rPr lang="en-GB" dirty="0"/>
              <a:t>and regional </a:t>
            </a:r>
            <a:r>
              <a:rPr lang="en-GB" dirty="0" smtClean="0"/>
              <a:t>identity</a:t>
            </a:r>
          </a:p>
          <a:p>
            <a:r>
              <a:rPr lang="en-GB" dirty="0" smtClean="0"/>
              <a:t>social </a:t>
            </a:r>
            <a:r>
              <a:rPr lang="en-GB" dirty="0"/>
              <a:t>issues </a:t>
            </a:r>
            <a:endParaRPr lang="en-GB" dirty="0" smtClean="0"/>
          </a:p>
          <a:p>
            <a:r>
              <a:rPr lang="en-GB" dirty="0" smtClean="0"/>
              <a:t>events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Media </a:t>
            </a:r>
            <a:r>
              <a:rPr lang="en-GB" dirty="0"/>
              <a:t>texts have the power to shape an audience’s knowledge and understanding about these important topics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This makes them very powerful in terms of influencing ideas and attitudes.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757093"/>
          </a:xfrm>
        </p:spPr>
        <p:txBody>
          <a:bodyPr/>
          <a:lstStyle/>
          <a:p>
            <a:r>
              <a:rPr lang="en-GB" dirty="0" smtClean="0"/>
              <a:t>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564"/>
            <a:ext cx="10515600" cy="53409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Other words connected with representation include: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Stereotypes (the view of how the thing should be/is)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Challenging (whether it is as should be or different)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Anchorage (words written to accompany the pictures which influence our opinion)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Ideology (the perfect example of…)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Camera angles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Editing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Audio codes (dialogue)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Visual codes (symbols which has layers of meaning) 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Iconography (something we always associate with something else)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Mode of address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Layout (in print)</a:t>
            </a:r>
          </a:p>
        </p:txBody>
      </p:sp>
    </p:spTree>
    <p:extLst>
      <p:ext uri="{BB962C8B-B14F-4D97-AF65-F5344CB8AC3E}">
        <p14:creationId xmlns:p14="http://schemas.microsoft.com/office/powerpoint/2010/main" val="15065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7" y="693996"/>
            <a:ext cx="944187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are going to look at the micro elements of how media texts have been 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27" y="2468221"/>
            <a:ext cx="9441873" cy="365794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Mise-en-scene </a:t>
            </a:r>
            <a:r>
              <a:rPr lang="en-US" dirty="0"/>
              <a:t>(everything you can see in the </a:t>
            </a:r>
            <a:r>
              <a:rPr lang="en-US" dirty="0" smtClean="0"/>
              <a:t>frame: setting, lighting, costume, body language, props etc.)</a:t>
            </a:r>
            <a:endParaRPr lang="en-US" dirty="0"/>
          </a:p>
          <a:p>
            <a:r>
              <a:rPr lang="en-US" dirty="0" smtClean="0"/>
              <a:t>Camera work (shot types, angles, movement)</a:t>
            </a:r>
            <a:endParaRPr lang="en-US" sz="3600" dirty="0"/>
          </a:p>
          <a:p>
            <a:r>
              <a:rPr lang="en-US" dirty="0"/>
              <a:t>Sound (diegetic and non-diegetic)</a:t>
            </a:r>
          </a:p>
          <a:p>
            <a:r>
              <a:rPr lang="en-US" dirty="0" smtClean="0"/>
              <a:t>Editing </a:t>
            </a:r>
            <a:r>
              <a:rPr lang="en-US" dirty="0" smtClean="0"/>
              <a:t>(transitions used, continuity)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how do these things create meaning for an audience?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3 consecutive screen shots from the trailer and </a:t>
            </a:r>
            <a:r>
              <a:rPr lang="en-US" dirty="0" err="1" smtClean="0"/>
              <a:t>analyse</a:t>
            </a:r>
            <a:r>
              <a:rPr lang="en-US" dirty="0" smtClean="0"/>
              <a:t> it using MCSE.</a:t>
            </a:r>
            <a:endParaRPr lang="en-US" dirty="0"/>
          </a:p>
        </p:txBody>
      </p:sp>
      <p:pic>
        <p:nvPicPr>
          <p:cNvPr id="4" name="Picture 3" descr="mou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0" r="18710"/>
          <a:stretch/>
        </p:blipFill>
        <p:spPr>
          <a:xfrm>
            <a:off x="10536514" y="3459266"/>
            <a:ext cx="1022888" cy="12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JOKER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4 groups - Investigate your micro element in the clip.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Analyse</a:t>
            </a:r>
            <a:r>
              <a:rPr lang="en-US" dirty="0" smtClean="0"/>
              <a:t> it and feedback how it has been used to create meaning in this clip.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ous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0" r="18710"/>
          <a:stretch/>
        </p:blipFill>
        <p:spPr>
          <a:xfrm>
            <a:off x="9478381" y="1521535"/>
            <a:ext cx="1022888" cy="123613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10130" y="4875906"/>
          <a:ext cx="329269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113"/>
                <a:gridCol w="1532585"/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Mise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-Scene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Camera Work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Sound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Editing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construction of an audio visual media product</a:t>
            </a:r>
            <a:endParaRPr lang="en-GB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6598" y="2533384"/>
            <a:ext cx="58816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are the codes and conventions of a film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trailer?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1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84" y="3019378"/>
            <a:ext cx="1423715" cy="6829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trailers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890479" y="1821212"/>
            <a:ext cx="814663" cy="958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59413" y="1917066"/>
            <a:ext cx="718821" cy="1102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30802" y="3402790"/>
            <a:ext cx="1162094" cy="299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7629" y="3702333"/>
            <a:ext cx="599017" cy="910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82164" y="3702332"/>
            <a:ext cx="718821" cy="12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43539" y="3163158"/>
            <a:ext cx="1174074" cy="35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8385" y="1267956"/>
            <a:ext cx="232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Non-diegetic </a:t>
            </a:r>
            <a:r>
              <a:rPr lang="en-US" dirty="0"/>
              <a:t>sound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148414" y="1054386"/>
            <a:ext cx="143764" cy="1725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82164" y="685054"/>
            <a:ext cx="232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Diegetic sound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14665" y="1420356"/>
            <a:ext cx="232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 graphics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6758" y="3407212"/>
            <a:ext cx="232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linear narrative structure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9413" y="4739794"/>
            <a:ext cx="232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4523" y="4929402"/>
            <a:ext cx="232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spectacle and enigma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6809" y="2978491"/>
            <a:ext cx="159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up shots</a:t>
            </a:r>
          </a:p>
        </p:txBody>
      </p:sp>
    </p:spTree>
    <p:extLst>
      <p:ext uri="{BB962C8B-B14F-4D97-AF65-F5344CB8AC3E}">
        <p14:creationId xmlns:p14="http://schemas.microsoft.com/office/powerpoint/2010/main" val="3874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following trailer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406" y="1731999"/>
            <a:ext cx="2597789" cy="6882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Justice League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2050" y="4265469"/>
            <a:ext cx="66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codes and conventions are used in this one?</a:t>
            </a:r>
          </a:p>
        </p:txBody>
      </p:sp>
    </p:spTree>
    <p:extLst>
      <p:ext uri="{BB962C8B-B14F-4D97-AF65-F5344CB8AC3E}">
        <p14:creationId xmlns:p14="http://schemas.microsoft.com/office/powerpoint/2010/main" val="20624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Codes and conventions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These are used by media producers when creating media texts</a:t>
            </a:r>
          </a:p>
          <a:p>
            <a:endParaRPr lang="en-GB" dirty="0"/>
          </a:p>
          <a:p>
            <a:r>
              <a:rPr lang="en-GB" dirty="0" smtClean="0"/>
              <a:t>You should be able to identify the conventions of a media text and explain why they are used (intended effect on the target audience) due to the codes chosen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codes</a:t>
            </a:r>
            <a:r>
              <a:rPr lang="en-GB" dirty="0"/>
              <a:t>:</a:t>
            </a:r>
            <a:r>
              <a:rPr lang="en-GB" dirty="0" smtClean="0"/>
              <a:t> familiar and predictable techniques used by producers to communicate certain ideas or a desired impression. </a:t>
            </a:r>
            <a:r>
              <a:rPr lang="en-GB" b="1" dirty="0" smtClean="0"/>
              <a:t>Technical codes</a:t>
            </a:r>
            <a:r>
              <a:rPr lang="en-GB" dirty="0" smtClean="0"/>
              <a:t>: created through technical equipment (camera used to give us a character’s point of view) </a:t>
            </a:r>
            <a:r>
              <a:rPr lang="en-GB" b="1" dirty="0" smtClean="0"/>
              <a:t>see framing sheet</a:t>
            </a:r>
            <a:r>
              <a:rPr lang="en-GB" dirty="0" smtClean="0"/>
              <a:t>. S</a:t>
            </a:r>
            <a:r>
              <a:rPr lang="en-GB" b="1" dirty="0" smtClean="0"/>
              <a:t>ymbolic codes</a:t>
            </a:r>
            <a:r>
              <a:rPr lang="en-GB" dirty="0" smtClean="0"/>
              <a:t>:</a:t>
            </a:r>
            <a:r>
              <a:rPr lang="en-GB" b="1" dirty="0" smtClean="0"/>
              <a:t> </a:t>
            </a:r>
            <a:r>
              <a:rPr lang="en-GB" dirty="0" smtClean="0"/>
              <a:t>something that gives meaning that is not apparent (villains may wear dark colours as it represents evil in Western culture)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conventions</a:t>
            </a:r>
            <a:r>
              <a:rPr lang="en-GB" dirty="0" smtClean="0"/>
              <a:t>: commonly accepted way of doing things – the ‘rules’ that are followed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854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4998" y="299542"/>
            <a:ext cx="4025396" cy="25520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16140" y="299542"/>
            <a:ext cx="3977475" cy="25520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4998" y="4421232"/>
            <a:ext cx="4025396" cy="2264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16139" y="4421232"/>
            <a:ext cx="4025396" cy="2264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2428" y="587101"/>
            <a:ext cx="276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MISE EN SCENE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9511" y="730881"/>
            <a:ext cx="258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 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6586" y="4672846"/>
            <a:ext cx="307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9511" y="4672846"/>
            <a:ext cx="258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SOUND</a:t>
            </a:r>
          </a:p>
        </p:txBody>
      </p:sp>
      <p:pic>
        <p:nvPicPr>
          <p:cNvPr id="15" name="Picture 14" descr="mou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0" r="18710"/>
          <a:stretch/>
        </p:blipFill>
        <p:spPr>
          <a:xfrm>
            <a:off x="1027819" y="1307108"/>
            <a:ext cx="686204" cy="8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155" y="491249"/>
            <a:ext cx="7871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Exam Style Question</a:t>
            </a:r>
          </a:p>
          <a:p>
            <a:endParaRPr lang="en-US" sz="4800" dirty="0"/>
          </a:p>
          <a:p>
            <a:endParaRPr lang="en-US" sz="4800" dirty="0"/>
          </a:p>
          <a:p>
            <a:pPr algn="ctr"/>
            <a:r>
              <a:rPr lang="en-US" sz="4800" dirty="0"/>
              <a:t>How has meaning been created in one media product you have studied?</a:t>
            </a:r>
          </a:p>
        </p:txBody>
      </p:sp>
    </p:spTree>
    <p:extLst>
      <p:ext uri="{BB962C8B-B14F-4D97-AF65-F5344CB8AC3E}">
        <p14:creationId xmlns:p14="http://schemas.microsoft.com/office/powerpoint/2010/main" val="20507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print and websites</a:t>
            </a:r>
            <a:endParaRPr lang="en-US" dirty="0"/>
          </a:p>
        </p:txBody>
      </p:sp>
      <p:pic>
        <p:nvPicPr>
          <p:cNvPr id="5" name="Picture 4" descr="CBEEBIES_NO-4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42" y="1600201"/>
            <a:ext cx="3795724" cy="4545541"/>
          </a:xfrm>
          <a:prstGeom prst="rect">
            <a:avLst/>
          </a:prstGeom>
        </p:spPr>
      </p:pic>
      <p:pic>
        <p:nvPicPr>
          <p:cNvPr id="7" name="Picture 6" descr="Empire-Superman-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5" y="1600201"/>
            <a:ext cx="3501660" cy="45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smtClean="0"/>
              <a:t>Newspapers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63" y="1197735"/>
            <a:ext cx="4539587" cy="54049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51" y="1070074"/>
            <a:ext cx="3682946" cy="56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mpire-suicide-squad-newsstand-cover--the-joker-192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89" y="1876289"/>
            <a:ext cx="3175649" cy="4114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terminology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4998" y="2547151"/>
            <a:ext cx="233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masthead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25210" y="2647947"/>
            <a:ext cx="1677249" cy="95853"/>
          </a:xfrm>
          <a:prstGeom prst="straightConnector1">
            <a:avLst/>
          </a:prstGeom>
          <a:ln>
            <a:solidFill>
              <a:srgbClr val="FF5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5686" y="3342883"/>
            <a:ext cx="274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cover image/graphic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39382" y="3558553"/>
            <a:ext cx="1473582" cy="153662"/>
          </a:xfrm>
          <a:prstGeom prst="straightConnector1">
            <a:avLst/>
          </a:prstGeom>
          <a:ln>
            <a:solidFill>
              <a:srgbClr val="FF5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53938" y="4945063"/>
            <a:ext cx="274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cover line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460061" y="4833869"/>
            <a:ext cx="1293877" cy="184665"/>
          </a:xfrm>
          <a:prstGeom prst="straightConnector1">
            <a:avLst/>
          </a:prstGeom>
          <a:ln>
            <a:solidFill>
              <a:srgbClr val="FF5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15686" y="6062379"/>
            <a:ext cx="224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Anchorage (images pinned down by text)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24502" y="2084808"/>
            <a:ext cx="274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cover line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7226645" y="2084808"/>
            <a:ext cx="697856" cy="184666"/>
          </a:xfrm>
          <a:prstGeom prst="straightConnector1">
            <a:avLst/>
          </a:prstGeom>
          <a:ln>
            <a:solidFill>
              <a:srgbClr val="FF5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24501" y="3139194"/>
            <a:ext cx="240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Banner/flash banner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7405009" y="3323861"/>
            <a:ext cx="519492" cy="37525"/>
          </a:xfrm>
          <a:prstGeom prst="straightConnector1">
            <a:avLst/>
          </a:prstGeom>
          <a:ln>
            <a:solidFill>
              <a:srgbClr val="FF5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62625" y="1417639"/>
            <a:ext cx="183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 (serif/sans serif)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24680" y="1282037"/>
            <a:ext cx="19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barcode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9281" y="5990489"/>
            <a:ext cx="14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House style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08051" y="2647946"/>
            <a:ext cx="197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553120" y="2454140"/>
            <a:ext cx="350775" cy="193806"/>
          </a:xfrm>
          <a:prstGeom prst="straightConnector1">
            <a:avLst/>
          </a:prstGeom>
          <a:ln>
            <a:solidFill>
              <a:srgbClr val="FF5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553119" y="2993316"/>
            <a:ext cx="327788" cy="145879"/>
          </a:xfrm>
          <a:prstGeom prst="straightConnector1">
            <a:avLst/>
          </a:prstGeom>
          <a:ln>
            <a:solidFill>
              <a:srgbClr val="FF5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15686" y="4505103"/>
            <a:ext cx="224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 of address (peer to peer, parent to child, tutor to pupil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56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a radio advert and </a:t>
            </a:r>
            <a:r>
              <a:rPr lang="en-US" dirty="0" err="1" smtClean="0"/>
              <a:t>analyse</a:t>
            </a:r>
            <a:r>
              <a:rPr lang="en-US" dirty="0" smtClean="0"/>
              <a:t> how the codes and conventions help the audience to create meaning.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should use the following key words:</a:t>
            </a:r>
          </a:p>
          <a:p>
            <a:pPr marL="0" indent="0">
              <a:buNone/>
            </a:pPr>
            <a:r>
              <a:rPr lang="en-US" dirty="0" smtClean="0"/>
              <a:t>Dialogue, mode of address, sound effects, music, jingles, sound motifs, representation, connotation, institution, language</a:t>
            </a:r>
            <a:r>
              <a:rPr lang="en-US" dirty="0"/>
              <a:t> </a:t>
            </a:r>
            <a:r>
              <a:rPr lang="en-US" dirty="0" smtClean="0"/>
              <a:t>and audience!</a:t>
            </a:r>
          </a:p>
        </p:txBody>
      </p:sp>
    </p:spTree>
    <p:extLst>
      <p:ext uri="{BB962C8B-B14F-4D97-AF65-F5344CB8AC3E}">
        <p14:creationId xmlns:p14="http://schemas.microsoft.com/office/powerpoint/2010/main" val="9467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Critical and theoretical analysis of media texts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L.O. – How can we apply theory to media products?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094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we have identified the micro elements technical and symbolic codes within media texts we have to understand </a:t>
            </a:r>
            <a:r>
              <a:rPr lang="en-GB" b="1" dirty="0" smtClean="0"/>
              <a:t>why</a:t>
            </a:r>
            <a:r>
              <a:rPr lang="en-GB" dirty="0" smtClean="0"/>
              <a:t> they’ve been used</a:t>
            </a:r>
          </a:p>
          <a:p>
            <a:endParaRPr lang="en-GB" dirty="0"/>
          </a:p>
          <a:p>
            <a:r>
              <a:rPr lang="en-GB" dirty="0" smtClean="0"/>
              <a:t>we have to look at theories relating to </a:t>
            </a:r>
            <a:r>
              <a:rPr lang="en-GB" b="1" dirty="0" smtClean="0"/>
              <a:t>representation</a:t>
            </a:r>
            <a:r>
              <a:rPr lang="en-GB" dirty="0" smtClean="0"/>
              <a:t>, </a:t>
            </a:r>
            <a:r>
              <a:rPr lang="en-GB" b="1" dirty="0" smtClean="0"/>
              <a:t>narrative</a:t>
            </a:r>
            <a:r>
              <a:rPr lang="en-GB" dirty="0" smtClean="0"/>
              <a:t> and </a:t>
            </a:r>
            <a:r>
              <a:rPr lang="en-GB" b="1" dirty="0" smtClean="0"/>
              <a:t>genre</a:t>
            </a:r>
            <a:r>
              <a:rPr lang="en-GB" dirty="0" smtClean="0"/>
              <a:t> to examine the wider messages media products offer to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741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01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Theories of representation – Laura </a:t>
            </a:r>
            <a:r>
              <a:rPr lang="en-GB" dirty="0" err="1" smtClean="0"/>
              <a:t>Mulvey</a:t>
            </a:r>
            <a:r>
              <a:rPr lang="en-GB" dirty="0" smtClean="0"/>
              <a:t> (1975) Objectification of women in the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5161935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Mulvey</a:t>
            </a:r>
            <a:r>
              <a:rPr lang="en-GB" dirty="0" smtClean="0"/>
              <a:t> suggested that women were presented as </a:t>
            </a:r>
            <a:r>
              <a:rPr lang="en-GB" b="1" dirty="0" smtClean="0"/>
              <a:t>sex objects</a:t>
            </a:r>
            <a:r>
              <a:rPr lang="en-GB" dirty="0" smtClean="0"/>
              <a:t> in all media texts (she focused on film in particular)</a:t>
            </a:r>
          </a:p>
          <a:p>
            <a:endParaRPr lang="en-GB" dirty="0"/>
          </a:p>
          <a:p>
            <a:r>
              <a:rPr lang="en-GB" dirty="0" smtClean="0"/>
              <a:t>she said that the media industry was run by men, so we were given their view on the world re-presented to us</a:t>
            </a:r>
          </a:p>
          <a:p>
            <a:endParaRPr lang="en-GB" dirty="0"/>
          </a:p>
          <a:p>
            <a:r>
              <a:rPr lang="en-GB" dirty="0" smtClean="0"/>
              <a:t>the camera acts as the male viewpoint (known as the </a:t>
            </a:r>
            <a:r>
              <a:rPr lang="en-GB" b="1" dirty="0" smtClean="0"/>
              <a:t>male gaze</a:t>
            </a:r>
            <a:r>
              <a:rPr lang="en-GB" dirty="0" smtClean="0"/>
              <a:t>), so the images shown provide an erotic pleasure for heterosexual men</a:t>
            </a:r>
          </a:p>
          <a:p>
            <a:endParaRPr lang="en-GB" dirty="0"/>
          </a:p>
          <a:p>
            <a:r>
              <a:rPr lang="en-GB" dirty="0" err="1" smtClean="0"/>
              <a:t>Mulvey</a:t>
            </a:r>
            <a:r>
              <a:rPr lang="en-GB" dirty="0" smtClean="0"/>
              <a:t> said that females accept the male gaze as it is constantly reinforced across media texts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Look at the </a:t>
            </a:r>
            <a:r>
              <a:rPr lang="en-GB" dirty="0"/>
              <a:t>following clip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www.youtube.com/watch?v=yl2Eh8swrEs</a:t>
            </a:r>
            <a:r>
              <a:rPr lang="en-GB" dirty="0" smtClean="0"/>
              <a:t>. Why should society be concerned with the way that women are represented in the media?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564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things changing?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www.youtube.com/watch?v=FdHJG67xmsQ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38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0"/>
            <a:ext cx="44382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174" y="530942"/>
            <a:ext cx="212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Conventions</a:t>
            </a:r>
            <a:endParaRPr lang="en-GB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237405" y="560439"/>
            <a:ext cx="212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smtClean="0"/>
              <a:t>Codes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451327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Narrative theories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5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Todorov</a:t>
            </a:r>
            <a:r>
              <a:rPr lang="en-GB" dirty="0" smtClean="0"/>
              <a:t> (1969) – 5-step narrative formula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Equilibrium </a:t>
            </a:r>
            <a:r>
              <a:rPr lang="en-US" dirty="0"/>
              <a:t>– the setting is established, key character(s) are introduced and the storyline is set </a:t>
            </a:r>
            <a:r>
              <a:rPr lang="en-US" dirty="0" smtClean="0"/>
              <a:t>up</a:t>
            </a:r>
            <a:endParaRPr lang="en-US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Disruption</a:t>
            </a:r>
            <a:r>
              <a:rPr lang="en-US" dirty="0"/>
              <a:t> – oppositional character(s) (characters who will play opposite the central character, either in a relationship, e.g. the hero/heroine, or in conflict, e.g. the hero/villain) appear and the story takes a particular direction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227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2168"/>
            <a:ext cx="10515600" cy="5424795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Recognition of disruption </a:t>
            </a:r>
            <a:r>
              <a:rPr lang="en-US" dirty="0"/>
              <a:t>– the lives of the characters and events are interwoven. Tension builds throughout this section, which is often the </a:t>
            </a:r>
            <a:r>
              <a:rPr lang="en-US" dirty="0" smtClean="0"/>
              <a:t>longest</a:t>
            </a:r>
            <a:endParaRPr lang="en-US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Attempt to repair disruption </a:t>
            </a:r>
            <a:r>
              <a:rPr lang="en-US" dirty="0"/>
              <a:t>– the highest point of tension after which there is a change in </a:t>
            </a:r>
            <a:r>
              <a:rPr lang="en-US" dirty="0" smtClean="0"/>
              <a:t>dynamic</a:t>
            </a:r>
            <a:endParaRPr lang="en-US" dirty="0"/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Reinstatement </a:t>
            </a:r>
            <a:r>
              <a:rPr lang="en-US" b="1" dirty="0"/>
              <a:t>of equilibrium </a:t>
            </a:r>
            <a:r>
              <a:rPr lang="en-US" dirty="0"/>
              <a:t>– matters are sorted out, problems are solved and questions </a:t>
            </a:r>
            <a:r>
              <a:rPr lang="en-US" dirty="0" smtClean="0"/>
              <a:t>answered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Think of a fairy story you were told as a child. How well does the story follow </a:t>
            </a:r>
            <a:r>
              <a:rPr lang="en-US" dirty="0" err="1" smtClean="0"/>
              <a:t>Todorov’s</a:t>
            </a:r>
            <a:r>
              <a:rPr lang="en-US" dirty="0" smtClean="0"/>
              <a:t> 5 stages?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972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Subversion of the narrative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7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Modern narratives may subvert our expectations using: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US" b="1" dirty="0"/>
              <a:t>Flashback </a:t>
            </a:r>
            <a:r>
              <a:rPr lang="en-US" dirty="0"/>
              <a:t>– where a section of the film is referred back to</a:t>
            </a:r>
          </a:p>
          <a:p>
            <a:pPr lvl="0"/>
            <a:r>
              <a:rPr lang="en-US" b="1" dirty="0" err="1"/>
              <a:t>Flashforward</a:t>
            </a:r>
            <a:r>
              <a:rPr lang="en-US" b="1" dirty="0"/>
              <a:t> </a:t>
            </a:r>
            <a:r>
              <a:rPr lang="en-US" dirty="0"/>
              <a:t>– where a section of the film from the future is shown before it would normally have happened</a:t>
            </a:r>
          </a:p>
          <a:p>
            <a:pPr lvl="0"/>
            <a:r>
              <a:rPr lang="en-US" b="1" dirty="0"/>
              <a:t>Twist </a:t>
            </a:r>
            <a:r>
              <a:rPr lang="en-US" dirty="0"/>
              <a:t>– where part of the film (often the end) is unpredictable or even shocking</a:t>
            </a:r>
          </a:p>
          <a:p>
            <a:pPr lvl="0"/>
            <a:r>
              <a:rPr lang="en-US" b="1" dirty="0"/>
              <a:t>Parallel narratives </a:t>
            </a:r>
            <a:r>
              <a:rPr lang="en-US" dirty="0"/>
              <a:t>– where the lives of characters move alongside each other for some of the film without them </a:t>
            </a:r>
            <a:r>
              <a:rPr lang="en-US" dirty="0" smtClean="0"/>
              <a:t>meeting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Can you think of any TV </a:t>
            </a:r>
            <a:r>
              <a:rPr lang="en-US" dirty="0" err="1" smtClean="0"/>
              <a:t>programmes</a:t>
            </a:r>
            <a:r>
              <a:rPr lang="en-US" dirty="0" smtClean="0"/>
              <a:t> or films that use a subversion of the narrative? Why might audiences like narrative subversions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701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ea typeface="ヒラギノ角ゴ Pro W3" charset="-128"/>
              </a:rPr>
              <a:t>Levi-Strauss (1958) – Binary Opposition</a:t>
            </a:r>
            <a:endParaRPr lang="en-GB" altLang="en-US" dirty="0">
              <a:ea typeface="ヒラギノ角ゴ Pro W3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860550"/>
            <a:ext cx="10341077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x-none" dirty="0">
                <a:ea typeface="ヒラギノ角ゴ Pro W3" charset="-128"/>
              </a:rPr>
              <a:t>Within a story conflict is needed to create interest in the audience </a:t>
            </a:r>
          </a:p>
          <a:p>
            <a:pPr eaLnBrk="1" hangingPunct="1">
              <a:lnSpc>
                <a:spcPct val="80000"/>
              </a:lnSpc>
            </a:pPr>
            <a:endParaRPr lang="en-GB" altLang="x-none" dirty="0">
              <a:ea typeface="ヒラギノ角ゴ Pro W3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x-none" dirty="0">
                <a:ea typeface="ヒラギノ角ゴ Pro W3" charset="-128"/>
              </a:rPr>
              <a:t>One way to create conflict is to use two oppositional forces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x-none" dirty="0">
                <a:ea typeface="ヒラギノ角ゴ Pro W3" charset="-128"/>
              </a:rPr>
              <a:t>e.g.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x-none" sz="2800" dirty="0">
                <a:ea typeface="ヒラギノ角ゴ Pro W3" charset="-128"/>
              </a:rPr>
              <a:t>light/dark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x-none" sz="2800" dirty="0">
                <a:ea typeface="ヒラギノ角ゴ Pro W3" charset="-128"/>
              </a:rPr>
              <a:t>good/evil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x-none" sz="2800" dirty="0">
                <a:ea typeface="ヒラギノ角ゴ Pro W3" charset="-128"/>
              </a:rPr>
              <a:t>noise/silence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x-none" sz="2800" dirty="0">
                <a:ea typeface="ヒラギノ角ゴ Pro W3" charset="-128"/>
              </a:rPr>
              <a:t>youth/age </a:t>
            </a:r>
            <a:endParaRPr lang="en-GB" altLang="x-none" sz="2800" dirty="0" smtClean="0">
              <a:ea typeface="ヒラギノ角ゴ Pro W3" charset="-128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altLang="x-none" sz="2800" dirty="0">
              <a:ea typeface="ヒラギノ角ゴ Pro W3" charset="-128"/>
            </a:endParaRPr>
          </a:p>
          <a:p>
            <a:pPr>
              <a:lnSpc>
                <a:spcPct val="80000"/>
              </a:lnSpc>
            </a:pPr>
            <a:r>
              <a:rPr lang="en-GB" altLang="x-none" dirty="0" smtClean="0">
                <a:ea typeface="ヒラギノ角ゴ Pro W3" charset="-128"/>
              </a:rPr>
              <a:t>These opposites are embedded in narrative and </a:t>
            </a:r>
            <a:r>
              <a:rPr lang="en-GB" altLang="x-none" dirty="0" err="1" smtClean="0">
                <a:ea typeface="ヒラギノ角ゴ Pro W3" charset="-128"/>
              </a:rPr>
              <a:t>mise</a:t>
            </a:r>
            <a:r>
              <a:rPr lang="en-GB" altLang="x-none" dirty="0" smtClean="0">
                <a:ea typeface="ヒラギノ角ゴ Pro W3" charset="-128"/>
              </a:rPr>
              <a:t>-</a:t>
            </a:r>
            <a:r>
              <a:rPr lang="en-GB" altLang="x-none" dirty="0" err="1" smtClean="0">
                <a:ea typeface="ヒラギノ角ゴ Pro W3" charset="-128"/>
              </a:rPr>
              <a:t>en</a:t>
            </a:r>
            <a:r>
              <a:rPr lang="en-GB" altLang="x-none" dirty="0" smtClean="0">
                <a:ea typeface="ヒラギノ角ゴ Pro W3" charset="-128"/>
              </a:rPr>
              <a:t>-scene</a:t>
            </a:r>
            <a:endParaRPr lang="en-GB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51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GB" altLang="en-US" dirty="0">
              <a:ea typeface="ヒラギノ角ゴ Pro W3" charset="-128"/>
            </a:endParaRPr>
          </a:p>
          <a:p>
            <a:pPr eaLnBrk="1" hangingPunct="1">
              <a:buFont typeface="Arial" charset="0"/>
              <a:buNone/>
            </a:pPr>
            <a:endParaRPr lang="en-GB" altLang="en-US" dirty="0">
              <a:ea typeface="ヒラギノ角ゴ Pro W3" charset="-128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00" y="2448232"/>
            <a:ext cx="4790300" cy="26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684206"/>
            <a:ext cx="4966657" cy="297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ea typeface="ヒラギノ角ゴ Pro W3" charset="-128"/>
              </a:rPr>
              <a:t>What Binary Opposites can you see in the </a:t>
            </a:r>
            <a:r>
              <a:rPr lang="en-GB" altLang="en-US" dirty="0" smtClean="0">
                <a:ea typeface="ヒラギノ角ゴ Pro W3" charset="-128"/>
              </a:rPr>
              <a:t>images below?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001838" y="11160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GB" dirty="0"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dirty="0"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07" y="1770762"/>
            <a:ext cx="3199070" cy="429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3708" r="6200" b="4018"/>
          <a:stretch>
            <a:fillRect/>
          </a:stretch>
        </p:blipFill>
        <p:spPr bwMode="auto">
          <a:xfrm>
            <a:off x="6686551" y="1770762"/>
            <a:ext cx="3111143" cy="429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ヒラギノ角ゴ Pro W3" charset="0"/>
                <a:cs typeface="ヒラギノ角ゴ Pro W3" charset="0"/>
              </a:rPr>
              <a:t>Can apply to print media as well, what binary opposites can you see in the magazines below</a:t>
            </a:r>
            <a:r>
              <a:rPr lang="en-GB" dirty="0" smtClean="0">
                <a:ea typeface="ヒラギノ角ゴ Pro W3" charset="0"/>
                <a:cs typeface="ヒラギノ角ゴ Pro W3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9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Genre theories: Altman (1999) – Audience pleasures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68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Altman argues that genres offer audiences ‘a set of pleasures’, such as: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emotional pleasures </a:t>
            </a:r>
            <a:r>
              <a:rPr lang="en-GB" dirty="0" smtClean="0"/>
              <a:t>– does the text make the audience happy, sad, nostalgic etc.?</a:t>
            </a:r>
          </a:p>
          <a:p>
            <a:endParaRPr lang="en-GB" dirty="0"/>
          </a:p>
          <a:p>
            <a:r>
              <a:rPr lang="en-GB" b="1" dirty="0" smtClean="0"/>
              <a:t>visceral pleasures </a:t>
            </a:r>
            <a:r>
              <a:rPr lang="en-GB" dirty="0" smtClean="0"/>
              <a:t>– ‘gut’ responses, such as excitement, fear, laughter</a:t>
            </a:r>
          </a:p>
          <a:p>
            <a:endParaRPr lang="en-GB" dirty="0"/>
          </a:p>
          <a:p>
            <a:r>
              <a:rPr lang="en-GB" b="1" dirty="0" smtClean="0"/>
              <a:t>intellectual puzzles </a:t>
            </a:r>
            <a:r>
              <a:rPr lang="en-GB" dirty="0" smtClean="0"/>
              <a:t>– does the text make the audience think?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4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theory suggests that we get a sense of familiarity with many texts, due to the specific set of codes and conventions</a:t>
            </a:r>
          </a:p>
          <a:p>
            <a:endParaRPr lang="en-GB" dirty="0"/>
          </a:p>
          <a:p>
            <a:r>
              <a:rPr lang="en-GB" dirty="0" smtClean="0"/>
              <a:t>texts also make us interact with the product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What type of media texts offer emotional, visceral and intellectual </a:t>
            </a:r>
            <a:r>
              <a:rPr lang="en-GB" smtClean="0"/>
              <a:t>audience pleasures?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0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174" y="530942"/>
            <a:ext cx="212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Conventions</a:t>
            </a:r>
            <a:endParaRPr lang="en-GB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237405" y="560439"/>
            <a:ext cx="212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smtClean="0"/>
              <a:t>Codes</a:t>
            </a:r>
            <a:endParaRPr lang="en-GB"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55" y="149720"/>
            <a:ext cx="5027561" cy="65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uff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88" y="286211"/>
            <a:ext cx="5441768" cy="5321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83129" cy="469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3C50FC"/>
                </a:solidFill>
              </a:rPr>
              <a:t>Macro concepts: 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3C50FC"/>
                </a:solidFill>
              </a:rPr>
              <a:t>Language, institution,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3C50FC"/>
                </a:solidFill>
              </a:rPr>
              <a:t>audience</a:t>
            </a:r>
            <a:r>
              <a:rPr lang="en-US" sz="5400" dirty="0">
                <a:solidFill>
                  <a:srgbClr val="3C50FC"/>
                </a:solidFill>
              </a:rPr>
              <a:t>, representation, genre, narrative</a:t>
            </a:r>
            <a:endParaRPr lang="en-US" sz="6000" dirty="0">
              <a:solidFill>
                <a:srgbClr val="3C50FC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dirty="0">
                <a:solidFill>
                  <a:srgbClr val="FF0000"/>
                </a:solidFill>
              </a:rPr>
              <a:t>Micro concepts</a:t>
            </a:r>
            <a:r>
              <a:rPr lang="en-US" dirty="0"/>
              <a:t>: </a:t>
            </a:r>
            <a:r>
              <a:rPr lang="en-US" dirty="0" err="1"/>
              <a:t>mise</a:t>
            </a:r>
            <a:r>
              <a:rPr lang="en-US" dirty="0"/>
              <a:t>-en-scene, </a:t>
            </a:r>
          </a:p>
          <a:p>
            <a:pPr marL="0" indent="0">
              <a:buNone/>
            </a:pPr>
            <a:r>
              <a:rPr lang="en-US" dirty="0"/>
              <a:t>		camera, editing and sound.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8837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Macro and Micro concepts</a:t>
            </a:r>
            <a:endParaRPr lang="en-US" dirty="0"/>
          </a:p>
        </p:txBody>
      </p:sp>
      <p:pic>
        <p:nvPicPr>
          <p:cNvPr id="5" name="Picture 4" descr="mous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0" r="18710"/>
          <a:stretch/>
        </p:blipFill>
        <p:spPr>
          <a:xfrm>
            <a:off x="1469756" y="4940830"/>
            <a:ext cx="1022888" cy="12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Denotation and connotation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434" y="1594861"/>
            <a:ext cx="7509731" cy="7482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Symbols and signs all have hidden meanings</a:t>
            </a:r>
            <a:endParaRPr lang="en-US" dirty="0"/>
          </a:p>
        </p:txBody>
      </p:sp>
      <p:pic>
        <p:nvPicPr>
          <p:cNvPr id="4" name="Picture 3" descr="hospital cro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37" y="3210691"/>
            <a:ext cx="1594860" cy="1594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6713" y="3366846"/>
            <a:ext cx="439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Denotation: red hospital cross</a:t>
            </a:r>
          </a:p>
          <a:p>
            <a:endParaRPr lang="en-US" sz="2400" dirty="0"/>
          </a:p>
          <a:p>
            <a:r>
              <a:rPr lang="en-US" sz="2400" dirty="0"/>
              <a:t>Connotation: help, medical care, doctors, nurses etc.</a:t>
            </a:r>
          </a:p>
        </p:txBody>
      </p:sp>
    </p:spTree>
    <p:extLst>
      <p:ext uri="{BB962C8B-B14F-4D97-AF65-F5344CB8AC3E}">
        <p14:creationId xmlns:p14="http://schemas.microsoft.com/office/powerpoint/2010/main" val="16462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11" y="397956"/>
            <a:ext cx="3086100" cy="2628900"/>
          </a:xfrm>
          <a:prstGeom prst="rect">
            <a:avLst/>
          </a:prstGeom>
        </p:spPr>
      </p:pic>
      <p:pic>
        <p:nvPicPr>
          <p:cNvPr id="7" name="Picture 6" descr="playboy_rabb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11" y="2939229"/>
            <a:ext cx="3401244" cy="3690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14" y="4091144"/>
            <a:ext cx="2130661" cy="1866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09" y="544915"/>
            <a:ext cx="24288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01445" y="228600"/>
            <a:ext cx="9480755" cy="1143000"/>
          </a:xfrm>
        </p:spPr>
        <p:txBody>
          <a:bodyPr/>
          <a:lstStyle/>
          <a:p>
            <a:pPr eaLnBrk="1" hangingPunct="1"/>
            <a:r>
              <a:rPr lang="en-GB" sz="3600"/>
              <a:t>Definitions (write these down)</a:t>
            </a:r>
            <a:endParaRPr lang="en-GB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9" y="1622322"/>
            <a:ext cx="10618839" cy="4854677"/>
          </a:xfrm>
        </p:spPr>
        <p:txBody>
          <a:bodyPr/>
          <a:lstStyle/>
          <a:p>
            <a:pPr eaLnBrk="1" hangingPunct="1"/>
            <a:r>
              <a:rPr lang="en-GB" b="1" dirty="0"/>
              <a:t>denotation</a:t>
            </a:r>
            <a:r>
              <a:rPr lang="en-US" dirty="0"/>
              <a:t>-</a:t>
            </a:r>
            <a:r>
              <a:rPr lang="en-GB" dirty="0"/>
              <a:t> what an image actually shows and what is immediately apparent, rather than the assumptions an individual reader might make about </a:t>
            </a:r>
            <a:r>
              <a:rPr lang="en-GB" dirty="0" smtClean="0"/>
              <a:t>it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b="1" dirty="0"/>
              <a:t>connotation</a:t>
            </a:r>
            <a:r>
              <a:rPr lang="en-GB" dirty="0"/>
              <a:t> – the meaning of a sign that is arrived at through the cultural experiences a reader brings to it</a:t>
            </a:r>
          </a:p>
        </p:txBody>
      </p:sp>
    </p:spTree>
    <p:extLst>
      <p:ext uri="{BB962C8B-B14F-4D97-AF65-F5344CB8AC3E}">
        <p14:creationId xmlns:p14="http://schemas.microsoft.com/office/powerpoint/2010/main" val="3519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1774</Words>
  <Application>Microsoft Macintosh PowerPoint</Application>
  <PresentationFormat>Widescreen</PresentationFormat>
  <Paragraphs>219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Adobe Gothic Std B</vt:lpstr>
      <vt:lpstr>Calibri</vt:lpstr>
      <vt:lpstr>Calibri Light</vt:lpstr>
      <vt:lpstr>ヒラギノ角ゴ Pro W3</vt:lpstr>
      <vt:lpstr>Arial</vt:lpstr>
      <vt:lpstr>Office Theme</vt:lpstr>
      <vt:lpstr>How meaning is created in media products</vt:lpstr>
      <vt:lpstr>You must understand this…</vt:lpstr>
      <vt:lpstr>Codes and conventions</vt:lpstr>
      <vt:lpstr>PowerPoint Presentation</vt:lpstr>
      <vt:lpstr>PowerPoint Presentation</vt:lpstr>
      <vt:lpstr>Macro and Micro concepts</vt:lpstr>
      <vt:lpstr>Denotation and connotation</vt:lpstr>
      <vt:lpstr>PowerPoint Presentation</vt:lpstr>
      <vt:lpstr>Definitions (write these down)</vt:lpstr>
      <vt:lpstr>PowerPoint Presentation</vt:lpstr>
      <vt:lpstr>Genre, Representation and Stereotypes </vt:lpstr>
      <vt:lpstr>Representation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anchorage text might appear with the following image in both The Sun and The Mirror?</vt:lpstr>
      <vt:lpstr>Fill in the blanks</vt:lpstr>
      <vt:lpstr>PowerPoint Presentation</vt:lpstr>
      <vt:lpstr>Terminology</vt:lpstr>
      <vt:lpstr>You are going to look at the micro elements of how media texts have been constructed</vt:lpstr>
      <vt:lpstr>JOKER CLIP</vt:lpstr>
      <vt:lpstr>The construction of an audio visual media product</vt:lpstr>
      <vt:lpstr>PowerPoint Presentation</vt:lpstr>
      <vt:lpstr>Watch the following trailer</vt:lpstr>
      <vt:lpstr>PowerPoint Presentation</vt:lpstr>
      <vt:lpstr>PowerPoint Presentation</vt:lpstr>
      <vt:lpstr>In print and websites</vt:lpstr>
      <vt:lpstr>Newspapers</vt:lpstr>
      <vt:lpstr>Key terminology</vt:lpstr>
      <vt:lpstr>Homework</vt:lpstr>
      <vt:lpstr>Critical and theoretical analysis of media texts</vt:lpstr>
      <vt:lpstr>Why is this important?</vt:lpstr>
      <vt:lpstr>Theories of representation – Laura Mulvey (1975) Objectification of women in the media</vt:lpstr>
      <vt:lpstr>Are things changing?</vt:lpstr>
      <vt:lpstr>Narrative theories</vt:lpstr>
      <vt:lpstr>Todorov (1969) – 5-step narrative formula</vt:lpstr>
      <vt:lpstr>PowerPoint Presentation</vt:lpstr>
      <vt:lpstr>Subversion of the narrative</vt:lpstr>
      <vt:lpstr>Levi-Strauss (1958) – Binary Opposition</vt:lpstr>
      <vt:lpstr>What Binary Opposites can you see in the images below?</vt:lpstr>
      <vt:lpstr>Can apply to print media as well, what binary opposites can you see in the magazines below?</vt:lpstr>
      <vt:lpstr>Genre theories: Altman (1999) – Audience pleasures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</cp:revision>
  <dcterms:created xsi:type="dcterms:W3CDTF">2017-10-02T12:08:19Z</dcterms:created>
  <dcterms:modified xsi:type="dcterms:W3CDTF">2017-10-17T11:11:56Z</dcterms:modified>
</cp:coreProperties>
</file>