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69"/>
    <p:restoredTop sz="93095"/>
  </p:normalViewPr>
  <p:slideViewPr>
    <p:cSldViewPr snapToGrid="0" snapToObjects="1">
      <p:cViewPr varScale="1">
        <p:scale>
          <a:sx n="62" d="100"/>
          <a:sy n="62" d="100"/>
        </p:scale>
        <p:origin x="4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FD0D9-9346-6442-ADF3-2749CE67AA76}" type="datetimeFigureOut">
              <a:rPr lang="en-GB" smtClean="0"/>
              <a:t>10/11/2017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9494A-0B78-5244-87FD-2E90514F388F}" type="slidenum">
              <a:rPr lang="en-GB" smtClean="0"/>
              <a:t>‹#›</a:t>
            </a:fld>
            <a:endParaRPr lang="en-GB"/>
          </a:p>
        </p:txBody>
      </p:sp>
    </p:spTree>
    <p:extLst>
      <p:ext uri="{BB962C8B-B14F-4D97-AF65-F5344CB8AC3E}">
        <p14:creationId xmlns:p14="http://schemas.microsoft.com/office/powerpoint/2010/main" val="5486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DA31F5-2B6C-3341-A74A-6409F79BB751}"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58605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DA31F5-2B6C-3341-A74A-6409F79BB751}"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37385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DA31F5-2B6C-3341-A74A-6409F79BB751}"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95930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DA31F5-2B6C-3341-A74A-6409F79BB751}"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3985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A31F5-2B6C-3341-A74A-6409F79BB751}"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200572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DA31F5-2B6C-3341-A74A-6409F79BB751}"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12793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DA31F5-2B6C-3341-A74A-6409F79BB751}" type="datetimeFigureOut">
              <a:rPr lang="en-GB" smtClean="0"/>
              <a:t>10/11/2017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44317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DA31F5-2B6C-3341-A74A-6409F79BB751}" type="datetimeFigureOut">
              <a:rPr lang="en-GB" smtClean="0"/>
              <a:t>10/11/2017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77413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A31F5-2B6C-3341-A74A-6409F79BB751}" type="datetimeFigureOut">
              <a:rPr lang="en-GB" smtClean="0"/>
              <a:t>10/11/2017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6761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A31F5-2B6C-3341-A74A-6409F79BB751}"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3948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A31F5-2B6C-3341-A74A-6409F79BB751}"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3DCC3-60B8-0F41-9F12-D6082831958D}" type="slidenum">
              <a:rPr lang="en-GB" smtClean="0"/>
              <a:t>‹#›</a:t>
            </a:fld>
            <a:endParaRPr lang="en-GB"/>
          </a:p>
        </p:txBody>
      </p:sp>
    </p:spTree>
    <p:extLst>
      <p:ext uri="{BB962C8B-B14F-4D97-AF65-F5344CB8AC3E}">
        <p14:creationId xmlns:p14="http://schemas.microsoft.com/office/powerpoint/2010/main" val="1239677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A31F5-2B6C-3341-A74A-6409F79BB751}" type="datetimeFigureOut">
              <a:rPr lang="en-GB" smtClean="0"/>
              <a:t>10/11/2017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DCC3-60B8-0F41-9F12-D6082831958D}" type="slidenum">
              <a:rPr lang="en-GB" smtClean="0"/>
              <a:t>‹#›</a:t>
            </a:fld>
            <a:endParaRPr lang="en-GB"/>
          </a:p>
        </p:txBody>
      </p:sp>
    </p:spTree>
    <p:extLst>
      <p:ext uri="{BB962C8B-B14F-4D97-AF65-F5344CB8AC3E}">
        <p14:creationId xmlns:p14="http://schemas.microsoft.com/office/powerpoint/2010/main" val="197533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Ib8JdoWF0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eQ4HWhPEd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LFVEk1Ow3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1rmAi9Xml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Ethical issues in media texts</a:t>
            </a:r>
            <a:br>
              <a:rPr lang="en-GB" dirty="0" smtClean="0"/>
            </a:br>
            <a:endParaRPr lang="en-GB" dirty="0"/>
          </a:p>
        </p:txBody>
      </p:sp>
      <p:sp>
        <p:nvSpPr>
          <p:cNvPr id="3" name="Subtitle 2"/>
          <p:cNvSpPr>
            <a:spLocks noGrp="1"/>
          </p:cNvSpPr>
          <p:nvPr>
            <p:ph type="subTitle" idx="1"/>
          </p:nvPr>
        </p:nvSpPr>
        <p:spPr/>
        <p:txBody>
          <a:bodyPr/>
          <a:lstStyle/>
          <a:p>
            <a:r>
              <a:rPr lang="en-GB" dirty="0" smtClean="0"/>
              <a:t>L.O. – How might media products have an impact on their audiences?</a:t>
            </a:r>
            <a:endParaRPr lang="en-GB" dirty="0"/>
          </a:p>
        </p:txBody>
      </p:sp>
    </p:spTree>
    <p:extLst>
      <p:ext uri="{BB962C8B-B14F-4D97-AF65-F5344CB8AC3E}">
        <p14:creationId xmlns:p14="http://schemas.microsoft.com/office/powerpoint/2010/main" val="44405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538" y="365125"/>
            <a:ext cx="8829261" cy="728179"/>
          </a:xfrm>
        </p:spPr>
        <p:txBody>
          <a:bodyPr/>
          <a:lstStyle/>
          <a:p>
            <a:r>
              <a:rPr lang="en-GB" dirty="0" smtClean="0"/>
              <a:t>Moral panic</a:t>
            </a:r>
            <a:endParaRPr lang="en-GB" dirty="0"/>
          </a:p>
        </p:txBody>
      </p:sp>
      <p:sp>
        <p:nvSpPr>
          <p:cNvPr id="3" name="Content Placeholder 2"/>
          <p:cNvSpPr>
            <a:spLocks noGrp="1"/>
          </p:cNvSpPr>
          <p:nvPr>
            <p:ph idx="1"/>
          </p:nvPr>
        </p:nvSpPr>
        <p:spPr>
          <a:xfrm>
            <a:off x="298174" y="1232452"/>
            <a:ext cx="7971183" cy="4944511"/>
          </a:xfrm>
        </p:spPr>
        <p:txBody>
          <a:bodyPr>
            <a:normAutofit fontScale="85000" lnSpcReduction="20000"/>
          </a:bodyPr>
          <a:lstStyle/>
          <a:p>
            <a:pPr marL="0" indent="0">
              <a:buNone/>
            </a:pPr>
            <a:r>
              <a:rPr lang="en-GB" b="1" dirty="0"/>
              <a:t>moral panic</a:t>
            </a:r>
            <a:r>
              <a:rPr lang="en-GB" dirty="0"/>
              <a:t> – when the media creates fear in the population over an issue that appears to threaten or harm normal social </a:t>
            </a:r>
            <a:r>
              <a:rPr lang="en-GB" dirty="0" smtClean="0"/>
              <a:t>order</a:t>
            </a:r>
          </a:p>
          <a:p>
            <a:endParaRPr lang="en-GB" dirty="0"/>
          </a:p>
          <a:p>
            <a:r>
              <a:rPr lang="en-GB" dirty="0" smtClean="0"/>
              <a:t>Stanley Cohen created this theory in 1972</a:t>
            </a:r>
          </a:p>
          <a:p>
            <a:endParaRPr lang="en-GB" dirty="0"/>
          </a:p>
          <a:p>
            <a:r>
              <a:rPr lang="en-GB" dirty="0" smtClean="0"/>
              <a:t>It looked at how the press created a </a:t>
            </a:r>
            <a:r>
              <a:rPr lang="en-GB" b="1" dirty="0" smtClean="0"/>
              <a:t>moral panic</a:t>
            </a:r>
            <a:r>
              <a:rPr lang="en-GB" dirty="0" smtClean="0"/>
              <a:t> (between subculture of mods and rockers)</a:t>
            </a:r>
          </a:p>
          <a:p>
            <a:endParaRPr lang="en-GB" dirty="0"/>
          </a:p>
          <a:p>
            <a:r>
              <a:rPr lang="en-GB" dirty="0" smtClean="0"/>
              <a:t>The moral panic created highlighted that music and fashion had a negative impact on teenagers that followed their lifestyle</a:t>
            </a:r>
          </a:p>
          <a:p>
            <a:endParaRPr lang="en-GB" dirty="0"/>
          </a:p>
          <a:p>
            <a:r>
              <a:rPr lang="en-GB" dirty="0" smtClean="0"/>
              <a:t>Have things changed?</a:t>
            </a:r>
          </a:p>
          <a:p>
            <a:endParaRPr lang="en-GB" dirty="0"/>
          </a:p>
        </p:txBody>
      </p:sp>
      <p:pic>
        <p:nvPicPr>
          <p:cNvPr id="4" name="Picture 3"/>
          <p:cNvPicPr>
            <a:picLocks noChangeAspect="1"/>
          </p:cNvPicPr>
          <p:nvPr/>
        </p:nvPicPr>
        <p:blipFill>
          <a:blip r:embed="rId2"/>
          <a:stretch>
            <a:fillRect/>
          </a:stretch>
        </p:blipFill>
        <p:spPr>
          <a:xfrm>
            <a:off x="8530052" y="0"/>
            <a:ext cx="3642070" cy="4373217"/>
          </a:xfrm>
          <a:prstGeom prst="rect">
            <a:avLst/>
          </a:prstGeom>
        </p:spPr>
      </p:pic>
      <p:pic>
        <p:nvPicPr>
          <p:cNvPr id="5" name="Picture 4"/>
          <p:cNvPicPr>
            <a:picLocks noChangeAspect="1"/>
          </p:cNvPicPr>
          <p:nvPr/>
        </p:nvPicPr>
        <p:blipFill>
          <a:blip r:embed="rId3"/>
          <a:stretch>
            <a:fillRect/>
          </a:stretch>
        </p:blipFill>
        <p:spPr>
          <a:xfrm>
            <a:off x="8530052" y="3833557"/>
            <a:ext cx="3661948" cy="3024443"/>
          </a:xfrm>
          <a:prstGeom prst="rect">
            <a:avLst/>
          </a:prstGeom>
        </p:spPr>
      </p:pic>
    </p:spTree>
    <p:extLst>
      <p:ext uri="{BB962C8B-B14F-4D97-AF65-F5344CB8AC3E}">
        <p14:creationId xmlns:p14="http://schemas.microsoft.com/office/powerpoint/2010/main" val="67439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6232"/>
          </a:xfrm>
        </p:spPr>
        <p:txBody>
          <a:bodyPr>
            <a:normAutofit fontScale="90000"/>
          </a:bodyPr>
          <a:lstStyle/>
          <a:p>
            <a:r>
              <a:rPr lang="en-GB" dirty="0" smtClean="0"/>
              <a:t>The main concern about media effects is the effect it has on children or vulnerable members of society</a:t>
            </a:r>
            <a:endParaRPr lang="en-GB" dirty="0"/>
          </a:p>
        </p:txBody>
      </p:sp>
      <p:sp>
        <p:nvSpPr>
          <p:cNvPr id="3" name="Content Placeholder 2"/>
          <p:cNvSpPr>
            <a:spLocks noGrp="1"/>
          </p:cNvSpPr>
          <p:nvPr>
            <p:ph idx="1"/>
          </p:nvPr>
        </p:nvSpPr>
        <p:spPr>
          <a:xfrm>
            <a:off x="838200" y="1825625"/>
            <a:ext cx="10515600" cy="4634810"/>
          </a:xfrm>
        </p:spPr>
        <p:txBody>
          <a:bodyPr>
            <a:normAutofit lnSpcReduction="10000"/>
          </a:bodyPr>
          <a:lstStyle/>
          <a:p>
            <a:pPr marL="0" indent="0">
              <a:buNone/>
            </a:pPr>
            <a:r>
              <a:rPr lang="en-GB" dirty="0" smtClean="0"/>
              <a:t>Some famous case studies include:</a:t>
            </a:r>
          </a:p>
          <a:p>
            <a:pPr marL="0" indent="0">
              <a:buNone/>
            </a:pPr>
            <a:endParaRPr lang="en-GB" dirty="0"/>
          </a:p>
          <a:p>
            <a:r>
              <a:rPr lang="en-GB" dirty="0" smtClean="0"/>
              <a:t>1987 Hungerford massacre – blamed on film </a:t>
            </a:r>
            <a:r>
              <a:rPr lang="en-GB" i="1" dirty="0" smtClean="0"/>
              <a:t>Rambo</a:t>
            </a:r>
          </a:p>
          <a:p>
            <a:r>
              <a:rPr lang="en-GB" dirty="0" smtClean="0"/>
              <a:t>1992 – murder of 2 year old Jamie Bulger – blamed on </a:t>
            </a:r>
            <a:r>
              <a:rPr lang="en-GB" i="1" dirty="0" smtClean="0"/>
              <a:t>Child’s Play 3</a:t>
            </a:r>
          </a:p>
          <a:p>
            <a:r>
              <a:rPr lang="en-GB" dirty="0" smtClean="0"/>
              <a:t>1999 – Columbine High School shooting massacre – blamed on Marilyn Manson and violent video games </a:t>
            </a:r>
            <a:r>
              <a:rPr lang="en-GB" i="1" dirty="0" smtClean="0"/>
              <a:t>Doom</a:t>
            </a:r>
            <a:r>
              <a:rPr lang="en-GB" dirty="0" smtClean="0"/>
              <a:t> and </a:t>
            </a:r>
            <a:r>
              <a:rPr lang="en-GB" i="1" dirty="0" smtClean="0"/>
              <a:t>3D Wolfenstein</a:t>
            </a:r>
          </a:p>
          <a:p>
            <a:r>
              <a:rPr lang="en-GB" dirty="0" smtClean="0"/>
              <a:t>2007 – video game </a:t>
            </a:r>
            <a:r>
              <a:rPr lang="en-GB" i="1" dirty="0" smtClean="0"/>
              <a:t>Manhunt</a:t>
            </a:r>
            <a:r>
              <a:rPr lang="en-GB" dirty="0" smtClean="0"/>
              <a:t> banned as it could have incited violent behaviour in teenagers</a:t>
            </a:r>
          </a:p>
          <a:p>
            <a:r>
              <a:rPr lang="en-GB" dirty="0" smtClean="0"/>
              <a:t>2014 – video game </a:t>
            </a:r>
            <a:r>
              <a:rPr lang="en-GB" i="1" dirty="0" smtClean="0"/>
              <a:t>Hatred</a:t>
            </a:r>
            <a:r>
              <a:rPr lang="en-GB" dirty="0" smtClean="0"/>
              <a:t> was banned from the Steam service for its violent and pornographic content</a:t>
            </a:r>
            <a:endParaRPr lang="en-GB" dirty="0"/>
          </a:p>
        </p:txBody>
      </p:sp>
    </p:spTree>
    <p:extLst>
      <p:ext uri="{BB962C8B-B14F-4D97-AF65-F5344CB8AC3E}">
        <p14:creationId xmlns:p14="http://schemas.microsoft.com/office/powerpoint/2010/main" val="141094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BBC’s </a:t>
            </a:r>
            <a:r>
              <a:rPr lang="en-GB" i="1" dirty="0" err="1" smtClean="0"/>
              <a:t>Gameswipe</a:t>
            </a:r>
            <a:endParaRPr lang="en-GB" i="1" dirty="0"/>
          </a:p>
        </p:txBody>
      </p:sp>
      <p:sp>
        <p:nvSpPr>
          <p:cNvPr id="3" name="Content Placeholder 2"/>
          <p:cNvSpPr>
            <a:spLocks noGrp="1"/>
          </p:cNvSpPr>
          <p:nvPr>
            <p:ph idx="1"/>
          </p:nvPr>
        </p:nvSpPr>
        <p:spPr/>
        <p:txBody>
          <a:bodyPr/>
          <a:lstStyle/>
          <a:p>
            <a:r>
              <a:rPr lang="en-GB" dirty="0" smtClean="0"/>
              <a:t>Watch an extract from Charlie Brooker’s BBC programme </a:t>
            </a:r>
            <a:r>
              <a:rPr lang="en-GB" i="1" dirty="0" err="1" smtClean="0"/>
              <a:t>Gameswipe</a:t>
            </a:r>
            <a:r>
              <a:rPr lang="en-GB" dirty="0"/>
              <a:t> (</a:t>
            </a:r>
            <a:r>
              <a:rPr lang="en-GB" dirty="0">
                <a:hlinkClick r:id="rId2"/>
              </a:rPr>
              <a:t>https://</a:t>
            </a:r>
            <a:r>
              <a:rPr lang="en-GB" dirty="0" smtClean="0">
                <a:hlinkClick r:id="rId2"/>
              </a:rPr>
              <a:t>www.youtube.com/watch?v=sIb8JdoWF00)</a:t>
            </a:r>
            <a:r>
              <a:rPr lang="en-GB" dirty="0" smtClean="0"/>
              <a:t> where he discusses the media effects debate in relation to video games.</a:t>
            </a:r>
          </a:p>
          <a:p>
            <a:endParaRPr lang="en-GB" i="1" dirty="0"/>
          </a:p>
          <a:p>
            <a:pPr marL="514350" indent="-514350">
              <a:buFont typeface="+mj-lt"/>
              <a:buAutoNum type="arabicPeriod"/>
            </a:pPr>
            <a:r>
              <a:rPr lang="en-GB" dirty="0" smtClean="0"/>
              <a:t>What is Charlie Brooker’s point of view?</a:t>
            </a:r>
          </a:p>
          <a:p>
            <a:pPr marL="514350" indent="-514350">
              <a:buFont typeface="+mj-lt"/>
              <a:buAutoNum type="arabicPeriod"/>
            </a:pPr>
            <a:endParaRPr lang="en-GB" dirty="0"/>
          </a:p>
          <a:p>
            <a:pPr marL="514350" indent="-514350">
              <a:buFont typeface="+mj-lt"/>
              <a:buAutoNum type="arabicPeriod"/>
            </a:pPr>
            <a:r>
              <a:rPr lang="en-GB" dirty="0" smtClean="0"/>
              <a:t>Do you agree or disagree? Why?</a:t>
            </a:r>
            <a:endParaRPr lang="en-GB" dirty="0"/>
          </a:p>
        </p:txBody>
      </p:sp>
    </p:spTree>
    <p:extLst>
      <p:ext uri="{BB962C8B-B14F-4D97-AF65-F5344CB8AC3E}">
        <p14:creationId xmlns:p14="http://schemas.microsoft.com/office/powerpoint/2010/main" val="163949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audiences</a:t>
            </a:r>
            <a:endParaRPr lang="en-GB" dirty="0"/>
          </a:p>
        </p:txBody>
      </p:sp>
      <p:sp>
        <p:nvSpPr>
          <p:cNvPr id="3" name="Content Placeholder 2"/>
          <p:cNvSpPr>
            <a:spLocks noGrp="1"/>
          </p:cNvSpPr>
          <p:nvPr>
            <p:ph idx="1"/>
          </p:nvPr>
        </p:nvSpPr>
        <p:spPr/>
        <p:txBody>
          <a:bodyPr>
            <a:normAutofit lnSpcReduction="10000"/>
          </a:bodyPr>
          <a:lstStyle/>
          <a:p>
            <a:r>
              <a:rPr lang="en-GB" dirty="0" smtClean="0"/>
              <a:t>The ’effects debate’ has been criticised for being outdated </a:t>
            </a:r>
          </a:p>
          <a:p>
            <a:endParaRPr lang="en-GB" dirty="0"/>
          </a:p>
          <a:p>
            <a:r>
              <a:rPr lang="en-GB" dirty="0" err="1" smtClean="0"/>
              <a:t>Gauntlett</a:t>
            </a:r>
            <a:r>
              <a:rPr lang="en-GB" dirty="0" smtClean="0"/>
              <a:t> (2004) states that these effects models are inadequate, as they see media texts as the root of the problem rather than sociological and psychological factors</a:t>
            </a:r>
          </a:p>
          <a:p>
            <a:endParaRPr lang="en-GB" dirty="0"/>
          </a:p>
          <a:p>
            <a:r>
              <a:rPr lang="en-GB" dirty="0"/>
              <a:t>T</a:t>
            </a:r>
            <a:r>
              <a:rPr lang="en-GB" dirty="0" smtClean="0"/>
              <a:t>his theory argues that audiences don’t passively receive information from the media, but are actively involved, often unconsciously, in making sense of the messages within their own personal and social contexts</a:t>
            </a:r>
          </a:p>
        </p:txBody>
      </p:sp>
    </p:spTree>
    <p:extLst>
      <p:ext uri="{BB962C8B-B14F-4D97-AF65-F5344CB8AC3E}">
        <p14:creationId xmlns:p14="http://schemas.microsoft.com/office/powerpoint/2010/main" val="13804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minute task:</a:t>
            </a:r>
            <a:endParaRPr lang="en-GB" dirty="0"/>
          </a:p>
        </p:txBody>
      </p:sp>
      <p:sp>
        <p:nvSpPr>
          <p:cNvPr id="3" name="Content Placeholder 2"/>
          <p:cNvSpPr>
            <a:spLocks noGrp="1"/>
          </p:cNvSpPr>
          <p:nvPr>
            <p:ph idx="1"/>
          </p:nvPr>
        </p:nvSpPr>
        <p:spPr>
          <a:xfrm>
            <a:off x="838200" y="1510748"/>
            <a:ext cx="10515600" cy="5068956"/>
          </a:xfrm>
        </p:spPr>
        <p:txBody>
          <a:bodyPr>
            <a:normAutofit lnSpcReduction="10000"/>
          </a:bodyPr>
          <a:lstStyle/>
          <a:p>
            <a:pPr marL="0" indent="0">
              <a:buNone/>
            </a:pPr>
            <a:r>
              <a:rPr lang="en-GB"/>
              <a:t>In </a:t>
            </a:r>
            <a:r>
              <a:rPr lang="en-GB" smtClean="0"/>
              <a:t>pairs:</a:t>
            </a:r>
            <a:endParaRPr lang="en-GB" dirty="0" smtClean="0"/>
          </a:p>
          <a:p>
            <a:endParaRPr lang="en-GB" dirty="0"/>
          </a:p>
          <a:p>
            <a:r>
              <a:rPr lang="en-GB" dirty="0" smtClean="0"/>
              <a:t>Make a list of 4-5 films that you consider to include violent content</a:t>
            </a:r>
          </a:p>
          <a:p>
            <a:endParaRPr lang="en-GB" dirty="0"/>
          </a:p>
          <a:p>
            <a:r>
              <a:rPr lang="en-GB" dirty="0" smtClean="0"/>
              <a:t>Quickly research their BBFC age rating online and find their age certification</a:t>
            </a:r>
          </a:p>
          <a:p>
            <a:endParaRPr lang="en-GB" dirty="0"/>
          </a:p>
          <a:p>
            <a:r>
              <a:rPr lang="en-GB" dirty="0" smtClean="0"/>
              <a:t>Write a sentence as to whether you think this age certificate is appropriate or not. Explain why this is.</a:t>
            </a:r>
          </a:p>
          <a:p>
            <a:endParaRPr lang="en-GB" dirty="0"/>
          </a:p>
          <a:p>
            <a:r>
              <a:rPr lang="en-GB" dirty="0" smtClean="0"/>
              <a:t>Feedback to the class</a:t>
            </a:r>
            <a:endParaRPr lang="en-GB" dirty="0"/>
          </a:p>
        </p:txBody>
      </p:sp>
    </p:spTree>
    <p:extLst>
      <p:ext uri="{BB962C8B-B14F-4D97-AF65-F5344CB8AC3E}">
        <p14:creationId xmlns:p14="http://schemas.microsoft.com/office/powerpoint/2010/main" val="126520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media effects debate</a:t>
            </a:r>
            <a:endParaRPr lang="en-GB" dirty="0"/>
          </a:p>
        </p:txBody>
      </p:sp>
      <p:sp>
        <p:nvSpPr>
          <p:cNvPr id="3" name="Content Placeholder 2"/>
          <p:cNvSpPr>
            <a:spLocks noGrp="1"/>
          </p:cNvSpPr>
          <p:nvPr>
            <p:ph idx="1"/>
          </p:nvPr>
        </p:nvSpPr>
        <p:spPr/>
        <p:txBody>
          <a:bodyPr/>
          <a:lstStyle/>
          <a:p>
            <a:r>
              <a:rPr lang="en-GB" dirty="0" smtClean="0"/>
              <a:t>how much of an effect the media has on us has been a topic of great debate</a:t>
            </a:r>
          </a:p>
          <a:p>
            <a:endParaRPr lang="en-GB" dirty="0"/>
          </a:p>
          <a:p>
            <a:r>
              <a:rPr lang="en-GB" dirty="0" smtClean="0"/>
              <a:t>many theories have been created trying to explain how audiences might be influenced by violent and sexualised images and the impact on social media</a:t>
            </a:r>
            <a:endParaRPr lang="en-GB" dirty="0"/>
          </a:p>
        </p:txBody>
      </p:sp>
    </p:spTree>
    <p:extLst>
      <p:ext uri="{BB962C8B-B14F-4D97-AF65-F5344CB8AC3E}">
        <p14:creationId xmlns:p14="http://schemas.microsoft.com/office/powerpoint/2010/main" val="56849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 Marilyn Manson discuss this in relation to the school shooting in Columbine in 1999</a:t>
            </a:r>
            <a:endParaRPr lang="en-GB" dirty="0"/>
          </a:p>
        </p:txBody>
      </p:sp>
      <p:sp>
        <p:nvSpPr>
          <p:cNvPr id="3" name="Content Placeholder 2"/>
          <p:cNvSpPr>
            <a:spLocks noGrp="1"/>
          </p:cNvSpPr>
          <p:nvPr>
            <p:ph idx="1"/>
          </p:nvPr>
        </p:nvSpPr>
        <p:spPr/>
        <p:txBody>
          <a:bodyPr/>
          <a:lstStyle/>
          <a:p>
            <a:endParaRPr lang="en-GB" dirty="0" smtClean="0"/>
          </a:p>
          <a:p>
            <a:r>
              <a:rPr lang="en-GB" dirty="0" smtClean="0"/>
              <a:t>Two high school students shot and killed 15 members of their school</a:t>
            </a:r>
          </a:p>
          <a:p>
            <a:endParaRPr lang="en-GB" dirty="0"/>
          </a:p>
          <a:p>
            <a:r>
              <a:rPr lang="en-GB" dirty="0" smtClean="0"/>
              <a:t>It was discovered that the boys listened to Marilyn Manson and members of the community decided that the blame should lie with him and other factions of the media</a:t>
            </a:r>
          </a:p>
          <a:p>
            <a:endParaRPr lang="en-GB" dirty="0"/>
          </a:p>
          <a:p>
            <a:pPr marL="0" indent="0">
              <a:buNone/>
            </a:pPr>
            <a:r>
              <a:rPr lang="en-GB" dirty="0">
                <a:hlinkClick r:id="rId2"/>
              </a:rPr>
              <a:t>https://</a:t>
            </a:r>
            <a:r>
              <a:rPr lang="en-GB" dirty="0" smtClean="0">
                <a:hlinkClick r:id="rId2"/>
              </a:rPr>
              <a:t>www.youtube.com/watch?v=oeQ4HWhPEdA</a:t>
            </a:r>
            <a:r>
              <a:rPr lang="en-GB" dirty="0" smtClean="0"/>
              <a:t> </a:t>
            </a:r>
            <a:endParaRPr lang="en-GB" dirty="0"/>
          </a:p>
        </p:txBody>
      </p:sp>
    </p:spTree>
    <p:extLst>
      <p:ext uri="{BB962C8B-B14F-4D97-AF65-F5344CB8AC3E}">
        <p14:creationId xmlns:p14="http://schemas.microsoft.com/office/powerpoint/2010/main" val="77316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Hypodermic syringe model</a:t>
            </a:r>
            <a:endParaRPr lang="en-GB" dirty="0"/>
          </a:p>
        </p:txBody>
      </p:sp>
      <p:sp>
        <p:nvSpPr>
          <p:cNvPr id="3" name="Content Placeholder 2"/>
          <p:cNvSpPr>
            <a:spLocks noGrp="1"/>
          </p:cNvSpPr>
          <p:nvPr>
            <p:ph idx="1"/>
          </p:nvPr>
        </p:nvSpPr>
        <p:spPr/>
        <p:txBody>
          <a:bodyPr>
            <a:normAutofit lnSpcReduction="10000"/>
          </a:bodyPr>
          <a:lstStyle/>
          <a:p>
            <a:r>
              <a:rPr lang="en-GB" dirty="0" smtClean="0"/>
              <a:t>This idea was created by Vance Packard in 1957</a:t>
            </a:r>
          </a:p>
          <a:p>
            <a:endParaRPr lang="en-GB" dirty="0"/>
          </a:p>
          <a:p>
            <a:r>
              <a:rPr lang="en-GB" dirty="0" smtClean="0"/>
              <a:t>He discussed the negative impact the mass media has, but his focus was largely on advertising</a:t>
            </a:r>
          </a:p>
          <a:p>
            <a:endParaRPr lang="en-GB" dirty="0"/>
          </a:p>
          <a:p>
            <a:r>
              <a:rPr lang="en-GB" dirty="0" smtClean="0"/>
              <a:t>This theory believes that the mass media injects our minds with their messages and audiences are powerless to resist them</a:t>
            </a:r>
          </a:p>
          <a:p>
            <a:endParaRPr lang="en-GB" dirty="0"/>
          </a:p>
          <a:p>
            <a:r>
              <a:rPr lang="en-GB" dirty="0" smtClean="0"/>
              <a:t>If this were true, then how might this be a concern to society? What criticisms might you have about this theory?</a:t>
            </a:r>
            <a:endParaRPr lang="en-GB" dirty="0"/>
          </a:p>
        </p:txBody>
      </p:sp>
    </p:spTree>
    <p:extLst>
      <p:ext uri="{BB962C8B-B14F-4D97-AF65-F5344CB8AC3E}">
        <p14:creationId xmlns:p14="http://schemas.microsoft.com/office/powerpoint/2010/main" val="171760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audience theory</a:t>
            </a:r>
            <a:endParaRPr lang="en-GB" dirty="0"/>
          </a:p>
        </p:txBody>
      </p:sp>
      <p:sp>
        <p:nvSpPr>
          <p:cNvPr id="3" name="Content Placeholder 2"/>
          <p:cNvSpPr>
            <a:spLocks noGrp="1"/>
          </p:cNvSpPr>
          <p:nvPr>
            <p:ph idx="1"/>
          </p:nvPr>
        </p:nvSpPr>
        <p:spPr/>
        <p:txBody>
          <a:bodyPr>
            <a:normAutofit lnSpcReduction="10000"/>
          </a:bodyPr>
          <a:lstStyle/>
          <a:p>
            <a:r>
              <a:rPr lang="en-GB" dirty="0" smtClean="0"/>
              <a:t>This references Packard’s idea of the mass media injecting ideas in to our minds</a:t>
            </a:r>
          </a:p>
          <a:p>
            <a:endParaRPr lang="en-GB" dirty="0"/>
          </a:p>
          <a:p>
            <a:r>
              <a:rPr lang="en-GB" dirty="0" smtClean="0"/>
              <a:t>States that audiences are unable to reject media messages</a:t>
            </a:r>
          </a:p>
          <a:p>
            <a:endParaRPr lang="en-GB" dirty="0"/>
          </a:p>
          <a:p>
            <a:r>
              <a:rPr lang="en-GB" dirty="0" smtClean="0"/>
              <a:t>This means that they are vulnerable to the negative effects of the media products they consume</a:t>
            </a:r>
          </a:p>
          <a:p>
            <a:endParaRPr lang="en-GB" dirty="0"/>
          </a:p>
          <a:p>
            <a:r>
              <a:rPr lang="en-GB" dirty="0" smtClean="0"/>
              <a:t>They worried about ‘copycat’ effects where audiences copy what </a:t>
            </a:r>
            <a:r>
              <a:rPr lang="en-GB" dirty="0"/>
              <a:t>they </a:t>
            </a:r>
            <a:r>
              <a:rPr lang="en-GB" dirty="0" smtClean="0"/>
              <a:t>see: </a:t>
            </a:r>
            <a:r>
              <a:rPr lang="en-GB" dirty="0">
                <a:hlinkClick r:id="rId2"/>
              </a:rPr>
              <a:t>https://</a:t>
            </a:r>
            <a:r>
              <a:rPr lang="en-GB" dirty="0" smtClean="0">
                <a:hlinkClick r:id="rId2"/>
              </a:rPr>
              <a:t>www.youtube.com/watch?v=eLFVEk1Ow3Y</a:t>
            </a:r>
            <a:r>
              <a:rPr lang="en-GB" dirty="0" smtClean="0"/>
              <a:t> </a:t>
            </a:r>
            <a:endParaRPr lang="en-GB" dirty="0"/>
          </a:p>
        </p:txBody>
      </p:sp>
    </p:spTree>
    <p:extLst>
      <p:ext uri="{BB962C8B-B14F-4D97-AF65-F5344CB8AC3E}">
        <p14:creationId xmlns:p14="http://schemas.microsoft.com/office/powerpoint/2010/main" val="121089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Gerbner</a:t>
            </a:r>
            <a:r>
              <a:rPr lang="en-GB" dirty="0" smtClean="0"/>
              <a:t> and Gross – Cultivation theory</a:t>
            </a:r>
            <a:endParaRPr lang="en-GB" dirty="0"/>
          </a:p>
        </p:txBody>
      </p:sp>
      <p:sp>
        <p:nvSpPr>
          <p:cNvPr id="3" name="Content Placeholder 2"/>
          <p:cNvSpPr>
            <a:spLocks noGrp="1"/>
          </p:cNvSpPr>
          <p:nvPr>
            <p:ph idx="1"/>
          </p:nvPr>
        </p:nvSpPr>
        <p:spPr>
          <a:xfrm>
            <a:off x="838200" y="1690688"/>
            <a:ext cx="10515600" cy="4908895"/>
          </a:xfrm>
        </p:spPr>
        <p:txBody>
          <a:bodyPr>
            <a:normAutofit fontScale="92500"/>
          </a:bodyPr>
          <a:lstStyle/>
          <a:p>
            <a:r>
              <a:rPr lang="en-GB" dirty="0" smtClean="0"/>
              <a:t>This suggests that over time, repetitive viewing of violent acts allows certain ideas and values to become normalised</a:t>
            </a:r>
          </a:p>
          <a:p>
            <a:endParaRPr lang="en-GB" dirty="0"/>
          </a:p>
          <a:p>
            <a:r>
              <a:rPr lang="en-GB" dirty="0"/>
              <a:t>R</a:t>
            </a:r>
            <a:r>
              <a:rPr lang="en-GB" dirty="0" smtClean="0"/>
              <a:t>epeated viewing of violent images, in TV, film and video games, may make audiences become immune to negative and/or violent representations</a:t>
            </a:r>
          </a:p>
          <a:p>
            <a:endParaRPr lang="en-GB" dirty="0"/>
          </a:p>
          <a:p>
            <a:r>
              <a:rPr lang="en-GB" dirty="0" smtClean="0"/>
              <a:t>Audiences become desensitised to negative images, accepting them to be ’normal’</a:t>
            </a:r>
          </a:p>
          <a:p>
            <a:endParaRPr lang="en-GB" dirty="0"/>
          </a:p>
          <a:p>
            <a:pPr marL="0" indent="0">
              <a:buNone/>
            </a:pPr>
            <a:r>
              <a:rPr lang="en-GB" b="1" dirty="0" smtClean="0"/>
              <a:t>desensitisation</a:t>
            </a:r>
            <a:r>
              <a:rPr lang="en-GB" dirty="0" smtClean="0"/>
              <a:t> – the idea that prolonged exposure to violent images numbs the effect of them and we become accustomed to them</a:t>
            </a:r>
            <a:endParaRPr lang="en-GB" b="1" dirty="0"/>
          </a:p>
        </p:txBody>
      </p:sp>
    </p:spTree>
    <p:extLst>
      <p:ext uri="{BB962C8B-B14F-4D97-AF65-F5344CB8AC3E}">
        <p14:creationId xmlns:p14="http://schemas.microsoft.com/office/powerpoint/2010/main" val="188227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 Bart Simpson</a:t>
            </a:r>
            <a:endParaRPr lang="en-GB" dirty="0"/>
          </a:p>
        </p:txBody>
      </p:sp>
      <p:pic>
        <p:nvPicPr>
          <p:cNvPr id="6" name="Picture 5"/>
          <p:cNvPicPr>
            <a:picLocks noChangeAspect="1"/>
          </p:cNvPicPr>
          <p:nvPr/>
        </p:nvPicPr>
        <p:blipFill>
          <a:blip r:embed="rId2"/>
          <a:stretch>
            <a:fillRect/>
          </a:stretch>
        </p:blipFill>
        <p:spPr>
          <a:xfrm>
            <a:off x="2281858" y="355598"/>
            <a:ext cx="7628283" cy="5817679"/>
          </a:xfrm>
          <a:prstGeom prst="rect">
            <a:avLst/>
          </a:prstGeom>
        </p:spPr>
      </p:pic>
      <p:sp>
        <p:nvSpPr>
          <p:cNvPr id="7" name="Title 6"/>
          <p:cNvSpPr>
            <a:spLocks noGrp="1"/>
          </p:cNvSpPr>
          <p:nvPr>
            <p:ph type="ctrTitle"/>
          </p:nvPr>
        </p:nvSpPr>
        <p:spPr/>
        <p:txBody>
          <a:bodyPr/>
          <a:lstStyle/>
          <a:p>
            <a:endParaRPr lang="en-GB"/>
          </a:p>
        </p:txBody>
      </p:sp>
    </p:spTree>
    <p:extLst>
      <p:ext uri="{BB962C8B-B14F-4D97-AF65-F5344CB8AC3E}">
        <p14:creationId xmlns:p14="http://schemas.microsoft.com/office/powerpoint/2010/main" val="197401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a:t>Stop watching the news!</a:t>
            </a:r>
            <a:br>
              <a:rPr lang="en-US" dirty="0"/>
            </a:br>
            <a:r>
              <a:rPr lang="en-US" dirty="0"/>
              <a:t>Because the news contrives to frighten you</a:t>
            </a:r>
            <a:br>
              <a:rPr lang="en-US" dirty="0"/>
            </a:br>
            <a:r>
              <a:rPr lang="en-US" dirty="0"/>
              <a:t>To make you feel small and alone</a:t>
            </a:r>
            <a:br>
              <a:rPr lang="en-US" dirty="0"/>
            </a:br>
            <a:r>
              <a:rPr lang="en-US" dirty="0"/>
              <a:t>To make you feel that your mind isn't your </a:t>
            </a:r>
            <a:r>
              <a:rPr lang="en-US" dirty="0" smtClean="0"/>
              <a:t>own</a:t>
            </a:r>
          </a:p>
          <a:p>
            <a:pPr marL="0" indent="0">
              <a:buNone/>
            </a:pPr>
            <a:endParaRPr lang="en-US" dirty="0"/>
          </a:p>
          <a:p>
            <a:pPr marL="0" indent="0">
              <a:buNone/>
            </a:pPr>
            <a:r>
              <a:rPr lang="en-US" dirty="0" err="1" smtClean="0">
                <a:hlinkClick r:id="rId2"/>
              </a:rPr>
              <a:t>Morrisey</a:t>
            </a:r>
            <a:r>
              <a:rPr lang="en-US" dirty="0" smtClean="0">
                <a:hlinkClick r:id="rId2"/>
              </a:rPr>
              <a:t> – Spent the Day in Bed</a:t>
            </a:r>
            <a:endParaRPr lang="en-GB" dirty="0"/>
          </a:p>
        </p:txBody>
      </p:sp>
    </p:spTree>
    <p:extLst>
      <p:ext uri="{BB962C8B-B14F-4D97-AF65-F5344CB8AC3E}">
        <p14:creationId xmlns:p14="http://schemas.microsoft.com/office/powerpoint/2010/main" val="135043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695</Words>
  <Application>Microsoft Macintosh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Ethical issues in media texts </vt:lpstr>
      <vt:lpstr>10 minute task:</vt:lpstr>
      <vt:lpstr>The media effects debate</vt:lpstr>
      <vt:lpstr>Watch Marilyn Manson discuss this in relation to the school shooting in Columbine in 1999</vt:lpstr>
      <vt:lpstr>Hypodermic syringe model</vt:lpstr>
      <vt:lpstr>Passive audience theory</vt:lpstr>
      <vt:lpstr>Gerbner and Gross – Cultivation theory</vt:lpstr>
      <vt:lpstr>PowerPoint Presentation</vt:lpstr>
      <vt:lpstr>PowerPoint Presentation</vt:lpstr>
      <vt:lpstr>Moral panic</vt:lpstr>
      <vt:lpstr>The main concern about media effects is the effect it has on children or vulnerable members of society</vt:lpstr>
      <vt:lpstr>BBC’s Gameswipe</vt:lpstr>
      <vt:lpstr>Active audiences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cp:revision>
  <dcterms:created xsi:type="dcterms:W3CDTF">2017-10-02T12:09:18Z</dcterms:created>
  <dcterms:modified xsi:type="dcterms:W3CDTF">2017-11-10T10:50:47Z</dcterms:modified>
</cp:coreProperties>
</file>