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p:restoredTop sz="93130"/>
  </p:normalViewPr>
  <p:slideViewPr>
    <p:cSldViewPr snapToGrid="0" snapToObjects="1">
      <p:cViewPr varScale="1">
        <p:scale>
          <a:sx n="65" d="100"/>
          <a:sy n="65" d="100"/>
        </p:scale>
        <p:origin x="2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5AF032-9E96-644D-AEB5-BE05C2E8FC94}"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1083384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5AF032-9E96-644D-AEB5-BE05C2E8FC94}"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113021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5AF032-9E96-644D-AEB5-BE05C2E8FC94}"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98202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5AF032-9E96-644D-AEB5-BE05C2E8FC94}"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207365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5AF032-9E96-644D-AEB5-BE05C2E8FC94}"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40527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95AF032-9E96-644D-AEB5-BE05C2E8FC94}"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180510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95AF032-9E96-644D-AEB5-BE05C2E8FC94}" type="datetimeFigureOut">
              <a:rPr lang="en-GB" smtClean="0"/>
              <a:t>10/11/2017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88485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5AF032-9E96-644D-AEB5-BE05C2E8FC94}" type="datetimeFigureOut">
              <a:rPr lang="en-GB" smtClean="0"/>
              <a:t>10/11/2017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49510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AF032-9E96-644D-AEB5-BE05C2E8FC94}" type="datetimeFigureOut">
              <a:rPr lang="en-GB" smtClean="0"/>
              <a:t>10/11/2017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194008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AF032-9E96-644D-AEB5-BE05C2E8FC94}"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180715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AF032-9E96-644D-AEB5-BE05C2E8FC94}"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9861EA-D321-AF4E-A9ED-C7579E569916}" type="slidenum">
              <a:rPr lang="en-GB" smtClean="0"/>
              <a:t>‹#›</a:t>
            </a:fld>
            <a:endParaRPr lang="en-GB"/>
          </a:p>
        </p:txBody>
      </p:sp>
    </p:spTree>
    <p:extLst>
      <p:ext uri="{BB962C8B-B14F-4D97-AF65-F5344CB8AC3E}">
        <p14:creationId xmlns:p14="http://schemas.microsoft.com/office/powerpoint/2010/main" val="10166305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AF032-9E96-644D-AEB5-BE05C2E8FC94}" type="datetimeFigureOut">
              <a:rPr lang="en-GB" smtClean="0"/>
              <a:t>10/11/2017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861EA-D321-AF4E-A9ED-C7579E569916}" type="slidenum">
              <a:rPr lang="en-GB" smtClean="0"/>
              <a:t>‹#›</a:t>
            </a:fld>
            <a:endParaRPr lang="en-GB"/>
          </a:p>
        </p:txBody>
      </p:sp>
    </p:spTree>
    <p:extLst>
      <p:ext uri="{BB962C8B-B14F-4D97-AF65-F5344CB8AC3E}">
        <p14:creationId xmlns:p14="http://schemas.microsoft.com/office/powerpoint/2010/main" val="474614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fc.co.uk)/" TargetMode="External"/><Relationship Id="rId3" Type="http://schemas.openxmlformats.org/officeDocument/2006/relationships/hyperlink" Target="http://www.ipso.co.u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ofcom.org.uk)/" TargetMode="External"/><Relationship Id="rId4" Type="http://schemas.openxmlformats.org/officeDocument/2006/relationships/hyperlink" Target="http://www.pegi.info/" TargetMode="External"/><Relationship Id="rId1" Type="http://schemas.openxmlformats.org/officeDocument/2006/relationships/slideLayout" Target="../slideLayouts/slideLayout2.xml"/><Relationship Id="rId2" Type="http://schemas.openxmlformats.org/officeDocument/2006/relationships/hyperlink" Target="http://www.asa.org.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Legal and regulatory issues in media texts</a:t>
            </a:r>
            <a:endParaRPr lang="en-GB" dirty="0"/>
          </a:p>
        </p:txBody>
      </p:sp>
      <p:sp>
        <p:nvSpPr>
          <p:cNvPr id="5" name="Subtitle 4"/>
          <p:cNvSpPr>
            <a:spLocks noGrp="1"/>
          </p:cNvSpPr>
          <p:nvPr>
            <p:ph type="subTitle" idx="1"/>
          </p:nvPr>
        </p:nvSpPr>
        <p:spPr/>
        <p:txBody>
          <a:bodyPr/>
          <a:lstStyle/>
          <a:p>
            <a:r>
              <a:rPr lang="en-GB" dirty="0" smtClean="0"/>
              <a:t>L.O. – Who are the media regulators and what do they do?</a:t>
            </a:r>
            <a:endParaRPr lang="en-GB" dirty="0"/>
          </a:p>
        </p:txBody>
      </p:sp>
    </p:spTree>
    <p:extLst>
      <p:ext uri="{BB962C8B-B14F-4D97-AF65-F5344CB8AC3E}">
        <p14:creationId xmlns:p14="http://schemas.microsoft.com/office/powerpoint/2010/main" val="555043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Media regulation</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dirty="0" smtClean="0"/>
              <a:t>media regulation</a:t>
            </a:r>
            <a:r>
              <a:rPr lang="en-GB" dirty="0" smtClean="0"/>
              <a:t> – the control or guidance of media content by governments and other bodies. This means that media </a:t>
            </a:r>
            <a:r>
              <a:rPr lang="en-GB" smtClean="0"/>
              <a:t>consumption is monitored</a:t>
            </a:r>
            <a:r>
              <a:rPr lang="en-GB" dirty="0" smtClean="0"/>
              <a:t>.</a:t>
            </a:r>
            <a:endParaRPr lang="en-GB" b="1" dirty="0" smtClean="0"/>
          </a:p>
          <a:p>
            <a:endParaRPr lang="en-GB" dirty="0"/>
          </a:p>
          <a:p>
            <a:r>
              <a:rPr lang="en-GB" dirty="0" smtClean="0"/>
              <a:t>The media industries are subject to regulation</a:t>
            </a:r>
          </a:p>
          <a:p>
            <a:endParaRPr lang="en-GB" dirty="0"/>
          </a:p>
          <a:p>
            <a:r>
              <a:rPr lang="en-GB" dirty="0"/>
              <a:t>S</a:t>
            </a:r>
            <a:r>
              <a:rPr lang="en-GB" dirty="0" smtClean="0"/>
              <a:t>ome are government appointed (state regulation or statutory regulation)</a:t>
            </a:r>
          </a:p>
          <a:p>
            <a:endParaRPr lang="en-GB" dirty="0" smtClean="0"/>
          </a:p>
          <a:p>
            <a:r>
              <a:rPr lang="en-GB" dirty="0" smtClean="0"/>
              <a:t>This means that the media can be controlled by laws set out in parliament</a:t>
            </a:r>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09815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9153"/>
          </a:xfrm>
        </p:spPr>
        <p:txBody>
          <a:bodyPr>
            <a:normAutofit fontScale="90000"/>
          </a:bodyPr>
          <a:lstStyle/>
          <a:p>
            <a:r>
              <a:rPr lang="en-GB" dirty="0" smtClean="0"/>
              <a:t>Much of the content we see is regulated and censored by the </a:t>
            </a:r>
            <a:r>
              <a:rPr lang="en-GB" smtClean="0"/>
              <a:t>following organisations:</a:t>
            </a:r>
            <a:endParaRPr lang="en-GB"/>
          </a:p>
        </p:txBody>
      </p:sp>
      <p:sp>
        <p:nvSpPr>
          <p:cNvPr id="3" name="Content Placeholder 2"/>
          <p:cNvSpPr>
            <a:spLocks noGrp="1"/>
          </p:cNvSpPr>
          <p:nvPr>
            <p:ph idx="1"/>
          </p:nvPr>
        </p:nvSpPr>
        <p:spPr>
          <a:xfrm>
            <a:off x="838200" y="1808922"/>
            <a:ext cx="10515600" cy="4790660"/>
          </a:xfrm>
        </p:spPr>
        <p:txBody>
          <a:bodyPr/>
          <a:lstStyle/>
          <a:p>
            <a:r>
              <a:rPr lang="en-GB" dirty="0" smtClean="0"/>
              <a:t>BBFC – The British Board of Film Classification are one of the oldest regulators of media content and classify films that are distributed in the UK (</a:t>
            </a:r>
            <a:r>
              <a:rPr lang="en-GB" dirty="0" smtClean="0">
                <a:hlinkClick r:id="rId2"/>
              </a:rPr>
              <a:t>www.bbfc.co.uk</a:t>
            </a:r>
            <a:r>
              <a:rPr lang="en-GB" dirty="0" smtClean="0"/>
              <a:t>)</a:t>
            </a:r>
          </a:p>
          <a:p>
            <a:endParaRPr lang="en-GB" dirty="0"/>
          </a:p>
          <a:p>
            <a:r>
              <a:rPr lang="en-GB" dirty="0" smtClean="0"/>
              <a:t>IPSO – The Independent Press Standards Organisation introduced in 2014 (replaced the Press Complaints Commissions). They regulate the content of all press and magazine copy (</a:t>
            </a:r>
            <a:r>
              <a:rPr lang="en-GB" dirty="0" smtClean="0">
                <a:hlinkClick r:id="rId3"/>
              </a:rPr>
              <a:t>www.ipso.co.uk</a:t>
            </a:r>
            <a:r>
              <a:rPr lang="en-GB" dirty="0"/>
              <a:t>)</a:t>
            </a:r>
            <a:endParaRPr lang="en-GB" dirty="0" smtClean="0"/>
          </a:p>
          <a:p>
            <a:endParaRPr lang="en-GB" dirty="0"/>
          </a:p>
        </p:txBody>
      </p:sp>
    </p:spTree>
    <p:extLst>
      <p:ext uri="{BB962C8B-B14F-4D97-AF65-F5344CB8AC3E}">
        <p14:creationId xmlns:p14="http://schemas.microsoft.com/office/powerpoint/2010/main" val="2010424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4643"/>
            <a:ext cx="10515600" cy="5302320"/>
          </a:xfrm>
        </p:spPr>
        <p:txBody>
          <a:bodyPr/>
          <a:lstStyle/>
          <a:p>
            <a:r>
              <a:rPr lang="en-GB" dirty="0" smtClean="0"/>
              <a:t>ASA – The Advertising Standards Authority regulate all broadcast and non-broadcast advertising output (</a:t>
            </a:r>
            <a:r>
              <a:rPr lang="en-GB" dirty="0" smtClean="0">
                <a:hlinkClick r:id="rId2"/>
              </a:rPr>
              <a:t>www.asa.org.uk)</a:t>
            </a:r>
            <a:endParaRPr lang="en-GB" dirty="0" smtClean="0"/>
          </a:p>
          <a:p>
            <a:endParaRPr lang="en-GB" dirty="0"/>
          </a:p>
          <a:p>
            <a:r>
              <a:rPr lang="en-GB" dirty="0" smtClean="0"/>
              <a:t>Ofcom –Office of Communications regulate all broadcast content across the UK television channels (</a:t>
            </a:r>
            <a:r>
              <a:rPr lang="en-GB" dirty="0" smtClean="0">
                <a:hlinkClick r:id="rId3"/>
              </a:rPr>
              <a:t>www.ofcom.org.uk)</a:t>
            </a:r>
            <a:endParaRPr lang="en-GB" dirty="0" smtClean="0"/>
          </a:p>
          <a:p>
            <a:endParaRPr lang="en-GB" dirty="0"/>
          </a:p>
          <a:p>
            <a:r>
              <a:rPr lang="en-GB" dirty="0" smtClean="0"/>
              <a:t>PEGI – Pan European Game Information. Since 2012, PEGI have classified all video game content in the UK, taking over from the BBFC (</a:t>
            </a:r>
            <a:r>
              <a:rPr lang="en-GB" dirty="0" smtClean="0">
                <a:hlinkClick r:id="rId4"/>
              </a:rPr>
              <a:t>www.pegi.info</a:t>
            </a:r>
            <a:r>
              <a:rPr lang="en-GB" dirty="0"/>
              <a:t>)</a:t>
            </a:r>
          </a:p>
        </p:txBody>
      </p:sp>
    </p:spTree>
    <p:extLst>
      <p:ext uri="{BB962C8B-B14F-4D97-AF65-F5344CB8AC3E}">
        <p14:creationId xmlns:p14="http://schemas.microsoft.com/office/powerpoint/2010/main" val="701962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censorship</a:t>
            </a:r>
            <a:r>
              <a:rPr lang="en-GB" dirty="0" smtClean="0"/>
              <a:t> – when speech, public communication or other content is considered objectionable or harmful by regulators and is then cut or edited from media products with the aim to make them ‘more suitable’</a:t>
            </a:r>
          </a:p>
          <a:p>
            <a:endParaRPr lang="en-GB" b="1" dirty="0"/>
          </a:p>
          <a:p>
            <a:r>
              <a:rPr lang="en-GB" b="1" dirty="0" smtClean="0"/>
              <a:t>classification</a:t>
            </a:r>
            <a:r>
              <a:rPr lang="en-GB" dirty="0" smtClean="0"/>
              <a:t> – the decision made about the suitability of a media text for a particular age range after the content has been viewed by regulators. The classification will be in the form of an age certificate (film and video games), warning signs (music, video games) or broadcast time (TV, film)</a:t>
            </a:r>
            <a:endParaRPr lang="en-GB" b="1" dirty="0"/>
          </a:p>
        </p:txBody>
      </p:sp>
    </p:spTree>
    <p:extLst>
      <p:ext uri="{BB962C8B-B14F-4D97-AF65-F5344CB8AC3E}">
        <p14:creationId xmlns:p14="http://schemas.microsoft.com/office/powerpoint/2010/main" val="1749728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I need to know?</a:t>
            </a:r>
            <a:endParaRPr lang="en-GB" dirty="0"/>
          </a:p>
        </p:txBody>
      </p:sp>
      <p:sp>
        <p:nvSpPr>
          <p:cNvPr id="3" name="Content Placeholder 2"/>
          <p:cNvSpPr>
            <a:spLocks noGrp="1"/>
          </p:cNvSpPr>
          <p:nvPr>
            <p:ph idx="1"/>
          </p:nvPr>
        </p:nvSpPr>
        <p:spPr/>
        <p:txBody>
          <a:bodyPr/>
          <a:lstStyle/>
          <a:p>
            <a:r>
              <a:rPr lang="en-GB" dirty="0"/>
              <a:t>you need to learn the acronyms and what they stand for, as well as knowing what the regulators </a:t>
            </a:r>
            <a:r>
              <a:rPr lang="en-GB" dirty="0" smtClean="0"/>
              <a:t>do</a:t>
            </a:r>
          </a:p>
          <a:p>
            <a:endParaRPr lang="en-GB" dirty="0"/>
          </a:p>
          <a:p>
            <a:r>
              <a:rPr lang="en-GB" dirty="0" smtClean="0"/>
              <a:t>you need to be familiar with the codes and classifications set out by each of the regulators and think about them when creating your own media productions (how do they comply to the codes set out by the </a:t>
            </a:r>
            <a:r>
              <a:rPr lang="en-GB" smtClean="0"/>
              <a:t>regulatory bodies)</a:t>
            </a:r>
            <a:endParaRPr lang="en-GB" dirty="0" smtClean="0"/>
          </a:p>
          <a:p>
            <a:endParaRPr lang="en-GB" dirty="0"/>
          </a:p>
        </p:txBody>
      </p:sp>
    </p:spTree>
    <p:extLst>
      <p:ext uri="{BB962C8B-B14F-4D97-AF65-F5344CB8AC3E}">
        <p14:creationId xmlns:p14="http://schemas.microsoft.com/office/powerpoint/2010/main" val="42308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379</Words>
  <Application>Microsoft Macintosh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Arial</vt:lpstr>
      <vt:lpstr>Office Theme</vt:lpstr>
      <vt:lpstr>Legal and regulatory issues in media texts</vt:lpstr>
      <vt:lpstr>Media regulation</vt:lpstr>
      <vt:lpstr>Much of the content we see is regulated and censored by the following organisations:</vt:lpstr>
      <vt:lpstr>PowerPoint Presentation</vt:lpstr>
      <vt:lpstr>PowerPoint Presentation</vt:lpstr>
      <vt:lpstr>What do I need to know?</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and regulatory issues in media texts</dc:title>
  <dc:creator>Microsoft Office User</dc:creator>
  <cp:lastModifiedBy>Microsoft Office User</cp:lastModifiedBy>
  <cp:revision>1</cp:revision>
  <dcterms:created xsi:type="dcterms:W3CDTF">2017-11-10T12:47:12Z</dcterms:created>
  <dcterms:modified xsi:type="dcterms:W3CDTF">2017-11-10T12:51:13Z</dcterms:modified>
</cp:coreProperties>
</file>