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3130"/>
  </p:normalViewPr>
  <p:slideViewPr>
    <p:cSldViewPr snapToGrid="0" snapToObjects="1">
      <p:cViewPr varScale="1">
        <p:scale>
          <a:sx n="65" d="100"/>
          <a:sy n="65" d="100"/>
        </p:scale>
        <p:origin x="2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40F4C6-824C-F946-8B26-B7B6F6FF3360}"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1876270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40F4C6-824C-F946-8B26-B7B6F6FF3360}"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173815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40F4C6-824C-F946-8B26-B7B6F6FF3360}"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87054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40F4C6-824C-F946-8B26-B7B6F6FF3360}"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82502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40F4C6-824C-F946-8B26-B7B6F6FF3360}"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205651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40F4C6-824C-F946-8B26-B7B6F6FF3360}"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9719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40F4C6-824C-F946-8B26-B7B6F6FF3360}" type="datetimeFigureOut">
              <a:rPr lang="en-GB" smtClean="0"/>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150699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40F4C6-824C-F946-8B26-B7B6F6FF3360}" type="datetimeFigureOut">
              <a:rPr lang="en-GB" smtClean="0"/>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65276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0F4C6-824C-F946-8B26-B7B6F6FF3360}" type="datetimeFigureOut">
              <a:rPr lang="en-GB" smtClean="0"/>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1678566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0F4C6-824C-F946-8B26-B7B6F6FF3360}"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18049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0F4C6-824C-F946-8B26-B7B6F6FF3360}"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1FBA8D-AD03-7245-9C99-0D7450C01C1A}" type="slidenum">
              <a:rPr lang="en-GB" smtClean="0"/>
              <a:t>‹#›</a:t>
            </a:fld>
            <a:endParaRPr lang="en-GB"/>
          </a:p>
        </p:txBody>
      </p:sp>
    </p:spTree>
    <p:extLst>
      <p:ext uri="{BB962C8B-B14F-4D97-AF65-F5344CB8AC3E}">
        <p14:creationId xmlns:p14="http://schemas.microsoft.com/office/powerpoint/2010/main" val="13318831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0F4C6-824C-F946-8B26-B7B6F6FF3360}" type="datetimeFigureOut">
              <a:rPr lang="en-GB" smtClean="0"/>
              <a:t>10/11/2017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FBA8D-AD03-7245-9C99-0D7450C01C1A}" type="slidenum">
              <a:rPr lang="en-GB" smtClean="0"/>
              <a:t>‹#›</a:t>
            </a:fld>
            <a:endParaRPr lang="en-GB"/>
          </a:p>
        </p:txBody>
      </p:sp>
    </p:spTree>
    <p:extLst>
      <p:ext uri="{BB962C8B-B14F-4D97-AF65-F5344CB8AC3E}">
        <p14:creationId xmlns:p14="http://schemas.microsoft.com/office/powerpoint/2010/main" val="33462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guardian.com/politics/2008/aug/05/politicsandthearts" TargetMode="External"/><Relationship Id="rId4" Type="http://schemas.openxmlformats.org/officeDocument/2006/relationships/hyperlink" Target="http://news.bbc.co.uk/1/hi/entertainment/7540292.stm" TargetMode="External"/><Relationship Id="rId5" Type="http://schemas.openxmlformats.org/officeDocument/2006/relationships/hyperlink" Target="http://www.youtube.com/watch?v=g3dl32LaOls" TargetMode="External"/><Relationship Id="rId1" Type="http://schemas.openxmlformats.org/officeDocument/2006/relationships/slideLayout" Target="../slideLayouts/slideLayout2.xml"/><Relationship Id="rId2" Type="http://schemas.openxmlformats.org/officeDocument/2006/relationships/hyperlink" Target="http://www.bbfc.co.uk/case-studies/dark-knigh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ztxEHtrgTRg" TargetMode="External"/><Relationship Id="rId3" Type="http://schemas.openxmlformats.org/officeDocument/2006/relationships/hyperlink" Target="https://www.youtube.com/watch?v=O7zdr-82WA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red.co.uk/news/archive/2012-05/03/cover-song-licensing-on-youtube" TargetMode="External"/><Relationship Id="rId3" Type="http://schemas.openxmlformats.org/officeDocument/2006/relationships/hyperlink" Target="http://www.bbc.co.uk/news/technology-284184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style questions: What examples could we use? What should we include?</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Discuss the possible positive and negative media effects a product might have on its audience. [20]</a:t>
            </a:r>
            <a:endParaRPr lang="en-GB" dirty="0"/>
          </a:p>
        </p:txBody>
      </p:sp>
    </p:spTree>
    <p:extLst>
      <p:ext uri="{BB962C8B-B14F-4D97-AF65-F5344CB8AC3E}">
        <p14:creationId xmlns:p14="http://schemas.microsoft.com/office/powerpoint/2010/main" val="261668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style questions: What examples could we use? What should we include?</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Discuss the potential problems with regulatory practice in a media sector you have studied. Use examples to support your answer. [20]</a:t>
            </a:r>
          </a:p>
          <a:p>
            <a:endParaRPr lang="en-GB" dirty="0"/>
          </a:p>
          <a:p>
            <a:pPr marL="0" indent="0">
              <a:buNone/>
            </a:pPr>
            <a:r>
              <a:rPr lang="en-GB" dirty="0" smtClean="0"/>
              <a:t>The activities on the next slide will allow you to prepare for this question.</a:t>
            </a:r>
            <a:endParaRPr lang="en-GB" dirty="0"/>
          </a:p>
        </p:txBody>
      </p:sp>
    </p:spTree>
    <p:extLst>
      <p:ext uri="{BB962C8B-B14F-4D97-AF65-F5344CB8AC3E}">
        <p14:creationId xmlns:p14="http://schemas.microsoft.com/office/powerpoint/2010/main" val="196829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BBFC and controversies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In 2008, </a:t>
            </a:r>
            <a:r>
              <a:rPr lang="en-GB" i="1" dirty="0" smtClean="0"/>
              <a:t>The Dark Knight</a:t>
            </a:r>
            <a:r>
              <a:rPr lang="en-GB" dirty="0" smtClean="0"/>
              <a:t> was given an age rating of 12a. This decision became an extremely controversial one owing to the number of violent scenes in the film that many felt were too violent for children to view.</a:t>
            </a:r>
          </a:p>
          <a:p>
            <a:pPr marL="0" indent="0">
              <a:buNone/>
            </a:pPr>
            <a:endParaRPr lang="en-GB" i="1" dirty="0"/>
          </a:p>
          <a:p>
            <a:pPr marL="0" indent="0">
              <a:buNone/>
            </a:pPr>
            <a:r>
              <a:rPr lang="en-GB" dirty="0" smtClean="0"/>
              <a:t>Read the following articles about this controversy and watch the clip:</a:t>
            </a:r>
          </a:p>
          <a:p>
            <a:r>
              <a:rPr lang="en-GB" dirty="0" smtClean="0">
                <a:hlinkClick r:id="rId2"/>
              </a:rPr>
              <a:t>www.bbfc.co.uk/case-studies/dark-knight</a:t>
            </a:r>
            <a:endParaRPr lang="en-GB" dirty="0" smtClean="0"/>
          </a:p>
          <a:p>
            <a:r>
              <a:rPr lang="en-GB" dirty="0" smtClean="0">
                <a:hlinkClick r:id="rId3"/>
              </a:rPr>
              <a:t>www.theguardian.com/politics/2008/aug/05/politicsandthearts</a:t>
            </a:r>
            <a:endParaRPr lang="en-GB" dirty="0" smtClean="0"/>
          </a:p>
          <a:p>
            <a:r>
              <a:rPr lang="en-GB" dirty="0">
                <a:hlinkClick r:id="rId4"/>
              </a:rPr>
              <a:t>http://</a:t>
            </a:r>
            <a:r>
              <a:rPr lang="en-GB" dirty="0" smtClean="0">
                <a:hlinkClick r:id="rId4"/>
              </a:rPr>
              <a:t>news.bbc.co.uk/1/hi/entertainment/7540292.stm</a:t>
            </a:r>
            <a:endParaRPr lang="en-GB" dirty="0"/>
          </a:p>
          <a:p>
            <a:r>
              <a:rPr lang="en-GB" dirty="0" smtClean="0">
                <a:hlinkClick r:id="rId5"/>
              </a:rPr>
              <a:t>www.youtube.com/watch?v=g3dl32LaOls</a:t>
            </a:r>
            <a:endParaRPr lang="en-GB" dirty="0" smtClean="0"/>
          </a:p>
          <a:p>
            <a:endParaRPr lang="en-GB" dirty="0"/>
          </a:p>
          <a:p>
            <a:pPr marL="0" indent="0">
              <a:buNone/>
            </a:pPr>
            <a:r>
              <a:rPr lang="en-GB" dirty="0" smtClean="0"/>
              <a:t>Do you think the age rating was appropriate or too low?</a:t>
            </a:r>
          </a:p>
          <a:p>
            <a:endParaRPr lang="en-GB" dirty="0"/>
          </a:p>
        </p:txBody>
      </p:sp>
    </p:spTree>
    <p:extLst>
      <p:ext uri="{BB962C8B-B14F-4D97-AF65-F5344CB8AC3E}">
        <p14:creationId xmlns:p14="http://schemas.microsoft.com/office/powerpoint/2010/main" val="128768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4918"/>
          </a:xfrm>
        </p:spPr>
        <p:txBody>
          <a:bodyPr/>
          <a:lstStyle/>
          <a:p>
            <a:r>
              <a:rPr lang="en-GB" dirty="0" smtClean="0"/>
              <a:t>Your homework task:</a:t>
            </a:r>
            <a:endParaRPr lang="en-GB" dirty="0"/>
          </a:p>
        </p:txBody>
      </p:sp>
      <p:sp>
        <p:nvSpPr>
          <p:cNvPr id="3" name="Content Placeholder 2"/>
          <p:cNvSpPr>
            <a:spLocks noGrp="1"/>
          </p:cNvSpPr>
          <p:nvPr>
            <p:ph idx="1"/>
          </p:nvPr>
        </p:nvSpPr>
        <p:spPr>
          <a:xfrm>
            <a:off x="838200" y="1225685"/>
            <a:ext cx="10515600" cy="5311302"/>
          </a:xfrm>
        </p:spPr>
        <p:txBody>
          <a:bodyPr>
            <a:normAutofit fontScale="92500" lnSpcReduction="10000"/>
          </a:bodyPr>
          <a:lstStyle/>
          <a:p>
            <a:endParaRPr lang="en-GB" dirty="0" smtClean="0"/>
          </a:p>
          <a:p>
            <a:r>
              <a:rPr lang="en-GB" dirty="0" smtClean="0"/>
              <a:t>Working in small groups you will be assigned a regulatory body</a:t>
            </a:r>
          </a:p>
          <a:p>
            <a:endParaRPr lang="en-GB" dirty="0"/>
          </a:p>
          <a:p>
            <a:r>
              <a:rPr lang="en-GB" dirty="0" smtClean="0"/>
              <a:t>You will create an information leaflet (one side of A4, including images and written information) for other students to use for their revision</a:t>
            </a:r>
          </a:p>
          <a:p>
            <a:endParaRPr lang="en-GB" dirty="0"/>
          </a:p>
          <a:p>
            <a:r>
              <a:rPr lang="en-GB" dirty="0" smtClean="0"/>
              <a:t>You must include:</a:t>
            </a:r>
          </a:p>
          <a:p>
            <a:pPr lvl="1">
              <a:buFont typeface="Wingdings" charset="2"/>
              <a:buChar char="ü"/>
            </a:pPr>
            <a:r>
              <a:rPr lang="en-GB" dirty="0" smtClean="0"/>
              <a:t>a summary of what the regulatory body does</a:t>
            </a:r>
          </a:p>
          <a:p>
            <a:pPr lvl="1">
              <a:buFont typeface="Wingdings" charset="2"/>
              <a:buChar char="ü"/>
            </a:pPr>
            <a:r>
              <a:rPr lang="en-GB" dirty="0" smtClean="0"/>
              <a:t>how they are funded</a:t>
            </a:r>
          </a:p>
          <a:p>
            <a:pPr lvl="1">
              <a:buFont typeface="Wingdings" charset="2"/>
              <a:buChar char="ü"/>
            </a:pPr>
            <a:r>
              <a:rPr lang="en-GB" dirty="0" smtClean="0"/>
              <a:t>what codes and classifications they use (if any)</a:t>
            </a:r>
          </a:p>
          <a:p>
            <a:pPr lvl="1">
              <a:buFont typeface="Wingdings" charset="2"/>
              <a:buChar char="ü"/>
            </a:pPr>
            <a:r>
              <a:rPr lang="en-GB" dirty="0" smtClean="0"/>
              <a:t>examples of what they have regulated and decisions made, as well as any controversies</a:t>
            </a:r>
          </a:p>
          <a:p>
            <a:pPr lvl="1">
              <a:buFont typeface="Wingdings" charset="2"/>
              <a:buChar char="ü"/>
            </a:pPr>
            <a:r>
              <a:rPr lang="en-GB" dirty="0" smtClean="0"/>
              <a:t>How is this type of regulation </a:t>
            </a:r>
            <a:r>
              <a:rPr lang="en-GB" b="1" dirty="0" smtClean="0"/>
              <a:t>good</a:t>
            </a:r>
            <a:r>
              <a:rPr lang="en-GB" dirty="0" smtClean="0"/>
              <a:t> for the general public</a:t>
            </a:r>
          </a:p>
          <a:p>
            <a:pPr lvl="1">
              <a:buFont typeface="Wingdings" charset="2"/>
              <a:buChar char="ü"/>
            </a:pPr>
            <a:r>
              <a:rPr lang="en-GB" dirty="0"/>
              <a:t>How is this type of regulation </a:t>
            </a:r>
            <a:r>
              <a:rPr lang="en-GB" b="1" dirty="0" smtClean="0"/>
              <a:t>bad</a:t>
            </a:r>
            <a:r>
              <a:rPr lang="en-GB" dirty="0" smtClean="0"/>
              <a:t> for </a:t>
            </a:r>
            <a:r>
              <a:rPr lang="en-GB" dirty="0"/>
              <a:t>the general public</a:t>
            </a:r>
          </a:p>
          <a:p>
            <a:pPr lvl="1">
              <a:buFont typeface="Wingdings" charset="2"/>
              <a:buChar char="ü"/>
            </a:pPr>
            <a:endParaRPr lang="en-GB" dirty="0" smtClean="0"/>
          </a:p>
        </p:txBody>
      </p:sp>
    </p:spTree>
    <p:extLst>
      <p:ext uri="{BB962C8B-B14F-4D97-AF65-F5344CB8AC3E}">
        <p14:creationId xmlns:p14="http://schemas.microsoft.com/office/powerpoint/2010/main" val="185783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028"/>
            <a:ext cx="10515600" cy="685461"/>
          </a:xfrm>
        </p:spPr>
        <p:txBody>
          <a:bodyPr>
            <a:normAutofit fontScale="90000"/>
          </a:bodyPr>
          <a:lstStyle/>
          <a:p>
            <a:r>
              <a:rPr lang="en-GB" dirty="0" smtClean="0"/>
              <a:t>Copyright and use of intellectual property</a:t>
            </a:r>
            <a:endParaRPr lang="en-GB" dirty="0"/>
          </a:p>
        </p:txBody>
      </p:sp>
      <p:sp>
        <p:nvSpPr>
          <p:cNvPr id="3" name="Content Placeholder 2"/>
          <p:cNvSpPr>
            <a:spLocks noGrp="1"/>
          </p:cNvSpPr>
          <p:nvPr>
            <p:ph idx="1"/>
          </p:nvPr>
        </p:nvSpPr>
        <p:spPr>
          <a:xfrm>
            <a:off x="486383" y="1342418"/>
            <a:ext cx="11322995" cy="5214025"/>
          </a:xfrm>
        </p:spPr>
        <p:txBody>
          <a:bodyPr>
            <a:normAutofit fontScale="85000" lnSpcReduction="20000"/>
          </a:bodyPr>
          <a:lstStyle/>
          <a:p>
            <a:r>
              <a:rPr lang="en-GB" dirty="0"/>
              <a:t>A</a:t>
            </a:r>
            <a:r>
              <a:rPr lang="en-GB" dirty="0" smtClean="0"/>
              <a:t>s part of the course you will be asked to evaluate the use of intellectual property (who owns the media product)</a:t>
            </a:r>
          </a:p>
          <a:p>
            <a:endParaRPr lang="en-GB" dirty="0"/>
          </a:p>
          <a:p>
            <a:r>
              <a:rPr lang="en-GB" dirty="0"/>
              <a:t>M</a:t>
            </a:r>
            <a:r>
              <a:rPr lang="en-GB" dirty="0" smtClean="0"/>
              <a:t>uch of what you watch and create will be </a:t>
            </a:r>
            <a:r>
              <a:rPr lang="en-GB" b="1" dirty="0" smtClean="0"/>
              <a:t>user-generated content </a:t>
            </a:r>
            <a:r>
              <a:rPr lang="en-GB" dirty="0" smtClean="0"/>
              <a:t>(UGC) or uploads to </a:t>
            </a:r>
            <a:r>
              <a:rPr lang="en-GB" dirty="0" err="1" smtClean="0"/>
              <a:t>VoD</a:t>
            </a:r>
            <a:r>
              <a:rPr lang="en-GB" dirty="0" smtClean="0"/>
              <a:t> sites, such as YouTube and Vimeo</a:t>
            </a:r>
          </a:p>
          <a:p>
            <a:endParaRPr lang="en-GB" dirty="0"/>
          </a:p>
          <a:p>
            <a:r>
              <a:rPr lang="en-GB" dirty="0" smtClean="0"/>
              <a:t>Many of these videos feature mash-ups of other people’s work</a:t>
            </a:r>
          </a:p>
          <a:p>
            <a:endParaRPr lang="en-GB" dirty="0"/>
          </a:p>
          <a:p>
            <a:pPr marL="0" indent="0">
              <a:buNone/>
            </a:pPr>
            <a:r>
              <a:rPr lang="en-GB" dirty="0" smtClean="0"/>
              <a:t>Examples:</a:t>
            </a:r>
            <a:endParaRPr lang="en-GB" dirty="0"/>
          </a:p>
          <a:p>
            <a:pPr marL="0" indent="0">
              <a:buNone/>
            </a:pPr>
            <a:r>
              <a:rPr lang="en-GB" dirty="0">
                <a:hlinkClick r:id="rId2"/>
              </a:rPr>
              <a:t>https://</a:t>
            </a:r>
            <a:r>
              <a:rPr lang="en-GB" dirty="0" smtClean="0">
                <a:hlinkClick r:id="rId2"/>
              </a:rPr>
              <a:t>www.youtube.com/watch?v=ztxEHtrgTRg</a:t>
            </a:r>
            <a:endParaRPr lang="en-GB" dirty="0" smtClean="0"/>
          </a:p>
          <a:p>
            <a:pPr marL="0" indent="0">
              <a:buNone/>
            </a:pPr>
            <a:r>
              <a:rPr lang="en-GB" dirty="0">
                <a:hlinkClick r:id="rId3"/>
              </a:rPr>
              <a:t>https://</a:t>
            </a:r>
            <a:r>
              <a:rPr lang="en-GB" dirty="0" smtClean="0">
                <a:hlinkClick r:id="rId3"/>
              </a:rPr>
              <a:t>www.youtube.com/watch?v=O7zdr-82WAo</a:t>
            </a:r>
            <a:r>
              <a:rPr lang="en-GB" dirty="0" smtClean="0"/>
              <a:t> </a:t>
            </a:r>
          </a:p>
          <a:p>
            <a:pPr marL="0" indent="0">
              <a:buNone/>
            </a:pPr>
            <a:endParaRPr lang="en-GB" dirty="0"/>
          </a:p>
          <a:p>
            <a:pPr marL="0" indent="0">
              <a:buNone/>
            </a:pPr>
            <a:r>
              <a:rPr lang="en-GB" b="1" dirty="0" smtClean="0"/>
              <a:t>user-generated content</a:t>
            </a:r>
            <a:r>
              <a:rPr lang="en-GB" dirty="0" smtClean="0"/>
              <a:t> – content created by non-professionals who then distribute their work online</a:t>
            </a:r>
            <a:endParaRPr lang="en-GB" b="1" dirty="0"/>
          </a:p>
        </p:txBody>
      </p:sp>
    </p:spTree>
    <p:extLst>
      <p:ext uri="{BB962C8B-B14F-4D97-AF65-F5344CB8AC3E}">
        <p14:creationId xmlns:p14="http://schemas.microsoft.com/office/powerpoint/2010/main" val="29302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people’s work</a:t>
            </a:r>
            <a:endParaRPr lang="en-GB" dirty="0"/>
          </a:p>
        </p:txBody>
      </p:sp>
      <p:sp>
        <p:nvSpPr>
          <p:cNvPr id="3" name="Content Placeholder 2"/>
          <p:cNvSpPr>
            <a:spLocks noGrp="1"/>
          </p:cNvSpPr>
          <p:nvPr>
            <p:ph idx="1"/>
          </p:nvPr>
        </p:nvSpPr>
        <p:spPr/>
        <p:txBody>
          <a:bodyPr/>
          <a:lstStyle/>
          <a:p>
            <a:r>
              <a:rPr lang="en-GB" dirty="0" smtClean="0"/>
              <a:t>This is regulated under copyright law and is difficult to understand the boundaries in this technological age</a:t>
            </a:r>
          </a:p>
          <a:p>
            <a:endParaRPr lang="en-GB" dirty="0"/>
          </a:p>
          <a:p>
            <a:r>
              <a:rPr lang="en-GB" dirty="0" smtClean="0"/>
              <a:t>In 2014, the Intellectual Property Office (IPO) amended copyright law so that the parody of material is allowed as long as it is not produced to compete with the original work</a:t>
            </a:r>
          </a:p>
          <a:p>
            <a:endParaRPr lang="en-GB" dirty="0"/>
          </a:p>
          <a:p>
            <a:endParaRPr lang="en-GB" dirty="0"/>
          </a:p>
        </p:txBody>
      </p:sp>
    </p:spTree>
    <p:extLst>
      <p:ext uri="{BB962C8B-B14F-4D97-AF65-F5344CB8AC3E}">
        <p14:creationId xmlns:p14="http://schemas.microsoft.com/office/powerpoint/2010/main" val="64370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These are the questions asked in queries of copyright:</a:t>
            </a:r>
            <a:endParaRPr lang="en-GB" dirty="0"/>
          </a:p>
        </p:txBody>
      </p:sp>
      <p:sp>
        <p:nvSpPr>
          <p:cNvPr id="3" name="Content Placeholder 2"/>
          <p:cNvSpPr>
            <a:spLocks noGrp="1"/>
          </p:cNvSpPr>
          <p:nvPr>
            <p:ph idx="1"/>
          </p:nvPr>
        </p:nvSpPr>
        <p:spPr/>
        <p:txBody>
          <a:bodyPr/>
          <a:lstStyle/>
          <a:p>
            <a:endParaRPr lang="en-GB" dirty="0" smtClean="0"/>
          </a:p>
          <a:p>
            <a:r>
              <a:rPr lang="en-GB" dirty="0"/>
              <a:t>D</a:t>
            </a:r>
            <a:r>
              <a:rPr lang="en-GB" dirty="0" smtClean="0"/>
              <a:t>id the piece of media have copyright attached?</a:t>
            </a:r>
          </a:p>
          <a:p>
            <a:endParaRPr lang="en-GB" dirty="0"/>
          </a:p>
          <a:p>
            <a:r>
              <a:rPr lang="en-GB" dirty="0" smtClean="0"/>
              <a:t>Was the copyright holder contacted?</a:t>
            </a:r>
          </a:p>
          <a:p>
            <a:endParaRPr lang="en-GB" dirty="0"/>
          </a:p>
          <a:p>
            <a:r>
              <a:rPr lang="en-GB" dirty="0" smtClean="0"/>
              <a:t>If not, did you know how to contact the copyright holder?</a:t>
            </a:r>
            <a:endParaRPr lang="en-GB" dirty="0"/>
          </a:p>
        </p:txBody>
      </p:sp>
    </p:spTree>
    <p:extLst>
      <p:ext uri="{BB962C8B-B14F-4D97-AF65-F5344CB8AC3E}">
        <p14:creationId xmlns:p14="http://schemas.microsoft.com/office/powerpoint/2010/main" val="194978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8730"/>
          </a:xfrm>
        </p:spPr>
        <p:txBody>
          <a:bodyPr>
            <a:normAutofit fontScale="90000"/>
          </a:bodyPr>
          <a:lstStyle/>
          <a:p>
            <a:r>
              <a:rPr lang="en-GB" dirty="0" smtClean="0"/>
              <a:t>Paired activity</a:t>
            </a:r>
            <a:endParaRPr lang="en-GB" dirty="0"/>
          </a:p>
        </p:txBody>
      </p:sp>
      <p:sp>
        <p:nvSpPr>
          <p:cNvPr id="3" name="Content Placeholder 2"/>
          <p:cNvSpPr>
            <a:spLocks noGrp="1"/>
          </p:cNvSpPr>
          <p:nvPr>
            <p:ph idx="1"/>
          </p:nvPr>
        </p:nvSpPr>
        <p:spPr>
          <a:xfrm>
            <a:off x="838200" y="1167318"/>
            <a:ext cx="10515600" cy="5291847"/>
          </a:xfrm>
        </p:spPr>
        <p:txBody>
          <a:bodyPr>
            <a:normAutofit fontScale="85000" lnSpcReduction="20000"/>
          </a:bodyPr>
          <a:lstStyle/>
          <a:p>
            <a:pPr marL="0" indent="0">
              <a:buNone/>
            </a:pPr>
            <a:r>
              <a:rPr lang="en-GB" dirty="0" smtClean="0"/>
              <a:t>You need to know how to apply this issue to your own work. You could be questioned on your understanding of the processes to go through to obey copyright law in the examination for Unit 1</a:t>
            </a:r>
          </a:p>
          <a:p>
            <a:endParaRPr lang="en-GB" dirty="0"/>
          </a:p>
          <a:p>
            <a:pPr marL="0" indent="0">
              <a:buNone/>
            </a:pPr>
            <a:r>
              <a:rPr lang="en-GB" dirty="0" smtClean="0"/>
              <a:t>Read articles from </a:t>
            </a:r>
            <a:r>
              <a:rPr lang="en-GB" i="1" dirty="0" smtClean="0"/>
              <a:t>Wired</a:t>
            </a:r>
            <a:r>
              <a:rPr lang="en-GB" dirty="0" smtClean="0"/>
              <a:t> and the BBC on the use of music on YouTube:</a:t>
            </a:r>
          </a:p>
          <a:p>
            <a:pPr marL="0" indent="0">
              <a:buNone/>
            </a:pPr>
            <a:r>
              <a:rPr lang="en-GB" dirty="0">
                <a:hlinkClick r:id="rId2"/>
              </a:rPr>
              <a:t>http://</a:t>
            </a:r>
            <a:r>
              <a:rPr lang="en-GB" dirty="0" smtClean="0">
                <a:hlinkClick r:id="rId2"/>
              </a:rPr>
              <a:t>www.wired.co.uk/news/archive/2012-05/03/cover-song-licensing-on-youtube</a:t>
            </a:r>
            <a:r>
              <a:rPr lang="en-GB" dirty="0" smtClean="0"/>
              <a:t> </a:t>
            </a:r>
          </a:p>
          <a:p>
            <a:pPr marL="0" indent="0">
              <a:buNone/>
            </a:pPr>
            <a:r>
              <a:rPr lang="en-GB" dirty="0">
                <a:hlinkClick r:id="rId3"/>
              </a:rPr>
              <a:t>http://</a:t>
            </a:r>
            <a:r>
              <a:rPr lang="en-GB" dirty="0" smtClean="0">
                <a:hlinkClick r:id="rId3"/>
              </a:rPr>
              <a:t>www.bbc.co.uk/news/technology-28418449</a:t>
            </a:r>
            <a:r>
              <a:rPr lang="en-GB" dirty="0" smtClean="0"/>
              <a:t> </a:t>
            </a:r>
          </a:p>
          <a:p>
            <a:pPr marL="0" indent="0">
              <a:buNone/>
            </a:pPr>
            <a:endParaRPr lang="en-GB" dirty="0"/>
          </a:p>
          <a:p>
            <a:pPr marL="514350" indent="-514350">
              <a:buFont typeface="+mj-lt"/>
              <a:buAutoNum type="arabicPeriod"/>
            </a:pPr>
            <a:r>
              <a:rPr lang="en-GB" dirty="0" smtClean="0"/>
              <a:t>What arguments does </a:t>
            </a:r>
            <a:r>
              <a:rPr lang="en-GB" i="1" dirty="0" smtClean="0"/>
              <a:t>Wired </a:t>
            </a:r>
            <a:r>
              <a:rPr lang="en-GB" dirty="0" smtClean="0"/>
              <a:t>use to give its opinion on copyright laws?</a:t>
            </a:r>
          </a:p>
          <a:p>
            <a:pPr marL="514350" indent="-514350">
              <a:buFont typeface="+mj-lt"/>
              <a:buAutoNum type="arabicPeriod"/>
            </a:pPr>
            <a:r>
              <a:rPr lang="en-GB" dirty="0" smtClean="0"/>
              <a:t>Do you think UGC artists covering songs should be subjected to copyright law? Why?</a:t>
            </a:r>
          </a:p>
          <a:p>
            <a:pPr marL="514350" indent="-514350">
              <a:buFont typeface="+mj-lt"/>
              <a:buAutoNum type="arabicPeriod"/>
            </a:pPr>
            <a:r>
              <a:rPr lang="en-GB" dirty="0" smtClean="0"/>
              <a:t>Why is the video maker being sued?</a:t>
            </a:r>
          </a:p>
          <a:p>
            <a:pPr marL="514350" indent="-514350">
              <a:buFont typeface="+mj-lt"/>
              <a:buAutoNum type="arabicPeriod"/>
            </a:pPr>
            <a:r>
              <a:rPr lang="en-GB" dirty="0" smtClean="0"/>
              <a:t>Why do you think the opinions of the artist and the record label differ?</a:t>
            </a:r>
            <a:endParaRPr lang="en-GB" dirty="0"/>
          </a:p>
        </p:txBody>
      </p:sp>
    </p:spTree>
    <p:extLst>
      <p:ext uri="{BB962C8B-B14F-4D97-AF65-F5344CB8AC3E}">
        <p14:creationId xmlns:p14="http://schemas.microsoft.com/office/powerpoint/2010/main" val="1517776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560</Words>
  <Application>Microsoft Macintosh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Wingdings</vt:lpstr>
      <vt:lpstr>Arial</vt:lpstr>
      <vt:lpstr>Office Theme</vt:lpstr>
      <vt:lpstr>Exam style questions: What examples could we use? What should we include?</vt:lpstr>
      <vt:lpstr>Exam style questions: What examples could we use? What should we include?</vt:lpstr>
      <vt:lpstr>Case Study: BBFC and controversies</vt:lpstr>
      <vt:lpstr>Your homework task:</vt:lpstr>
      <vt:lpstr>Copyright and use of intellectual property</vt:lpstr>
      <vt:lpstr>Using people’s work</vt:lpstr>
      <vt:lpstr>These are the questions asked in queries of copyright:</vt:lpstr>
      <vt:lpstr>Paired activity</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style questions: What examples could we use? What should we include?</dc:title>
  <dc:creator>Microsoft Office User</dc:creator>
  <cp:lastModifiedBy>Microsoft Office User</cp:lastModifiedBy>
  <cp:revision>1</cp:revision>
  <dcterms:created xsi:type="dcterms:W3CDTF">2017-11-10T12:47:45Z</dcterms:created>
  <dcterms:modified xsi:type="dcterms:W3CDTF">2017-11-10T12:48:49Z</dcterms:modified>
</cp:coreProperties>
</file>