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7"/>
    <p:restoredTop sz="92663"/>
  </p:normalViewPr>
  <p:slideViewPr>
    <p:cSldViewPr snapToGrid="0" snapToObjects="1">
      <p:cViewPr varScale="1">
        <p:scale>
          <a:sx n="53" d="100"/>
          <a:sy n="53" d="100"/>
        </p:scale>
        <p:origin x="19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64BCD-8E63-8D47-8BDC-F04247E19848}" type="datetimeFigureOut">
              <a:rPr lang="en-GB" smtClean="0"/>
              <a:t>07/12/2017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A5056-7780-064D-9D93-A88CBB3A1ECC}" type="slidenum">
              <a:rPr lang="en-GB" smtClean="0"/>
              <a:t>‹#›</a:t>
            </a:fld>
            <a:endParaRPr lang="en-GB"/>
          </a:p>
        </p:txBody>
      </p:sp>
    </p:spTree>
    <p:extLst>
      <p:ext uri="{BB962C8B-B14F-4D97-AF65-F5344CB8AC3E}">
        <p14:creationId xmlns:p14="http://schemas.microsoft.com/office/powerpoint/2010/main" val="162505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811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895423-F26F-B94A-84B0-1AF00897AFE3}"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201029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895423-F26F-B94A-84B0-1AF00897AFE3}"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77481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895423-F26F-B94A-84B0-1AF00897AFE3}"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8181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11320335" y="6241345"/>
            <a:ext cx="731600" cy="524800"/>
          </a:xfrm>
          <a:prstGeom prst="rect">
            <a:avLst/>
          </a:prstGeom>
        </p:spPr>
        <p:txBody>
          <a:bodyPr lIns="91425" tIns="91425" rIns="91425" bIns="91425" anchor="ctr" anchorCtr="0">
            <a:noAutofit/>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79343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895423-F26F-B94A-84B0-1AF00897AFE3}"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68051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95423-F26F-B94A-84B0-1AF00897AFE3}" type="datetimeFigureOut">
              <a:rPr lang="en-GB" smtClean="0"/>
              <a:t>07/12/2017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213622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895423-F26F-B94A-84B0-1AF00897AFE3}"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195094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895423-F26F-B94A-84B0-1AF00897AFE3}" type="datetimeFigureOut">
              <a:rPr lang="en-GB" smtClean="0"/>
              <a:t>07/12/2017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166913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895423-F26F-B94A-84B0-1AF00897AFE3}" type="datetimeFigureOut">
              <a:rPr lang="en-GB" smtClean="0"/>
              <a:t>07/12/2017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51538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95423-F26F-B94A-84B0-1AF00897AFE3}" type="datetimeFigureOut">
              <a:rPr lang="en-GB" smtClean="0"/>
              <a:t>07/12/2017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123406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95423-F26F-B94A-84B0-1AF00897AFE3}"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48219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95423-F26F-B94A-84B0-1AF00897AFE3}" type="datetimeFigureOut">
              <a:rPr lang="en-GB" smtClean="0"/>
              <a:t>07/12/2017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7A8576-571B-C640-9635-C10329942EF9}" type="slidenum">
              <a:rPr lang="en-GB" smtClean="0"/>
              <a:t>‹#›</a:t>
            </a:fld>
            <a:endParaRPr lang="en-GB"/>
          </a:p>
        </p:txBody>
      </p:sp>
    </p:spTree>
    <p:extLst>
      <p:ext uri="{BB962C8B-B14F-4D97-AF65-F5344CB8AC3E}">
        <p14:creationId xmlns:p14="http://schemas.microsoft.com/office/powerpoint/2010/main" val="18485405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95423-F26F-B94A-84B0-1AF00897AFE3}" type="datetimeFigureOut">
              <a:rPr lang="en-GB" smtClean="0"/>
              <a:t>07/12/2017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A8576-571B-C640-9635-C10329942EF9}" type="slidenum">
              <a:rPr lang="en-GB" smtClean="0"/>
              <a:t>‹#›</a:t>
            </a:fld>
            <a:endParaRPr lang="en-GB"/>
          </a:p>
        </p:txBody>
      </p:sp>
    </p:spTree>
    <p:extLst>
      <p:ext uri="{BB962C8B-B14F-4D97-AF65-F5344CB8AC3E}">
        <p14:creationId xmlns:p14="http://schemas.microsoft.com/office/powerpoint/2010/main" val="578165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10ETZ41q5o" TargetMode="External"/><Relationship Id="rId3" Type="http://schemas.openxmlformats.org/officeDocument/2006/relationships/hyperlink" Target="https://www.youtube.com/watch?v=NPoHPNeU9f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Independent Case Study </a:t>
            </a:r>
            <a:endParaRPr lang="en-GB" dirty="0"/>
          </a:p>
        </p:txBody>
      </p:sp>
      <p:sp>
        <p:nvSpPr>
          <p:cNvPr id="5" name="Subtitle 4"/>
          <p:cNvSpPr>
            <a:spLocks noGrp="1"/>
          </p:cNvSpPr>
          <p:nvPr>
            <p:ph type="subTitle" idx="1"/>
          </p:nvPr>
        </p:nvSpPr>
        <p:spPr/>
        <p:txBody>
          <a:bodyPr/>
          <a:lstStyle/>
          <a:p>
            <a:r>
              <a:rPr lang="en-US" dirty="0" smtClean="0"/>
              <a:t>L.O. </a:t>
            </a:r>
            <a:r>
              <a:rPr lang="en-US" smtClean="0"/>
              <a:t>– How can we demonstrate our </a:t>
            </a:r>
            <a:r>
              <a:rPr lang="en-US" dirty="0"/>
              <a:t>understanding of how an independent company operates in comparison to </a:t>
            </a:r>
            <a:r>
              <a:rPr lang="en-US"/>
              <a:t>a </a:t>
            </a:r>
            <a:r>
              <a:rPr lang="en-US" smtClean="0"/>
              <a:t>conglomerate?</a:t>
            </a:r>
            <a:endParaRPr lang="en-GB" dirty="0"/>
          </a:p>
        </p:txBody>
      </p:sp>
    </p:spTree>
    <p:extLst>
      <p:ext uri="{BB962C8B-B14F-4D97-AF65-F5344CB8AC3E}">
        <p14:creationId xmlns:p14="http://schemas.microsoft.com/office/powerpoint/2010/main" val="700709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Distribution exchange</a:t>
            </a:r>
            <a:endParaRPr lang="en-GB" dirty="0"/>
          </a:p>
        </p:txBody>
      </p:sp>
      <p:sp>
        <p:nvSpPr>
          <p:cNvPr id="3" name="Content Placeholder 2"/>
          <p:cNvSpPr>
            <a:spLocks noGrp="1"/>
          </p:cNvSpPr>
          <p:nvPr>
            <p:ph idx="1"/>
          </p:nvPr>
        </p:nvSpPr>
        <p:spPr/>
        <p:txBody>
          <a:bodyPr/>
          <a:lstStyle/>
          <a:p>
            <a:r>
              <a:rPr lang="en-US" dirty="0"/>
              <a:t>t</a:t>
            </a:r>
            <a:r>
              <a:rPr lang="en-US" dirty="0" smtClean="0"/>
              <a:t>his </a:t>
            </a:r>
            <a:r>
              <a:rPr lang="en-US" dirty="0"/>
              <a:t>is the stage when the audience consume and engage with the product (download, stream, </a:t>
            </a:r>
            <a:r>
              <a:rPr lang="en-US" dirty="0" smtClean="0"/>
              <a:t>etc.)</a:t>
            </a:r>
          </a:p>
          <a:p>
            <a:endParaRPr lang="en-US" dirty="0"/>
          </a:p>
          <a:p>
            <a:r>
              <a:rPr lang="en-US" dirty="0" smtClean="0"/>
              <a:t>how might the way we distribute products affect our consumption of them? (instant access etc.) Give examples to support your ideas</a:t>
            </a:r>
            <a:endParaRPr lang="en-US" dirty="0"/>
          </a:p>
          <a:p>
            <a:endParaRPr lang="en-GB" dirty="0"/>
          </a:p>
        </p:txBody>
      </p:sp>
    </p:spTree>
    <p:extLst>
      <p:ext uri="{BB962C8B-B14F-4D97-AF65-F5344CB8AC3E}">
        <p14:creationId xmlns:p14="http://schemas.microsoft.com/office/powerpoint/2010/main" val="1733194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Textual analysis of an audio visual product</a:t>
            </a:r>
            <a:endParaRPr lang="en-GB" dirty="0"/>
          </a:p>
        </p:txBody>
      </p:sp>
      <p:sp>
        <p:nvSpPr>
          <p:cNvPr id="5" name="Subtitle 4"/>
          <p:cNvSpPr>
            <a:spLocks noGrp="1"/>
          </p:cNvSpPr>
          <p:nvPr>
            <p:ph type="subTitle" idx="1"/>
          </p:nvPr>
        </p:nvSpPr>
        <p:spPr>
          <a:xfrm>
            <a:off x="1524000" y="4156363"/>
            <a:ext cx="9144000" cy="1454727"/>
          </a:xfrm>
        </p:spPr>
        <p:txBody>
          <a:bodyPr/>
          <a:lstStyle/>
          <a:p>
            <a:r>
              <a:rPr lang="en-GB" dirty="0" smtClean="0"/>
              <a:t>L.O. – How do audio visual texts create meaning for an audience?</a:t>
            </a:r>
            <a:endParaRPr lang="en-GB" dirty="0"/>
          </a:p>
        </p:txBody>
      </p:sp>
    </p:spTree>
    <p:extLst>
      <p:ext uri="{BB962C8B-B14F-4D97-AF65-F5344CB8AC3E}">
        <p14:creationId xmlns:p14="http://schemas.microsoft.com/office/powerpoint/2010/main" val="133437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719528"/>
            <a:ext cx="9144000" cy="5456420"/>
          </a:xfrm>
        </p:spPr>
        <p:txBody>
          <a:bodyPr>
            <a:normAutofit fontScale="90000"/>
          </a:bodyPr>
          <a:lstStyle/>
          <a:p>
            <a:r>
              <a:rPr lang="en-GB" dirty="0" smtClean="0"/>
              <a:t>Detailed textual analysis of a media text might be the focus in the exam. You may need to include/focus on elements of genre conventions, representational issues, and technical elements.</a:t>
            </a:r>
            <a:endParaRPr lang="en-GB" dirty="0"/>
          </a:p>
        </p:txBody>
      </p:sp>
    </p:spTree>
    <p:extLst>
      <p:ext uri="{BB962C8B-B14F-4D97-AF65-F5344CB8AC3E}">
        <p14:creationId xmlns:p14="http://schemas.microsoft.com/office/powerpoint/2010/main" val="73069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questions:</a:t>
            </a:r>
            <a:endParaRPr lang="en-GB" dirty="0"/>
          </a:p>
        </p:txBody>
      </p:sp>
      <p:sp>
        <p:nvSpPr>
          <p:cNvPr id="3" name="Content Placeholder 2"/>
          <p:cNvSpPr>
            <a:spLocks noGrp="1"/>
          </p:cNvSpPr>
          <p:nvPr>
            <p:ph idx="1"/>
          </p:nvPr>
        </p:nvSpPr>
        <p:spPr/>
        <p:txBody>
          <a:bodyPr/>
          <a:lstStyle/>
          <a:p>
            <a:r>
              <a:rPr lang="en-US" dirty="0" err="1"/>
              <a:t>Analyse</a:t>
            </a:r>
            <a:r>
              <a:rPr lang="en-US" dirty="0"/>
              <a:t> how production techniques have been used to create meaning in a media product </a:t>
            </a:r>
            <a:r>
              <a:rPr lang="en-US" dirty="0" smtClean="0"/>
              <a:t>you </a:t>
            </a:r>
            <a:r>
              <a:rPr lang="en-US" dirty="0"/>
              <a:t>have studied. </a:t>
            </a:r>
            <a:r>
              <a:rPr lang="en-US" dirty="0" smtClean="0"/>
              <a:t>[12]</a:t>
            </a:r>
          </a:p>
          <a:p>
            <a:endParaRPr lang="en-US" dirty="0"/>
          </a:p>
          <a:p>
            <a:r>
              <a:rPr lang="en-US" dirty="0" err="1"/>
              <a:t>Analyse</a:t>
            </a:r>
            <a:r>
              <a:rPr lang="en-US" dirty="0"/>
              <a:t> the concepts of ‘genre’ and ‘representation’ in a media product you have studied. </a:t>
            </a:r>
            <a:r>
              <a:rPr lang="en-US" dirty="0" smtClean="0"/>
              <a:t>[12]</a:t>
            </a:r>
          </a:p>
          <a:p>
            <a:endParaRPr lang="en-US" dirty="0"/>
          </a:p>
          <a:p>
            <a:pPr marL="0" indent="0">
              <a:buNone/>
            </a:pPr>
            <a:r>
              <a:rPr lang="en-US" dirty="0" smtClean="0"/>
              <a:t>What theories could we include in our answer?</a:t>
            </a:r>
            <a:endParaRPr lang="en-US" dirty="0"/>
          </a:p>
          <a:p>
            <a:endParaRPr lang="en-US" dirty="0"/>
          </a:p>
          <a:p>
            <a:endParaRPr lang="en-GB" dirty="0"/>
          </a:p>
        </p:txBody>
      </p:sp>
    </p:spTree>
    <p:extLst>
      <p:ext uri="{BB962C8B-B14F-4D97-AF65-F5344CB8AC3E}">
        <p14:creationId xmlns:p14="http://schemas.microsoft.com/office/powerpoint/2010/main" val="1541859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Film trailers</a:t>
            </a:r>
          </a:p>
        </p:txBody>
      </p:sp>
      <p:sp>
        <p:nvSpPr>
          <p:cNvPr id="5" name="Subtitle 4"/>
          <p:cNvSpPr>
            <a:spLocks noGrp="1"/>
          </p:cNvSpPr>
          <p:nvPr>
            <p:ph type="subTitle" idx="1"/>
          </p:nvPr>
        </p:nvSpPr>
        <p:spPr/>
        <p:txBody>
          <a:bodyPr/>
          <a:lstStyle/>
          <a:p>
            <a:endParaRPr lang="en-GB" dirty="0" smtClean="0"/>
          </a:p>
          <a:p>
            <a:r>
              <a:rPr lang="en-GB" dirty="0" smtClean="0"/>
              <a:t>You could focus on any media text (Clips: ‘The Dark Knight’, ‘</a:t>
            </a:r>
            <a:r>
              <a:rPr lang="en-GB" dirty="0" err="1" smtClean="0"/>
              <a:t>Hollyoaks</a:t>
            </a:r>
            <a:r>
              <a:rPr lang="en-GB" dirty="0" smtClean="0"/>
              <a:t>’, ‘Suicide Squad’ etc.), but we will focus on film trailers as case studies to help in the examination.</a:t>
            </a:r>
            <a:endParaRPr lang="en-GB" dirty="0"/>
          </a:p>
        </p:txBody>
      </p:sp>
    </p:spTree>
    <p:extLst>
      <p:ext uri="{BB962C8B-B14F-4D97-AF65-F5344CB8AC3E}">
        <p14:creationId xmlns:p14="http://schemas.microsoft.com/office/powerpoint/2010/main" val="353834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Codes and conventions include: </a:t>
            </a:r>
            <a:endParaRPr lang="en-GB" dirty="0"/>
          </a:p>
        </p:txBody>
      </p:sp>
      <p:sp>
        <p:nvSpPr>
          <p:cNvPr id="3" name="Content Placeholder 2"/>
          <p:cNvSpPr>
            <a:spLocks noGrp="1"/>
          </p:cNvSpPr>
          <p:nvPr>
            <p:ph idx="1"/>
          </p:nvPr>
        </p:nvSpPr>
        <p:spPr/>
        <p:txBody>
          <a:bodyPr/>
          <a:lstStyle/>
          <a:p>
            <a:r>
              <a:rPr lang="en-US" dirty="0" smtClean="0"/>
              <a:t>Title graphics</a:t>
            </a:r>
          </a:p>
          <a:p>
            <a:r>
              <a:rPr lang="en-US" dirty="0" smtClean="0"/>
              <a:t>Non-diegetic music</a:t>
            </a:r>
          </a:p>
          <a:p>
            <a:r>
              <a:rPr lang="en-US" dirty="0" smtClean="0"/>
              <a:t>Non-linear </a:t>
            </a:r>
            <a:r>
              <a:rPr lang="en-US" dirty="0"/>
              <a:t>narrative structure Transitions </a:t>
            </a:r>
          </a:p>
          <a:p>
            <a:r>
              <a:rPr lang="en-US" dirty="0"/>
              <a:t>Creating spectacle and enigma (e.g. SFX) </a:t>
            </a:r>
            <a:endParaRPr lang="en-US" dirty="0" smtClean="0"/>
          </a:p>
          <a:p>
            <a:r>
              <a:rPr lang="en-US" dirty="0" smtClean="0"/>
              <a:t>Use </a:t>
            </a:r>
            <a:r>
              <a:rPr lang="en-US" dirty="0"/>
              <a:t>of </a:t>
            </a:r>
            <a:r>
              <a:rPr lang="en-US" dirty="0" smtClean="0"/>
              <a:t>close-ups</a:t>
            </a:r>
            <a:endParaRPr lang="en-US" dirty="0"/>
          </a:p>
          <a:p>
            <a:endParaRPr lang="en-US" dirty="0" smtClean="0"/>
          </a:p>
          <a:p>
            <a:r>
              <a:rPr lang="en-US" dirty="0" smtClean="0"/>
              <a:t>Any others?</a:t>
            </a:r>
            <a:endParaRPr lang="en-US" dirty="0"/>
          </a:p>
          <a:p>
            <a:endParaRPr lang="en-GB" dirty="0"/>
          </a:p>
        </p:txBody>
      </p:sp>
    </p:spTree>
    <p:extLst>
      <p:ext uri="{BB962C8B-B14F-4D97-AF65-F5344CB8AC3E}">
        <p14:creationId xmlns:p14="http://schemas.microsoft.com/office/powerpoint/2010/main" val="519449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Genre conventions</a:t>
            </a:r>
            <a:endParaRPr lang="en-GB" dirty="0"/>
          </a:p>
        </p:txBody>
      </p:sp>
      <p:sp>
        <p:nvSpPr>
          <p:cNvPr id="3" name="Content Placeholder 2"/>
          <p:cNvSpPr>
            <a:spLocks noGrp="1"/>
          </p:cNvSpPr>
          <p:nvPr>
            <p:ph idx="1"/>
          </p:nvPr>
        </p:nvSpPr>
        <p:spPr/>
        <p:txBody>
          <a:bodyPr/>
          <a:lstStyle/>
          <a:p>
            <a:r>
              <a:rPr lang="en-GB" dirty="0" smtClean="0"/>
              <a:t>What is genre?</a:t>
            </a:r>
          </a:p>
          <a:p>
            <a:endParaRPr lang="en-GB" dirty="0"/>
          </a:p>
          <a:p>
            <a:r>
              <a:rPr lang="en-GB" dirty="0" smtClean="0"/>
              <a:t>What is sub-genre?</a:t>
            </a:r>
          </a:p>
          <a:p>
            <a:endParaRPr lang="en-GB" dirty="0"/>
          </a:p>
          <a:p>
            <a:r>
              <a:rPr lang="en-GB" dirty="0" smtClean="0"/>
              <a:t>What is a hybrid genre?</a:t>
            </a:r>
            <a:endParaRPr lang="en-GB" dirty="0"/>
          </a:p>
        </p:txBody>
      </p:sp>
    </p:spTree>
    <p:extLst>
      <p:ext uri="{BB962C8B-B14F-4D97-AF65-F5344CB8AC3E}">
        <p14:creationId xmlns:p14="http://schemas.microsoft.com/office/powerpoint/2010/main" val="874015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650627" y="63473"/>
            <a:ext cx="8520600" cy="645000"/>
          </a:xfrm>
          <a:prstGeom prst="rect">
            <a:avLst/>
          </a:prstGeom>
        </p:spPr>
        <p:txBody>
          <a:bodyPr vert="horz" lIns="91425" tIns="91425" rIns="91425" bIns="91425" rtlCol="0" anchor="t" anchorCtr="0">
            <a:noAutofit/>
          </a:bodyPr>
          <a:lstStyle/>
          <a:p>
            <a:r>
              <a:rPr lang="en-GB" dirty="0">
                <a:solidFill>
                  <a:srgbClr val="E11F00"/>
                </a:solidFill>
                <a:latin typeface="Raleway"/>
                <a:ea typeface="Raleway"/>
                <a:cs typeface="Raleway"/>
                <a:sym typeface="Raleway"/>
              </a:rPr>
              <a:t>Theory </a:t>
            </a:r>
            <a:r>
              <a:rPr lang="en-GB" dirty="0" smtClean="0">
                <a:solidFill>
                  <a:srgbClr val="E11F00"/>
                </a:solidFill>
                <a:latin typeface="Raleway"/>
                <a:ea typeface="Raleway"/>
                <a:cs typeface="Raleway"/>
                <a:sym typeface="Raleway"/>
              </a:rPr>
              <a:t>Alert: </a:t>
            </a:r>
            <a:r>
              <a:rPr lang="en-GB" dirty="0">
                <a:solidFill>
                  <a:srgbClr val="E11F00"/>
                </a:solidFill>
                <a:latin typeface="Raleway"/>
                <a:ea typeface="Raleway"/>
                <a:cs typeface="Raleway"/>
                <a:sym typeface="Raleway"/>
              </a:rPr>
              <a:t>Media Language </a:t>
            </a:r>
            <a:r>
              <a:rPr lang="en-GB" dirty="0" smtClean="0">
                <a:solidFill>
                  <a:srgbClr val="E11F00"/>
                </a:solidFill>
                <a:latin typeface="Raleway"/>
                <a:ea typeface="Raleway"/>
                <a:cs typeface="Raleway"/>
                <a:sym typeface="Raleway"/>
              </a:rPr>
              <a:t>Genre – Steve Neale</a:t>
            </a:r>
            <a:endParaRPr lang="en-GB" dirty="0">
              <a:solidFill>
                <a:srgbClr val="E11F00"/>
              </a:solidFill>
              <a:latin typeface="Raleway"/>
              <a:ea typeface="Raleway"/>
              <a:cs typeface="Raleway"/>
              <a:sym typeface="Raleway"/>
            </a:endParaRPr>
          </a:p>
        </p:txBody>
      </p:sp>
      <p:sp>
        <p:nvSpPr>
          <p:cNvPr id="256" name="Shape 256"/>
          <p:cNvSpPr txBox="1"/>
          <p:nvPr/>
        </p:nvSpPr>
        <p:spPr>
          <a:xfrm>
            <a:off x="748145" y="1808018"/>
            <a:ext cx="9996055" cy="4592782"/>
          </a:xfrm>
          <a:prstGeom prst="rect">
            <a:avLst/>
          </a:prstGeom>
          <a:noFill/>
          <a:ln>
            <a:noFill/>
          </a:ln>
        </p:spPr>
        <p:txBody>
          <a:bodyPr lIns="91425" tIns="91425" rIns="91425" bIns="91425" anchor="t" anchorCtr="0">
            <a:noAutofit/>
          </a:bodyPr>
          <a:lstStyle/>
          <a:p>
            <a:pPr marL="152396">
              <a:lnSpc>
                <a:spcPct val="115000"/>
              </a:lnSpc>
              <a:spcAft>
                <a:spcPts val="1600"/>
              </a:spcAft>
              <a:buClr>
                <a:srgbClr val="FFFFFF"/>
              </a:buClr>
              <a:buSzPct val="100000"/>
            </a:pPr>
            <a:r>
              <a:rPr lang="en-US" sz="2400" dirty="0"/>
              <a:t>Key ideas</a:t>
            </a:r>
            <a:r>
              <a:rPr lang="en-US" sz="2400" dirty="0" smtClean="0"/>
              <a:t>:</a:t>
            </a:r>
          </a:p>
          <a:p>
            <a:pPr marL="152396">
              <a:lnSpc>
                <a:spcPct val="115000"/>
              </a:lnSpc>
              <a:spcAft>
                <a:spcPts val="1600"/>
              </a:spcAft>
              <a:buClr>
                <a:srgbClr val="FFFFFF"/>
              </a:buClr>
              <a:buSzPct val="100000"/>
            </a:pPr>
            <a:r>
              <a:rPr lang="en-US" sz="2400"/>
              <a:t> </a:t>
            </a:r>
            <a:r>
              <a:rPr lang="en-US" sz="2400" smtClean="0"/>
              <a:t>    ‘Genres </a:t>
            </a:r>
            <a:r>
              <a:rPr lang="en-US" sz="2400" dirty="0"/>
              <a:t>are instances of repetition </a:t>
            </a:r>
            <a:r>
              <a:rPr lang="en-US" sz="2400"/>
              <a:t>and </a:t>
            </a:r>
            <a:r>
              <a:rPr lang="en-US" sz="2400" smtClean="0"/>
              <a:t>difference’</a:t>
            </a:r>
            <a:endParaRPr lang="en-US" sz="2400" dirty="0"/>
          </a:p>
          <a:p>
            <a:pPr marL="533387" indent="-380990">
              <a:lnSpc>
                <a:spcPct val="115000"/>
              </a:lnSpc>
              <a:spcAft>
                <a:spcPts val="1600"/>
              </a:spcAft>
              <a:buClr>
                <a:srgbClr val="FFFFFF"/>
              </a:buClr>
              <a:buSzPct val="100000"/>
              <a:buFont typeface="Arial" charset="0"/>
              <a:buChar char="•"/>
            </a:pPr>
            <a:r>
              <a:rPr lang="en-US" sz="2400" dirty="0"/>
              <a:t>Genres may be dominated by repetition, but are also marked by difference, variation and change.</a:t>
            </a:r>
          </a:p>
          <a:p>
            <a:pPr marL="533387" indent="-380990">
              <a:lnSpc>
                <a:spcPct val="115000"/>
              </a:lnSpc>
              <a:spcAft>
                <a:spcPts val="1600"/>
              </a:spcAft>
              <a:buClr>
                <a:srgbClr val="FFFFFF"/>
              </a:buClr>
              <a:buSzPct val="100000"/>
              <a:buFont typeface="Arial" charset="0"/>
              <a:buChar char="•"/>
            </a:pPr>
            <a:r>
              <a:rPr lang="en-US" sz="2400" dirty="0"/>
              <a:t>Genres change, develop and vary as they borrow from and overlap with one another</a:t>
            </a:r>
          </a:p>
          <a:p>
            <a:pPr marL="533387" indent="-380990">
              <a:lnSpc>
                <a:spcPct val="115000"/>
              </a:lnSpc>
              <a:spcAft>
                <a:spcPts val="1600"/>
              </a:spcAft>
              <a:buClr>
                <a:srgbClr val="FFFFFF"/>
              </a:buClr>
              <a:buSzPct val="100000"/>
              <a:buFont typeface="Arial" charset="0"/>
              <a:buChar char="•"/>
            </a:pPr>
            <a:r>
              <a:rPr lang="en-US" sz="2400" dirty="0"/>
              <a:t>Genres exist within specific economic, institutional and industrial context</a:t>
            </a:r>
            <a:endParaRPr sz="2400" dirty="0"/>
          </a:p>
        </p:txBody>
      </p:sp>
    </p:spTree>
    <p:extLst>
      <p:ext uri="{BB962C8B-B14F-4D97-AF65-F5344CB8AC3E}">
        <p14:creationId xmlns:p14="http://schemas.microsoft.com/office/powerpoint/2010/main" val="1598283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genre of the following trailers? How do we know? Any hybrid genres/sub-genres?</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Make detailed notes (</a:t>
            </a:r>
            <a:r>
              <a:rPr lang="en-GB" dirty="0"/>
              <a:t>as you may need to use these ideas in the </a:t>
            </a:r>
            <a:r>
              <a:rPr lang="en-GB" dirty="0" smtClean="0"/>
              <a:t>examination) on the genre and how they conform and/or subvert their genre conventions:</a:t>
            </a:r>
          </a:p>
          <a:p>
            <a:endParaRPr lang="en-GB" dirty="0"/>
          </a:p>
          <a:p>
            <a:pPr marL="0" indent="0">
              <a:buNone/>
            </a:pPr>
            <a:r>
              <a:rPr lang="en-GB" dirty="0">
                <a:hlinkClick r:id="rId2"/>
              </a:rPr>
              <a:t>https://</a:t>
            </a:r>
            <a:r>
              <a:rPr lang="en-GB" dirty="0" smtClean="0">
                <a:hlinkClick r:id="rId2"/>
              </a:rPr>
              <a:t>www.youtube.com/watch?v=k10ETZ41q5o</a:t>
            </a:r>
            <a:endParaRPr lang="en-GB" dirty="0" smtClean="0"/>
          </a:p>
          <a:p>
            <a:pPr marL="0" indent="0">
              <a:buNone/>
            </a:pPr>
            <a:endParaRPr lang="en-GB" dirty="0" smtClean="0"/>
          </a:p>
          <a:p>
            <a:pPr marL="0" indent="0">
              <a:buNone/>
            </a:pPr>
            <a:r>
              <a:rPr lang="en-GB" dirty="0">
                <a:hlinkClick r:id="rId3"/>
              </a:rPr>
              <a:t>https://</a:t>
            </a:r>
            <a:r>
              <a:rPr lang="en-GB" dirty="0" smtClean="0">
                <a:hlinkClick r:id="rId3"/>
              </a:rPr>
              <a:t>www.youtube.com/watch?v=NPoHPNeU9fc</a:t>
            </a:r>
            <a:r>
              <a:rPr lang="en-GB" dirty="0" smtClean="0"/>
              <a:t> </a:t>
            </a:r>
            <a:endParaRPr lang="en-GB" dirty="0"/>
          </a:p>
        </p:txBody>
      </p:sp>
    </p:spTree>
    <p:extLst>
      <p:ext uri="{BB962C8B-B14F-4D97-AF65-F5344CB8AC3E}">
        <p14:creationId xmlns:p14="http://schemas.microsoft.com/office/powerpoint/2010/main" val="190443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analyse the micro elements within a film trailer?</a:t>
            </a:r>
            <a:endParaRPr lang="en-GB" dirty="0"/>
          </a:p>
        </p:txBody>
      </p:sp>
      <p:sp>
        <p:nvSpPr>
          <p:cNvPr id="3" name="Content Placeholder 2"/>
          <p:cNvSpPr>
            <a:spLocks noGrp="1"/>
          </p:cNvSpPr>
          <p:nvPr>
            <p:ph idx="1"/>
          </p:nvPr>
        </p:nvSpPr>
        <p:spPr>
          <a:xfrm>
            <a:off x="838200" y="2369127"/>
            <a:ext cx="10515600" cy="3807836"/>
          </a:xfrm>
        </p:spPr>
        <p:txBody>
          <a:bodyPr/>
          <a:lstStyle/>
          <a:p>
            <a:r>
              <a:rPr lang="en-US" dirty="0" smtClean="0"/>
              <a:t>micro </a:t>
            </a:r>
            <a:r>
              <a:rPr lang="en-US" dirty="0"/>
              <a:t>elements (</a:t>
            </a:r>
            <a:r>
              <a:rPr lang="en-US" dirty="0" err="1"/>
              <a:t>mise</a:t>
            </a:r>
            <a:r>
              <a:rPr lang="en-US" dirty="0"/>
              <a:t> </a:t>
            </a:r>
            <a:r>
              <a:rPr lang="en-US" dirty="0" err="1"/>
              <a:t>en</a:t>
            </a:r>
            <a:r>
              <a:rPr lang="en-US" dirty="0"/>
              <a:t> scene, camerawork, editing and sound) are used to create meanings (representation, genre </a:t>
            </a:r>
            <a:r>
              <a:rPr lang="en-US" dirty="0" smtClean="0"/>
              <a:t>etc.)</a:t>
            </a:r>
          </a:p>
          <a:p>
            <a:endParaRPr lang="en-US" dirty="0"/>
          </a:p>
          <a:p>
            <a:r>
              <a:rPr lang="en-US" dirty="0" smtClean="0"/>
              <a:t>Which ones are technical elements/codes?</a:t>
            </a:r>
          </a:p>
          <a:p>
            <a:endParaRPr lang="en-US" dirty="0"/>
          </a:p>
          <a:p>
            <a:r>
              <a:rPr lang="en-US" dirty="0" smtClean="0"/>
              <a:t>How do these technical conventions link to genre?</a:t>
            </a:r>
            <a:endParaRPr lang="en-US" dirty="0"/>
          </a:p>
          <a:p>
            <a:endParaRPr lang="en-GB" dirty="0"/>
          </a:p>
        </p:txBody>
      </p:sp>
    </p:spTree>
    <p:extLst>
      <p:ext uri="{BB962C8B-B14F-4D97-AF65-F5344CB8AC3E}">
        <p14:creationId xmlns:p14="http://schemas.microsoft.com/office/powerpoint/2010/main" val="169150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259"/>
            <a:ext cx="10515600" cy="5999356"/>
          </a:xfrm>
        </p:spPr>
        <p:txBody>
          <a:bodyPr>
            <a:normAutofit fontScale="92500" lnSpcReduction="20000"/>
          </a:bodyPr>
          <a:lstStyle/>
          <a:p>
            <a:r>
              <a:rPr lang="en-US" dirty="0" smtClean="0"/>
              <a:t>In pairs or groups of three, research </a:t>
            </a:r>
            <a:r>
              <a:rPr lang="en-US" dirty="0"/>
              <a:t>an independent company in a chosen </a:t>
            </a:r>
            <a:r>
              <a:rPr lang="en-US" dirty="0" smtClean="0"/>
              <a:t>sector</a:t>
            </a:r>
          </a:p>
          <a:p>
            <a:endParaRPr lang="en-US" dirty="0" smtClean="0"/>
          </a:p>
          <a:p>
            <a:r>
              <a:rPr lang="en-US" dirty="0" smtClean="0"/>
              <a:t>Your findings should be based </a:t>
            </a:r>
            <a:r>
              <a:rPr lang="en-US" dirty="0"/>
              <a:t>on: </a:t>
            </a:r>
          </a:p>
          <a:p>
            <a:pPr lvl="1">
              <a:buFont typeface="Wingdings" charset="2"/>
              <a:buChar char="ü"/>
            </a:pPr>
            <a:r>
              <a:rPr lang="en-US" dirty="0"/>
              <a:t>Examples of products the company has made </a:t>
            </a:r>
          </a:p>
          <a:p>
            <a:pPr lvl="1">
              <a:buFont typeface="Wingdings" charset="2"/>
              <a:buChar char="ü"/>
            </a:pPr>
            <a:r>
              <a:rPr lang="en-US" dirty="0"/>
              <a:t>How the company produces, distributes and exchanges its products </a:t>
            </a:r>
          </a:p>
          <a:p>
            <a:pPr lvl="1">
              <a:buFont typeface="Wingdings" charset="2"/>
              <a:buChar char="ü"/>
            </a:pPr>
            <a:r>
              <a:rPr lang="en-US" dirty="0"/>
              <a:t>Examples of joint ventures </a:t>
            </a:r>
          </a:p>
          <a:p>
            <a:pPr lvl="1">
              <a:buFont typeface="Wingdings" charset="2"/>
              <a:buChar char="ü"/>
            </a:pPr>
            <a:r>
              <a:rPr lang="en-US" dirty="0"/>
              <a:t>Target audience </a:t>
            </a:r>
          </a:p>
          <a:p>
            <a:pPr lvl="1">
              <a:buFont typeface="Wingdings" charset="2"/>
              <a:buChar char="ü"/>
            </a:pPr>
            <a:r>
              <a:rPr lang="en-US" dirty="0"/>
              <a:t>Genre of products that the company </a:t>
            </a:r>
            <a:r>
              <a:rPr lang="en-US" dirty="0" err="1"/>
              <a:t>specialises</a:t>
            </a:r>
            <a:r>
              <a:rPr lang="en-US" dirty="0"/>
              <a:t> </a:t>
            </a:r>
            <a:r>
              <a:rPr lang="en-US" dirty="0" smtClean="0"/>
              <a:t>in</a:t>
            </a:r>
          </a:p>
          <a:p>
            <a:pPr lvl="1">
              <a:buFont typeface="Wingdings" charset="2"/>
              <a:buChar char="ü"/>
            </a:pPr>
            <a:r>
              <a:rPr lang="en-US" dirty="0" smtClean="0"/>
              <a:t>How is new media used to promote its products?</a:t>
            </a:r>
          </a:p>
          <a:p>
            <a:pPr lvl="1">
              <a:buFont typeface="Wingdings" charset="2"/>
              <a:buChar char="ü"/>
            </a:pPr>
            <a:r>
              <a:rPr lang="en-US" dirty="0" smtClean="0"/>
              <a:t>What are the main differences between your independent company and the conglomerate you previously researched?</a:t>
            </a:r>
            <a:endParaRPr lang="en-US" dirty="0"/>
          </a:p>
          <a:p>
            <a:endParaRPr lang="en-US" dirty="0"/>
          </a:p>
          <a:p>
            <a:r>
              <a:rPr lang="en-US" dirty="0"/>
              <a:t>Televisual (http://</a:t>
            </a:r>
            <a:r>
              <a:rPr lang="en-US" dirty="0" err="1"/>
              <a:t>www.televisual.com</a:t>
            </a:r>
            <a:r>
              <a:rPr lang="en-US" dirty="0"/>
              <a:t>/blog-detail/The-UKs-top-100-TV-production-companies_bid- 380.html) has a breakdown of the top 100 independent TV production companies in the UK that may be useful as a starting point for this </a:t>
            </a:r>
            <a:r>
              <a:rPr lang="en-US" dirty="0" smtClean="0"/>
              <a:t>task</a:t>
            </a:r>
            <a:endParaRPr lang="en-US" dirty="0"/>
          </a:p>
        </p:txBody>
      </p:sp>
    </p:spTree>
    <p:extLst>
      <p:ext uri="{BB962C8B-B14F-4D97-AF65-F5344CB8AC3E}">
        <p14:creationId xmlns:p14="http://schemas.microsoft.com/office/powerpoint/2010/main" val="23254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representational issues could we focus on when textually analysing trailers?</a:t>
            </a:r>
            <a:endParaRPr lang="en-GB" dirty="0"/>
          </a:p>
        </p:txBody>
      </p:sp>
      <p:sp>
        <p:nvSpPr>
          <p:cNvPr id="3" name="Content Placeholder 2"/>
          <p:cNvSpPr>
            <a:spLocks noGrp="1"/>
          </p:cNvSpPr>
          <p:nvPr>
            <p:ph idx="1"/>
          </p:nvPr>
        </p:nvSpPr>
        <p:spPr/>
        <p:txBody>
          <a:bodyPr/>
          <a:lstStyle/>
          <a:p>
            <a:endParaRPr lang="en-GB" dirty="0"/>
          </a:p>
          <a:p>
            <a:r>
              <a:rPr lang="en-GB" dirty="0" smtClean="0"/>
              <a:t>Gender</a:t>
            </a:r>
            <a:endParaRPr lang="en-GB" dirty="0"/>
          </a:p>
          <a:p>
            <a:r>
              <a:rPr lang="en-GB" dirty="0" smtClean="0"/>
              <a:t>Age</a:t>
            </a:r>
            <a:endParaRPr lang="en-GB" dirty="0"/>
          </a:p>
          <a:p>
            <a:r>
              <a:rPr lang="en-GB" dirty="0" smtClean="0"/>
              <a:t>Race</a:t>
            </a:r>
            <a:endParaRPr lang="en-GB" dirty="0"/>
          </a:p>
          <a:p>
            <a:r>
              <a:rPr lang="en-GB" dirty="0" smtClean="0"/>
              <a:t>Disability</a:t>
            </a:r>
          </a:p>
          <a:p>
            <a:r>
              <a:rPr lang="en-GB" dirty="0" smtClean="0"/>
              <a:t>Class</a:t>
            </a:r>
          </a:p>
          <a:p>
            <a:r>
              <a:rPr lang="en-GB" dirty="0" smtClean="0"/>
              <a:t>Sexuality</a:t>
            </a:r>
          </a:p>
          <a:p>
            <a:r>
              <a:rPr lang="en-GB" dirty="0" smtClean="0"/>
              <a:t>What else?</a:t>
            </a:r>
          </a:p>
          <a:p>
            <a:endParaRPr lang="en-GB" dirty="0"/>
          </a:p>
          <a:p>
            <a:endParaRPr lang="en-GB" dirty="0"/>
          </a:p>
        </p:txBody>
      </p:sp>
    </p:spTree>
    <p:extLst>
      <p:ext uri="{BB962C8B-B14F-4D97-AF65-F5344CB8AC3E}">
        <p14:creationId xmlns:p14="http://schemas.microsoft.com/office/powerpoint/2010/main" val="79924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How could we link these things to theories we </a:t>
            </a:r>
            <a:r>
              <a:rPr lang="en-GB" smtClean="0"/>
              <a:t>have learned about?</a:t>
            </a:r>
            <a:endParaRPr lang="en-GB"/>
          </a:p>
        </p:txBody>
      </p:sp>
      <p:sp>
        <p:nvSpPr>
          <p:cNvPr id="2" name="Content Placeholder 1"/>
          <p:cNvSpPr>
            <a:spLocks noGrp="1"/>
          </p:cNvSpPr>
          <p:nvPr>
            <p:ph idx="1"/>
          </p:nvPr>
        </p:nvSpPr>
        <p:spPr/>
        <p:txBody>
          <a:bodyPr/>
          <a:lstStyle/>
          <a:p>
            <a:endParaRPr lang="en-GB" dirty="0" smtClean="0"/>
          </a:p>
          <a:p>
            <a:r>
              <a:rPr lang="en-GB" dirty="0" smtClean="0"/>
              <a:t>These type of questions are usually the longer 12 or 20 mark questions</a:t>
            </a:r>
          </a:p>
          <a:p>
            <a:r>
              <a:rPr lang="en-GB" dirty="0" smtClean="0"/>
              <a:t>The examiner wants you to link what we see on screen to the intended effect on the audience (connotations) and then see if there is some theory you can link it to (media effects, uses and gratifications, genre etc.)</a:t>
            </a:r>
          </a:p>
          <a:p>
            <a:r>
              <a:rPr lang="en-GB" dirty="0" smtClean="0"/>
              <a:t>This will give you the higher marks</a:t>
            </a:r>
            <a:endParaRPr lang="en-GB" dirty="0"/>
          </a:p>
        </p:txBody>
      </p:sp>
    </p:spTree>
    <p:extLst>
      <p:ext uri="{BB962C8B-B14F-4D97-AF65-F5344CB8AC3E}">
        <p14:creationId xmlns:p14="http://schemas.microsoft.com/office/powerpoint/2010/main" val="38282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fontScale="90000"/>
          </a:bodyPr>
          <a:lstStyle/>
          <a:p>
            <a:r>
              <a:rPr lang="en-GB" dirty="0" smtClean="0"/>
              <a:t>Exam feedback</a:t>
            </a:r>
            <a:endParaRPr lang="en-GB" dirty="0"/>
          </a:p>
        </p:txBody>
      </p:sp>
      <p:sp>
        <p:nvSpPr>
          <p:cNvPr id="3" name="Content Placeholder 2"/>
          <p:cNvSpPr>
            <a:spLocks noGrp="1"/>
          </p:cNvSpPr>
          <p:nvPr>
            <p:ph idx="1"/>
          </p:nvPr>
        </p:nvSpPr>
        <p:spPr>
          <a:xfrm>
            <a:off x="838200" y="1226127"/>
            <a:ext cx="10515600" cy="5257800"/>
          </a:xfrm>
        </p:spPr>
        <p:txBody>
          <a:bodyPr>
            <a:normAutofit fontScale="85000" lnSpcReduction="10000"/>
          </a:bodyPr>
          <a:lstStyle/>
          <a:p>
            <a:r>
              <a:rPr lang="en-GB" dirty="0" smtClean="0"/>
              <a:t>Look at the figures in the insert and look at patterns, as you will need to discuss these in the first few questions – use data findings from the infographics (look at gender and age patterns if relevant, ensure getting numbers right)</a:t>
            </a:r>
          </a:p>
          <a:p>
            <a:r>
              <a:rPr lang="en-GB" dirty="0" smtClean="0"/>
              <a:t>How might data be used/interpreted by the industry (Q3 patterns in audience, genre, etc. and how it will influence their ideas to shape their own products)</a:t>
            </a:r>
          </a:p>
          <a:p>
            <a:r>
              <a:rPr lang="en-GB" dirty="0" smtClean="0"/>
              <a:t>It asks you to use examples, so use them!</a:t>
            </a:r>
          </a:p>
          <a:p>
            <a:r>
              <a:rPr lang="en-GB" dirty="0" smtClean="0"/>
              <a:t>If it wants you to write about a specific audience then state which audience you are focusing one (age, gender etc.)</a:t>
            </a:r>
          </a:p>
          <a:p>
            <a:r>
              <a:rPr lang="en-GB" dirty="0" smtClean="0"/>
              <a:t>Read the question carefully and highlight the key words – answer the question</a:t>
            </a:r>
          </a:p>
          <a:p>
            <a:r>
              <a:rPr lang="en-GB" dirty="0" smtClean="0"/>
              <a:t>Know your case studies (incl. how digital media has helped to advertise them: viral campaigns, social media, YouTube etc.)</a:t>
            </a:r>
          </a:p>
          <a:p>
            <a:r>
              <a:rPr lang="en-GB" dirty="0" smtClean="0"/>
              <a:t>Know your media terminology (including the acronyms and what they stand for)</a:t>
            </a:r>
          </a:p>
          <a:p>
            <a:r>
              <a:rPr lang="en-GB" dirty="0" smtClean="0"/>
              <a:t>Know your theories and how to link them to your points</a:t>
            </a:r>
            <a:endParaRPr lang="en-GB" dirty="0"/>
          </a:p>
        </p:txBody>
      </p:sp>
    </p:spTree>
    <p:extLst>
      <p:ext uri="{BB962C8B-B14F-4D97-AF65-F5344CB8AC3E}">
        <p14:creationId xmlns:p14="http://schemas.microsoft.com/office/powerpoint/2010/main" val="229204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sp>
        <p:nvSpPr>
          <p:cNvPr id="3" name="Content Placeholder 2"/>
          <p:cNvSpPr>
            <a:spLocks noGrp="1"/>
          </p:cNvSpPr>
          <p:nvPr>
            <p:ph idx="1"/>
          </p:nvPr>
        </p:nvSpPr>
        <p:spPr>
          <a:xfrm>
            <a:off x="838200" y="1825624"/>
            <a:ext cx="10515600" cy="5032375"/>
          </a:xfrm>
        </p:spPr>
        <p:txBody>
          <a:bodyPr>
            <a:normAutofit fontScale="62500" lnSpcReduction="20000"/>
          </a:bodyPr>
          <a:lstStyle/>
          <a:p>
            <a:r>
              <a:rPr lang="en-GB" dirty="0" smtClean="0"/>
              <a:t>The Dark Knight – regulation, representation, genre, digital advertising (viral campaigns </a:t>
            </a:r>
            <a:r>
              <a:rPr lang="en-GB" dirty="0" err="1" smtClean="0"/>
              <a:t>etc</a:t>
            </a:r>
            <a:r>
              <a:rPr lang="en-GB" dirty="0" smtClean="0"/>
              <a:t>), technical conventions</a:t>
            </a:r>
          </a:p>
          <a:p>
            <a:endParaRPr lang="en-GB" dirty="0"/>
          </a:p>
          <a:p>
            <a:r>
              <a:rPr lang="en-GB" dirty="0" smtClean="0"/>
              <a:t>Carrie – Viral campaign to attract young, 15-21 year old audience</a:t>
            </a:r>
          </a:p>
          <a:p>
            <a:endParaRPr lang="en-GB" dirty="0"/>
          </a:p>
          <a:p>
            <a:r>
              <a:rPr lang="en-GB" dirty="0" smtClean="0"/>
              <a:t>The Conjuring / Avengers Assemble – genre, representation, digital advertising, technical conventions</a:t>
            </a:r>
          </a:p>
          <a:p>
            <a:endParaRPr lang="en-GB" dirty="0"/>
          </a:p>
          <a:p>
            <a:r>
              <a:rPr lang="en-GB" dirty="0" smtClean="0"/>
              <a:t>Suicide Squad clip - </a:t>
            </a:r>
            <a:r>
              <a:rPr lang="en-GB" dirty="0"/>
              <a:t>genre, representation, digital advertising, technical </a:t>
            </a:r>
            <a:r>
              <a:rPr lang="en-GB" dirty="0" smtClean="0"/>
              <a:t>conventions</a:t>
            </a:r>
          </a:p>
          <a:p>
            <a:endParaRPr lang="en-GB" dirty="0"/>
          </a:p>
          <a:p>
            <a:r>
              <a:rPr lang="en-GB" dirty="0" smtClean="0"/>
              <a:t>Disney – how a conglomerate works – vertical and horizontal integration, synergy, must make profit</a:t>
            </a:r>
          </a:p>
          <a:p>
            <a:endParaRPr lang="en-GB" dirty="0"/>
          </a:p>
          <a:p>
            <a:r>
              <a:rPr lang="en-GB" dirty="0" smtClean="0"/>
              <a:t>Independent company – your own choice – how different to a conglomerate and needs to use joint ventures for synergy</a:t>
            </a:r>
          </a:p>
          <a:p>
            <a:endParaRPr lang="en-GB" dirty="0"/>
          </a:p>
          <a:p>
            <a:r>
              <a:rPr lang="en-GB" dirty="0" smtClean="0"/>
              <a:t>Public service broadcaster – BBC – ethos/remit to educate, entertain, inform. Must appeal to all types of audiences as it is a public broadcaster. Doesn't rely on making profit, as profit gets put back into company rather than money </a:t>
            </a:r>
            <a:r>
              <a:rPr lang="en-GB" smtClean="0"/>
              <a:t>to shareholders</a:t>
            </a:r>
            <a:endParaRPr lang="en-GB" dirty="0"/>
          </a:p>
          <a:p>
            <a:endParaRPr lang="en-GB" dirty="0" smtClean="0"/>
          </a:p>
          <a:p>
            <a:endParaRPr lang="en-GB" dirty="0"/>
          </a:p>
        </p:txBody>
      </p:sp>
    </p:spTree>
    <p:extLst>
      <p:ext uri="{BB962C8B-B14F-4D97-AF65-F5344CB8AC3E}">
        <p14:creationId xmlns:p14="http://schemas.microsoft.com/office/powerpoint/2010/main" val="180597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Job roles in the media – what they do for each stage</a:t>
            </a:r>
            <a:endParaRPr lang="en-GB" dirty="0"/>
          </a:p>
        </p:txBody>
      </p:sp>
      <p:sp>
        <p:nvSpPr>
          <p:cNvPr id="5" name="Subtitle 4"/>
          <p:cNvSpPr>
            <a:spLocks noGrp="1"/>
          </p:cNvSpPr>
          <p:nvPr>
            <p:ph type="subTitle" idx="1"/>
          </p:nvPr>
        </p:nvSpPr>
        <p:spPr/>
        <p:txBody>
          <a:bodyPr/>
          <a:lstStyle/>
          <a:p>
            <a:r>
              <a:rPr lang="en-GB" dirty="0" smtClean="0"/>
              <a:t>L.O. – How can we learn more about the job roles within the media industry?</a:t>
            </a:r>
            <a:endParaRPr lang="en-GB" dirty="0"/>
          </a:p>
        </p:txBody>
      </p:sp>
    </p:spTree>
    <p:extLst>
      <p:ext uri="{BB962C8B-B14F-4D97-AF65-F5344CB8AC3E}">
        <p14:creationId xmlns:p14="http://schemas.microsoft.com/office/powerpoint/2010/main" val="374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questions related to media job roles:</a:t>
            </a:r>
            <a:endParaRPr lang="en-GB" dirty="0"/>
          </a:p>
        </p:txBody>
      </p:sp>
      <p:sp>
        <p:nvSpPr>
          <p:cNvPr id="3" name="Content Placeholder 2"/>
          <p:cNvSpPr>
            <a:spLocks noGrp="1"/>
          </p:cNvSpPr>
          <p:nvPr>
            <p:ph idx="1"/>
          </p:nvPr>
        </p:nvSpPr>
        <p:spPr/>
        <p:txBody>
          <a:bodyPr/>
          <a:lstStyle/>
          <a:p>
            <a:endParaRPr lang="en-GB" dirty="0" smtClean="0"/>
          </a:p>
          <a:p>
            <a:r>
              <a:rPr lang="en-GB" dirty="0" smtClean="0"/>
              <a:t>Explain how two job roles in a media sector you have studied contribute to the production phase of a media product or brand? [4]</a:t>
            </a:r>
            <a:endParaRPr lang="en-GB" dirty="0"/>
          </a:p>
        </p:txBody>
      </p:sp>
    </p:spTree>
    <p:extLst>
      <p:ext uri="{BB962C8B-B14F-4D97-AF65-F5344CB8AC3E}">
        <p14:creationId xmlns:p14="http://schemas.microsoft.com/office/powerpoint/2010/main" val="2001254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722"/>
            <a:ext cx="10515600" cy="2118731"/>
          </a:xfrm>
        </p:spPr>
        <p:txBody>
          <a:bodyPr>
            <a:normAutofit fontScale="90000"/>
          </a:bodyPr>
          <a:lstStyle/>
          <a:p>
            <a:r>
              <a:rPr lang="en-GB" dirty="0" smtClean="0"/>
              <a:t>Choose a media industry and research five jobs roles within the sector and briefly summarise what the job involves. Use the table below to tick which area of production they work in. </a:t>
            </a:r>
            <a:endParaRPr lang="en-GB" dirty="0"/>
          </a:p>
        </p:txBody>
      </p:sp>
      <p:graphicFrame>
        <p:nvGraphicFramePr>
          <p:cNvPr id="4" name="Content Placeholder 3"/>
          <p:cNvGraphicFramePr>
            <a:graphicFrameLocks noGrp="1"/>
          </p:cNvGraphicFramePr>
          <p:nvPr>
            <p:ph idx="1"/>
            <p:extLst/>
          </p:nvPr>
        </p:nvGraphicFramePr>
        <p:xfrm>
          <a:off x="838200" y="2806932"/>
          <a:ext cx="10937488" cy="3108960"/>
        </p:xfrm>
        <a:graphic>
          <a:graphicData uri="http://schemas.openxmlformats.org/drawingml/2006/table">
            <a:tbl>
              <a:tblPr firstRow="1" bandRow="1">
                <a:tableStyleId>{5C22544A-7EE6-4342-B048-85BDC9FD1C3A}</a:tableStyleId>
              </a:tblPr>
              <a:tblGrid>
                <a:gridCol w="3094895"/>
                <a:gridCol w="2534612"/>
                <a:gridCol w="2274849"/>
                <a:gridCol w="3033132"/>
              </a:tblGrid>
              <a:tr h="370840">
                <a:tc>
                  <a:txBody>
                    <a:bodyPr/>
                    <a:lstStyle/>
                    <a:p>
                      <a:r>
                        <a:rPr lang="en-GB" sz="2800" dirty="0" smtClean="0"/>
                        <a:t>Job role</a:t>
                      </a:r>
                      <a:endParaRPr lang="en-GB" sz="2800" dirty="0"/>
                    </a:p>
                  </a:txBody>
                  <a:tcPr/>
                </a:tc>
                <a:tc>
                  <a:txBody>
                    <a:bodyPr/>
                    <a:lstStyle/>
                    <a:p>
                      <a:r>
                        <a:rPr lang="en-GB" sz="2800" dirty="0" smtClean="0"/>
                        <a:t>Pre-production</a:t>
                      </a:r>
                      <a:endParaRPr lang="en-GB" sz="2800" dirty="0"/>
                    </a:p>
                  </a:txBody>
                  <a:tcPr/>
                </a:tc>
                <a:tc>
                  <a:txBody>
                    <a:bodyPr/>
                    <a:lstStyle/>
                    <a:p>
                      <a:r>
                        <a:rPr lang="en-GB" sz="2800" dirty="0" smtClean="0"/>
                        <a:t>Production</a:t>
                      </a:r>
                      <a:endParaRPr lang="en-GB" sz="2800" dirty="0"/>
                    </a:p>
                  </a:txBody>
                  <a:tcPr/>
                </a:tc>
                <a:tc>
                  <a:txBody>
                    <a:bodyPr/>
                    <a:lstStyle/>
                    <a:p>
                      <a:r>
                        <a:rPr lang="en-GB" sz="2800" dirty="0" smtClean="0"/>
                        <a:t>Post-production</a:t>
                      </a:r>
                      <a:endParaRPr lang="en-GB" sz="2800" dirty="0"/>
                    </a:p>
                  </a:txBody>
                  <a:tcPr/>
                </a:tc>
              </a:tr>
              <a:tr h="370840">
                <a:tc>
                  <a:txBody>
                    <a:bodyPr/>
                    <a:lstStyle/>
                    <a:p>
                      <a:endParaRPr lang="en-GB" sz="2800"/>
                    </a:p>
                  </a:txBody>
                  <a:tcPr/>
                </a:tc>
                <a:tc>
                  <a:txBody>
                    <a:bodyPr/>
                    <a:lstStyle/>
                    <a:p>
                      <a:endParaRPr lang="en-GB" sz="2800"/>
                    </a:p>
                  </a:txBody>
                  <a:tcPr/>
                </a:tc>
                <a:tc>
                  <a:txBody>
                    <a:bodyPr/>
                    <a:lstStyle/>
                    <a:p>
                      <a:endParaRPr lang="en-GB" sz="2800"/>
                    </a:p>
                  </a:txBody>
                  <a:tcPr/>
                </a:tc>
                <a:tc>
                  <a:txBody>
                    <a:bodyPr/>
                    <a:lstStyle/>
                    <a:p>
                      <a:endParaRPr lang="en-GB" sz="2800" dirty="0"/>
                    </a:p>
                  </a:txBody>
                  <a:tcPr/>
                </a:tc>
              </a:tr>
              <a:tr h="370840">
                <a:tc>
                  <a:txBody>
                    <a:bodyPr/>
                    <a:lstStyle/>
                    <a:p>
                      <a:endParaRPr lang="en-GB" sz="2800"/>
                    </a:p>
                  </a:txBody>
                  <a:tcPr/>
                </a:tc>
                <a:tc>
                  <a:txBody>
                    <a:bodyPr/>
                    <a:lstStyle/>
                    <a:p>
                      <a:endParaRPr lang="en-GB" sz="2800"/>
                    </a:p>
                  </a:txBody>
                  <a:tcPr/>
                </a:tc>
                <a:tc>
                  <a:txBody>
                    <a:bodyPr/>
                    <a:lstStyle/>
                    <a:p>
                      <a:endParaRPr lang="en-GB" sz="2800" dirty="0"/>
                    </a:p>
                  </a:txBody>
                  <a:tcPr/>
                </a:tc>
                <a:tc>
                  <a:txBody>
                    <a:bodyPr/>
                    <a:lstStyle/>
                    <a:p>
                      <a:endParaRPr lang="en-GB" sz="2800" dirty="0"/>
                    </a:p>
                  </a:txBody>
                  <a:tcPr/>
                </a:tc>
              </a:tr>
              <a:tr h="370840">
                <a:tc>
                  <a:txBody>
                    <a:bodyPr/>
                    <a:lstStyle/>
                    <a:p>
                      <a:endParaRPr lang="en-GB" sz="2800"/>
                    </a:p>
                  </a:txBody>
                  <a:tcPr/>
                </a:tc>
                <a:tc>
                  <a:txBody>
                    <a:bodyPr/>
                    <a:lstStyle/>
                    <a:p>
                      <a:endParaRPr lang="en-GB" sz="2800"/>
                    </a:p>
                  </a:txBody>
                  <a:tcPr/>
                </a:tc>
                <a:tc>
                  <a:txBody>
                    <a:bodyPr/>
                    <a:lstStyle/>
                    <a:p>
                      <a:endParaRPr lang="en-GB" sz="2800"/>
                    </a:p>
                  </a:txBody>
                  <a:tcPr/>
                </a:tc>
                <a:tc>
                  <a:txBody>
                    <a:bodyPr/>
                    <a:lstStyle/>
                    <a:p>
                      <a:endParaRPr lang="en-GB" sz="2800" dirty="0"/>
                    </a:p>
                  </a:txBody>
                  <a:tcPr/>
                </a:tc>
              </a:tr>
              <a:tr h="370840">
                <a:tc>
                  <a:txBody>
                    <a:bodyPr/>
                    <a:lstStyle/>
                    <a:p>
                      <a:endParaRPr lang="en-GB" sz="2800"/>
                    </a:p>
                  </a:txBody>
                  <a:tcPr/>
                </a:tc>
                <a:tc>
                  <a:txBody>
                    <a:bodyPr/>
                    <a:lstStyle/>
                    <a:p>
                      <a:endParaRPr lang="en-GB" sz="2800"/>
                    </a:p>
                  </a:txBody>
                  <a:tcPr/>
                </a:tc>
                <a:tc>
                  <a:txBody>
                    <a:bodyPr/>
                    <a:lstStyle/>
                    <a:p>
                      <a:endParaRPr lang="en-GB" sz="2800"/>
                    </a:p>
                  </a:txBody>
                  <a:tcPr/>
                </a:tc>
                <a:tc>
                  <a:txBody>
                    <a:bodyPr/>
                    <a:lstStyle/>
                    <a:p>
                      <a:endParaRPr lang="en-GB" sz="2800" dirty="0"/>
                    </a:p>
                  </a:txBody>
                  <a:tcPr/>
                </a:tc>
              </a:tr>
              <a:tr h="370840">
                <a:tc>
                  <a:txBody>
                    <a:bodyPr/>
                    <a:lstStyle/>
                    <a:p>
                      <a:endParaRPr lang="en-GB" sz="2800"/>
                    </a:p>
                  </a:txBody>
                  <a:tcPr/>
                </a:tc>
                <a:tc>
                  <a:txBody>
                    <a:bodyPr/>
                    <a:lstStyle/>
                    <a:p>
                      <a:endParaRPr lang="en-GB" sz="2800" dirty="0"/>
                    </a:p>
                  </a:txBody>
                  <a:tcPr/>
                </a:tc>
                <a:tc>
                  <a:txBody>
                    <a:bodyPr/>
                    <a:lstStyle/>
                    <a:p>
                      <a:endParaRPr lang="en-GB" sz="2800" dirty="0"/>
                    </a:p>
                  </a:txBody>
                  <a:tcPr/>
                </a:tc>
                <a:tc>
                  <a:txBody>
                    <a:bodyPr/>
                    <a:lstStyle/>
                    <a:p>
                      <a:endParaRPr lang="en-GB" sz="2800" dirty="0"/>
                    </a:p>
                  </a:txBody>
                  <a:tcPr/>
                </a:tc>
              </a:tr>
            </a:tbl>
          </a:graphicData>
        </a:graphic>
      </p:graphicFrame>
    </p:spTree>
    <p:extLst>
      <p:ext uri="{BB962C8B-B14F-4D97-AF65-F5344CB8AC3E}">
        <p14:creationId xmlns:p14="http://schemas.microsoft.com/office/powerpoint/2010/main" val="1191115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a:t>
            </a:r>
            <a:endParaRPr lang="en-GB" dirty="0"/>
          </a:p>
        </p:txBody>
      </p:sp>
      <p:sp>
        <p:nvSpPr>
          <p:cNvPr id="3" name="Content Placeholder 2"/>
          <p:cNvSpPr>
            <a:spLocks noGrp="1"/>
          </p:cNvSpPr>
          <p:nvPr>
            <p:ph idx="1"/>
          </p:nvPr>
        </p:nvSpPr>
        <p:spPr/>
        <p:txBody>
          <a:bodyPr>
            <a:normAutofit/>
          </a:bodyPr>
          <a:lstStyle/>
          <a:p>
            <a:r>
              <a:rPr lang="en-US" dirty="0" smtClean="0"/>
              <a:t>What jobs are related to the following stages of the production of a media text: pre- </a:t>
            </a:r>
            <a:r>
              <a:rPr lang="en-US" dirty="0"/>
              <a:t>production, production </a:t>
            </a:r>
            <a:r>
              <a:rPr lang="en-US" dirty="0" smtClean="0"/>
              <a:t>and post-production? </a:t>
            </a:r>
          </a:p>
          <a:p>
            <a:endParaRPr lang="en-US" dirty="0"/>
          </a:p>
          <a:p>
            <a:r>
              <a:rPr lang="en-US" dirty="0" smtClean="0"/>
              <a:t>Choose a role that interests you for each of the stages of production</a:t>
            </a:r>
          </a:p>
          <a:p>
            <a:endParaRPr lang="en-US" dirty="0"/>
          </a:p>
          <a:p>
            <a:r>
              <a:rPr lang="en-US" dirty="0" smtClean="0"/>
              <a:t>Use the </a:t>
            </a:r>
            <a:r>
              <a:rPr lang="en-US" dirty="0"/>
              <a:t>Prospects website (http://</a:t>
            </a:r>
            <a:r>
              <a:rPr lang="en-US" dirty="0" err="1"/>
              <a:t>www.prospects.ac.uk</a:t>
            </a:r>
            <a:r>
              <a:rPr lang="en-US" dirty="0"/>
              <a:t>/) </a:t>
            </a:r>
            <a:r>
              <a:rPr lang="en-US" dirty="0" smtClean="0"/>
              <a:t>to </a:t>
            </a:r>
            <a:r>
              <a:rPr lang="en-US" dirty="0"/>
              <a:t>further investigate the requirements and responsibilities of the job </a:t>
            </a:r>
            <a:r>
              <a:rPr lang="en-US" dirty="0" smtClean="0"/>
              <a:t>roles</a:t>
            </a:r>
            <a:endParaRPr lang="en-GB" dirty="0"/>
          </a:p>
        </p:txBody>
      </p:sp>
    </p:spTree>
    <p:extLst>
      <p:ext uri="{BB962C8B-B14F-4D97-AF65-F5344CB8AC3E}">
        <p14:creationId xmlns:p14="http://schemas.microsoft.com/office/powerpoint/2010/main" val="23664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mtClean="0"/>
              <a:t>Distribution channels (ways to get texts to audience)</a:t>
            </a:r>
            <a:endParaRPr lang="en-GB"/>
          </a:p>
        </p:txBody>
      </p:sp>
      <p:sp>
        <p:nvSpPr>
          <p:cNvPr id="5" name="Subtitle 4"/>
          <p:cNvSpPr>
            <a:spLocks noGrp="1"/>
          </p:cNvSpPr>
          <p:nvPr>
            <p:ph type="subTitle" idx="1"/>
          </p:nvPr>
        </p:nvSpPr>
        <p:spPr>
          <a:xfrm>
            <a:off x="1524000" y="3913765"/>
            <a:ext cx="9144000" cy="1655762"/>
          </a:xfrm>
        </p:spPr>
        <p:txBody>
          <a:bodyPr/>
          <a:lstStyle/>
          <a:p>
            <a:r>
              <a:rPr lang="en-GB" dirty="0" smtClean="0"/>
              <a:t>L.O. – How can we strengthen our understanding of distribution within the media industry?</a:t>
            </a:r>
            <a:endParaRPr lang="en-GB" dirty="0"/>
          </a:p>
        </p:txBody>
      </p:sp>
    </p:spTree>
    <p:extLst>
      <p:ext uri="{BB962C8B-B14F-4D97-AF65-F5344CB8AC3E}">
        <p14:creationId xmlns:p14="http://schemas.microsoft.com/office/powerpoint/2010/main" val="115472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a:t>
            </a:r>
            <a:endParaRPr lang="en-GB" dirty="0"/>
          </a:p>
        </p:txBody>
      </p:sp>
      <p:sp>
        <p:nvSpPr>
          <p:cNvPr id="3" name="Content Placeholder 2"/>
          <p:cNvSpPr>
            <a:spLocks noGrp="1"/>
          </p:cNvSpPr>
          <p:nvPr>
            <p:ph idx="1"/>
          </p:nvPr>
        </p:nvSpPr>
        <p:spPr/>
        <p:txBody>
          <a:bodyPr/>
          <a:lstStyle/>
          <a:p>
            <a:r>
              <a:rPr lang="en-US" dirty="0"/>
              <a:t>Distribution: This involves the marketing and advertising of the product (TV interviews by cast, billboard adverts </a:t>
            </a:r>
            <a:r>
              <a:rPr lang="en-US" dirty="0" err="1"/>
              <a:t>etc</a:t>
            </a:r>
            <a:r>
              <a:rPr lang="en-US" dirty="0"/>
              <a:t>) and the distribution of the physical product (cinemas, online </a:t>
            </a:r>
            <a:r>
              <a:rPr lang="en-US" dirty="0" err="1"/>
              <a:t>etc</a:t>
            </a:r>
            <a:r>
              <a:rPr lang="en-US" dirty="0"/>
              <a:t>).</a:t>
            </a:r>
            <a:br>
              <a:rPr lang="en-US" dirty="0"/>
            </a:br>
            <a:endParaRPr lang="en-US" dirty="0"/>
          </a:p>
          <a:p>
            <a:endParaRPr lang="en-GB" dirty="0"/>
          </a:p>
        </p:txBody>
      </p:sp>
    </p:spTree>
    <p:extLst>
      <p:ext uri="{BB962C8B-B14F-4D97-AF65-F5344CB8AC3E}">
        <p14:creationId xmlns:p14="http://schemas.microsoft.com/office/powerpoint/2010/main" val="1567044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Question: </a:t>
            </a:r>
            <a:r>
              <a:rPr lang="en-GB" dirty="0"/>
              <a:t>Identify </a:t>
            </a:r>
            <a:r>
              <a:rPr lang="en-GB" b="1" dirty="0"/>
              <a:t>four </a:t>
            </a:r>
            <a:r>
              <a:rPr lang="en-GB" dirty="0"/>
              <a:t>distribution channels that are used by media companies to reach audiences. </a:t>
            </a:r>
            <a:br>
              <a:rPr lang="en-GB" dirty="0"/>
            </a:br>
            <a:endParaRPr lang="en-GB" dirty="0"/>
          </a:p>
        </p:txBody>
      </p:sp>
      <p:sp>
        <p:nvSpPr>
          <p:cNvPr id="3" name="Content Placeholder 2"/>
          <p:cNvSpPr>
            <a:spLocks noGrp="1"/>
          </p:cNvSpPr>
          <p:nvPr>
            <p:ph idx="1"/>
          </p:nvPr>
        </p:nvSpPr>
        <p:spPr/>
        <p:txBody>
          <a:bodyPr/>
          <a:lstStyle/>
          <a:p>
            <a:r>
              <a:rPr lang="en-GB" dirty="0" smtClean="0"/>
              <a:t>Can be TV, radio, cinema, video on demand (VOD), online streaming, websites etc.</a:t>
            </a:r>
          </a:p>
          <a:p>
            <a:endParaRPr lang="en-GB" dirty="0"/>
          </a:p>
          <a:p>
            <a:r>
              <a:rPr lang="en-GB" dirty="0" smtClean="0"/>
              <a:t>You might be asked to give examples as to how digital media has changed the way these distribution channels operate</a:t>
            </a:r>
          </a:p>
          <a:p>
            <a:endParaRPr lang="en-GB" dirty="0"/>
          </a:p>
          <a:p>
            <a:r>
              <a:rPr lang="en-GB" dirty="0" smtClean="0"/>
              <a:t>What examples could we give for each?</a:t>
            </a:r>
            <a:endParaRPr lang="en-GB" dirty="0"/>
          </a:p>
        </p:txBody>
      </p:sp>
    </p:spTree>
    <p:extLst>
      <p:ext uri="{BB962C8B-B14F-4D97-AF65-F5344CB8AC3E}">
        <p14:creationId xmlns:p14="http://schemas.microsoft.com/office/powerpoint/2010/main" val="582876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1252</Words>
  <Application>Microsoft Macintosh PowerPoint</Application>
  <PresentationFormat>Widescreen</PresentationFormat>
  <Paragraphs>126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Raleway</vt:lpstr>
      <vt:lpstr>Wingdings</vt:lpstr>
      <vt:lpstr>Office Theme</vt:lpstr>
      <vt:lpstr>Independent Case Study </vt:lpstr>
      <vt:lpstr>PowerPoint Presentation</vt:lpstr>
      <vt:lpstr>Job roles in the media – what they do for each stage</vt:lpstr>
      <vt:lpstr>Types of questions related to media job roles:</vt:lpstr>
      <vt:lpstr>Choose a media industry and research five jobs roles within the sector and briefly summarise what the job involves. Use the table below to tick which area of production they work in. </vt:lpstr>
      <vt:lpstr>Research</vt:lpstr>
      <vt:lpstr>Distribution channels (ways to get texts to audience)</vt:lpstr>
      <vt:lpstr>Reminder:</vt:lpstr>
      <vt:lpstr>Question: Identify four distribution channels that are used by media companies to reach audiences.  </vt:lpstr>
      <vt:lpstr>Distribution exchange</vt:lpstr>
      <vt:lpstr>Textual analysis of an audio visual product</vt:lpstr>
      <vt:lpstr>Detailed textual analysis of a media text might be the focus in the exam. You may need to include/focus on elements of genre conventions, representational issues, and technical elements.</vt:lpstr>
      <vt:lpstr>Possible questions:</vt:lpstr>
      <vt:lpstr>Film trailers</vt:lpstr>
      <vt:lpstr>Codes and conventions include: </vt:lpstr>
      <vt:lpstr>Genre conventions</vt:lpstr>
      <vt:lpstr>Theory Alert: Media Language Genre – Steve Neale</vt:lpstr>
      <vt:lpstr>What is the genre of the following trailers? How do we know? Any hybrid genres/sub-genres?</vt:lpstr>
      <vt:lpstr>How can we analyse the micro elements within a film trailer?</vt:lpstr>
      <vt:lpstr>What representational issues could we focus on when textually analysing trailers?</vt:lpstr>
      <vt:lpstr>How could we link these things to theories we have learned about?</vt:lpstr>
      <vt:lpstr>Exam feedback</vt:lpstr>
      <vt:lpstr>Case Studies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Case Study </dc:title>
  <dc:creator>Microsoft Office User</dc:creator>
  <cp:lastModifiedBy>Microsoft Office User</cp:lastModifiedBy>
  <cp:revision>1</cp:revision>
  <dcterms:created xsi:type="dcterms:W3CDTF">2017-12-07T08:18:24Z</dcterms:created>
  <dcterms:modified xsi:type="dcterms:W3CDTF">2017-12-07T08:19:40Z</dcterms:modified>
</cp:coreProperties>
</file>