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0" r:id="rId10"/>
    <p:sldId id="272" r:id="rId11"/>
    <p:sldId id="273" r:id="rId12"/>
    <p:sldId id="269" r:id="rId13"/>
    <p:sldId id="274" r:id="rId14"/>
    <p:sldId id="275" r:id="rId15"/>
    <p:sldId id="276" r:id="rId16"/>
    <p:sldId id="277" r:id="rId17"/>
    <p:sldId id="268" r:id="rId18"/>
    <p:sldId id="271" r:id="rId19"/>
    <p:sldId id="278" r:id="rId20"/>
    <p:sldId id="265" r:id="rId21"/>
    <p:sldId id="266"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4"/>
    <p:restoredTop sz="92982"/>
  </p:normalViewPr>
  <p:slideViewPr>
    <p:cSldViewPr snapToGrid="0" snapToObjects="1">
      <p:cViewPr>
        <p:scale>
          <a:sx n="60" d="100"/>
          <a:sy n="60" d="100"/>
        </p:scale>
        <p:origin x="4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36EBD-0442-7147-A47C-2451B4348D97}" type="datetimeFigureOut">
              <a:rPr lang="en-GB" smtClean="0"/>
              <a:t>13/09/2017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A42D4-98DE-AD43-8A6B-197708675279}" type="slidenum">
              <a:rPr lang="en-GB" smtClean="0"/>
              <a:t>‹#›</a:t>
            </a:fld>
            <a:endParaRPr lang="en-GB"/>
          </a:p>
        </p:txBody>
      </p:sp>
    </p:spTree>
    <p:extLst>
      <p:ext uri="{BB962C8B-B14F-4D97-AF65-F5344CB8AC3E}">
        <p14:creationId xmlns:p14="http://schemas.microsoft.com/office/powerpoint/2010/main" val="28930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C78CBB-5D3A-1A41-92D5-18CC4811842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91456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C78CBB-5D3A-1A41-92D5-18CC4811842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159083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C78CBB-5D3A-1A41-92D5-18CC4811842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98702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C78CBB-5D3A-1A41-92D5-18CC4811842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152156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C78CBB-5D3A-1A41-92D5-18CC48118421}"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62568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C78CBB-5D3A-1A41-92D5-18CC48118421}"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181073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C78CBB-5D3A-1A41-92D5-18CC48118421}" type="datetimeFigureOut">
              <a:rPr lang="en-GB" smtClean="0"/>
              <a:t>13/09/2017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10035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C78CBB-5D3A-1A41-92D5-18CC48118421}" type="datetimeFigureOut">
              <a:rPr lang="en-GB" smtClean="0"/>
              <a:t>13/09/2017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48556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78CBB-5D3A-1A41-92D5-18CC48118421}" type="datetimeFigureOut">
              <a:rPr lang="en-GB" smtClean="0"/>
              <a:t>13/09/2017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47608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78CBB-5D3A-1A41-92D5-18CC48118421}"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9326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78CBB-5D3A-1A41-92D5-18CC48118421}"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F4A840-5486-D645-8A2B-8EA3F08B9776}" type="slidenum">
              <a:rPr lang="en-GB" smtClean="0"/>
              <a:t>‹#›</a:t>
            </a:fld>
            <a:endParaRPr lang="en-GB"/>
          </a:p>
        </p:txBody>
      </p:sp>
    </p:spTree>
    <p:extLst>
      <p:ext uri="{BB962C8B-B14F-4D97-AF65-F5344CB8AC3E}">
        <p14:creationId xmlns:p14="http://schemas.microsoft.com/office/powerpoint/2010/main" val="2018016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78CBB-5D3A-1A41-92D5-18CC48118421}" type="datetimeFigureOut">
              <a:rPr lang="en-GB" smtClean="0"/>
              <a:t>13/09/2017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4A840-5486-D645-8A2B-8EA3F08B9776}" type="slidenum">
              <a:rPr lang="en-GB" smtClean="0"/>
              <a:t>‹#›</a:t>
            </a:fld>
            <a:endParaRPr lang="en-GB"/>
          </a:p>
        </p:txBody>
      </p:sp>
    </p:spTree>
    <p:extLst>
      <p:ext uri="{BB962C8B-B14F-4D97-AF65-F5344CB8AC3E}">
        <p14:creationId xmlns:p14="http://schemas.microsoft.com/office/powerpoint/2010/main" val="178134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corporate2/insidethebbc/whoweare/atagla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1: Different types of media ownership</a:t>
            </a:r>
            <a:endParaRPr lang="en-GB" dirty="0"/>
          </a:p>
        </p:txBody>
      </p:sp>
      <p:sp>
        <p:nvSpPr>
          <p:cNvPr id="3" name="Subtitle 2"/>
          <p:cNvSpPr>
            <a:spLocks noGrp="1"/>
          </p:cNvSpPr>
          <p:nvPr>
            <p:ph type="subTitle" idx="1"/>
          </p:nvPr>
        </p:nvSpPr>
        <p:spPr/>
        <p:txBody>
          <a:bodyPr/>
          <a:lstStyle/>
          <a:p>
            <a:r>
              <a:rPr lang="en-GB" smtClean="0"/>
              <a:t>L.O. </a:t>
            </a:r>
            <a:r>
              <a:rPr lang="en-GB" dirty="0" smtClean="0"/>
              <a:t>– Who owns the different types of media organisations?</a:t>
            </a:r>
            <a:endParaRPr lang="en-GB" dirty="0"/>
          </a:p>
        </p:txBody>
      </p:sp>
    </p:spTree>
    <p:extLst>
      <p:ext uri="{BB962C8B-B14F-4D97-AF65-F5344CB8AC3E}">
        <p14:creationId xmlns:p14="http://schemas.microsoft.com/office/powerpoint/2010/main" val="1815839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a:xfrm>
            <a:off x="659219" y="1825625"/>
            <a:ext cx="10951534" cy="4351338"/>
          </a:xfrm>
        </p:spPr>
        <p:txBody>
          <a:bodyPr/>
          <a:lstStyle/>
          <a:p>
            <a:pPr marL="0" indent="0">
              <a:buNone/>
            </a:pPr>
            <a:r>
              <a:rPr lang="en-GB" dirty="0" smtClean="0"/>
              <a:t>Look </a:t>
            </a:r>
            <a:r>
              <a:rPr lang="en-GB" dirty="0"/>
              <a:t>at the article and answer the following questions </a:t>
            </a:r>
            <a:r>
              <a:rPr lang="en-GB" dirty="0" smtClean="0">
                <a:hlinkClick r:id="rId2"/>
              </a:rPr>
              <a:t>http</a:t>
            </a:r>
            <a:r>
              <a:rPr lang="en-GB" dirty="0">
                <a:hlinkClick r:id="rId2"/>
              </a:rPr>
              <a:t>://</a:t>
            </a:r>
            <a:r>
              <a:rPr lang="en-GB" dirty="0" smtClean="0">
                <a:hlinkClick r:id="rId2"/>
              </a:rPr>
              <a:t>www.bbc.co.uk/corporate2/insidethebbc/whoweare/ataglance</a:t>
            </a:r>
            <a:r>
              <a:rPr lang="en-GB" dirty="0" smtClean="0"/>
              <a:t>:</a:t>
            </a:r>
          </a:p>
          <a:p>
            <a:endParaRPr lang="en-GB" u="sng" dirty="0"/>
          </a:p>
          <a:p>
            <a:pPr marL="914400" lvl="1" indent="-457200">
              <a:buFont typeface="+mj-lt"/>
              <a:buAutoNum type="alphaLcParenR"/>
            </a:pPr>
            <a:r>
              <a:rPr lang="en-GB" dirty="0"/>
              <a:t>What is the purpose of a public service broadcaster?</a:t>
            </a:r>
            <a:endParaRPr lang="en-US" dirty="0"/>
          </a:p>
          <a:p>
            <a:pPr marL="914400" lvl="1" indent="-457200">
              <a:buFont typeface="+mj-lt"/>
              <a:buAutoNum type="alphaLcParenR"/>
            </a:pPr>
            <a:r>
              <a:rPr lang="en-GB" dirty="0"/>
              <a:t>What is the mission statement of the BBC?</a:t>
            </a:r>
            <a:endParaRPr lang="en-US" dirty="0"/>
          </a:p>
          <a:p>
            <a:pPr marL="914400" lvl="1" indent="-457200">
              <a:buFont typeface="+mj-lt"/>
              <a:buAutoNum type="alphaLcParenR"/>
            </a:pPr>
            <a:r>
              <a:rPr lang="en-GB" dirty="0"/>
              <a:t>How is the BBC funded?</a:t>
            </a:r>
            <a:endParaRPr lang="en-US" dirty="0"/>
          </a:p>
          <a:p>
            <a:pPr marL="914400" lvl="1" indent="-457200">
              <a:buFont typeface="+mj-lt"/>
              <a:buAutoNum type="alphaLcParenR"/>
            </a:pPr>
            <a:r>
              <a:rPr lang="en-GB" dirty="0"/>
              <a:t>How does the BBC have cross media ownership?</a:t>
            </a:r>
            <a:endParaRPr lang="en-US" dirty="0"/>
          </a:p>
          <a:p>
            <a:endParaRPr lang="en-GB" dirty="0"/>
          </a:p>
        </p:txBody>
      </p:sp>
    </p:spTree>
    <p:extLst>
      <p:ext uri="{BB962C8B-B14F-4D97-AF65-F5344CB8AC3E}">
        <p14:creationId xmlns:p14="http://schemas.microsoft.com/office/powerpoint/2010/main" val="753061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457200" indent="-457200">
              <a:buFont typeface="+mj-lt"/>
              <a:buAutoNum type="alphaLcParenR"/>
            </a:pPr>
            <a:r>
              <a:rPr lang="en-GB" b="1" dirty="0"/>
              <a:t>What is the purpose of a public service broadcaster?</a:t>
            </a:r>
            <a:br>
              <a:rPr lang="en-GB" b="1" dirty="0"/>
            </a:br>
            <a:r>
              <a:rPr lang="en-GB" i="1" dirty="0"/>
              <a:t>To create content for the public rather than for commercial purposes.</a:t>
            </a:r>
            <a:endParaRPr lang="en-US" dirty="0"/>
          </a:p>
          <a:p>
            <a:pPr marL="457200" indent="-457200">
              <a:buFont typeface="+mj-lt"/>
              <a:buAutoNum type="alphaLcParenR"/>
            </a:pPr>
            <a:r>
              <a:rPr lang="en-GB" b="1" dirty="0"/>
              <a:t>What is the mission statement of the BBC?</a:t>
            </a:r>
            <a:br>
              <a:rPr lang="en-GB" b="1" dirty="0"/>
            </a:br>
            <a:r>
              <a:rPr lang="en-GB" i="1" dirty="0"/>
              <a:t>To enrich people’s lives with programmes that inform, educate and entertain.</a:t>
            </a:r>
            <a:endParaRPr lang="en-US" dirty="0"/>
          </a:p>
          <a:p>
            <a:pPr marL="457200" indent="-457200">
              <a:buFont typeface="+mj-lt"/>
              <a:buAutoNum type="alphaLcParenR"/>
            </a:pPr>
            <a:r>
              <a:rPr lang="en-GB" b="1" dirty="0"/>
              <a:t>How is the BBC funded?</a:t>
            </a:r>
            <a:br>
              <a:rPr lang="en-GB" b="1" dirty="0"/>
            </a:br>
            <a:r>
              <a:rPr lang="en-GB" i="1" dirty="0"/>
              <a:t>The licence fee.</a:t>
            </a:r>
            <a:endParaRPr lang="en-US" dirty="0"/>
          </a:p>
          <a:p>
            <a:pPr marL="457200" indent="-457200">
              <a:buFont typeface="+mj-lt"/>
              <a:buAutoNum type="alphaLcParenR"/>
            </a:pPr>
            <a:r>
              <a:rPr lang="en-GB" b="1" dirty="0"/>
              <a:t>How does the BBC have cross media ownership?</a:t>
            </a:r>
            <a:br>
              <a:rPr lang="en-GB" b="1" dirty="0"/>
            </a:br>
            <a:r>
              <a:rPr lang="en-GB" i="1" dirty="0"/>
              <a:t>TV, radio, magazine.</a:t>
            </a:r>
            <a:endParaRPr lang="en-US" dirty="0"/>
          </a:p>
          <a:p>
            <a:endParaRPr lang="en-GB" dirty="0"/>
          </a:p>
        </p:txBody>
      </p:sp>
    </p:spTree>
    <p:extLst>
      <p:ext uri="{BB962C8B-B14F-4D97-AF65-F5344CB8AC3E}">
        <p14:creationId xmlns:p14="http://schemas.microsoft.com/office/powerpoint/2010/main" val="101290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media companies operate</a:t>
            </a:r>
            <a:r>
              <a:rPr lang="en-GB" dirty="0"/>
              <a:t>: vertical and horizontal </a:t>
            </a:r>
            <a:r>
              <a:rPr lang="en-GB" dirty="0" smtClean="0"/>
              <a:t>integration</a:t>
            </a:r>
            <a:endParaRPr lang="en-GB" dirty="0"/>
          </a:p>
        </p:txBody>
      </p:sp>
      <p:sp>
        <p:nvSpPr>
          <p:cNvPr id="3" name="Content Placeholder 2"/>
          <p:cNvSpPr>
            <a:spLocks noGrp="1"/>
          </p:cNvSpPr>
          <p:nvPr>
            <p:ph idx="1"/>
          </p:nvPr>
        </p:nvSpPr>
        <p:spPr>
          <a:xfrm>
            <a:off x="838200" y="1825625"/>
            <a:ext cx="10515600" cy="4851622"/>
          </a:xfrm>
        </p:spPr>
        <p:txBody>
          <a:bodyPr>
            <a:normAutofit/>
          </a:bodyPr>
          <a:lstStyle/>
          <a:p>
            <a:endParaRPr lang="en-GB" dirty="0" smtClean="0"/>
          </a:p>
          <a:p>
            <a:pPr lvl="0"/>
            <a:r>
              <a:rPr lang="en-GB" sz="3500" b="1" dirty="0" smtClean="0"/>
              <a:t>vertical integration </a:t>
            </a:r>
            <a:r>
              <a:rPr lang="en-GB" sz="3500" dirty="0" smtClean="0"/>
              <a:t>is </a:t>
            </a:r>
            <a:r>
              <a:rPr lang="en-GB" sz="3500" dirty="0"/>
              <a:t>where a company can control the production, distribution and consumption of its </a:t>
            </a:r>
            <a:r>
              <a:rPr lang="en-GB" sz="3500" dirty="0" smtClean="0"/>
              <a:t>products</a:t>
            </a:r>
          </a:p>
          <a:p>
            <a:pPr lvl="0"/>
            <a:endParaRPr lang="en-GB" sz="3500" dirty="0"/>
          </a:p>
          <a:p>
            <a:pPr lvl="0"/>
            <a:r>
              <a:rPr lang="en-GB" sz="3500" dirty="0" smtClean="0"/>
              <a:t>it is sometimes known as a </a:t>
            </a:r>
            <a:r>
              <a:rPr lang="en-GB" sz="3500" b="1" dirty="0" smtClean="0"/>
              <a:t>value chain</a:t>
            </a:r>
            <a:endParaRPr lang="en-GB" sz="3500" b="1" dirty="0"/>
          </a:p>
          <a:p>
            <a:pPr lvl="0"/>
            <a:endParaRPr lang="en-GB" dirty="0"/>
          </a:p>
          <a:p>
            <a:endParaRPr lang="en-GB" dirty="0"/>
          </a:p>
        </p:txBody>
      </p:sp>
    </p:spTree>
    <p:extLst>
      <p:ext uri="{BB962C8B-B14F-4D97-AF65-F5344CB8AC3E}">
        <p14:creationId xmlns:p14="http://schemas.microsoft.com/office/powerpoint/2010/main" val="511468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0" y="382772"/>
            <a:ext cx="4572000" cy="6230679"/>
          </a:xfrm>
        </p:spPr>
        <p:txBody>
          <a:bodyPr>
            <a:normAutofit fontScale="92500" lnSpcReduction="10000"/>
          </a:bodyPr>
          <a:lstStyle/>
          <a:p>
            <a:pPr lvl="0"/>
            <a:r>
              <a:rPr lang="en-GB" dirty="0"/>
              <a:t>how can a conglomerate use this integration, compared to an independent company</a:t>
            </a:r>
            <a:r>
              <a:rPr lang="en-GB" dirty="0" smtClean="0"/>
              <a:t>?</a:t>
            </a:r>
          </a:p>
          <a:p>
            <a:pPr lvl="0"/>
            <a:endParaRPr lang="en-GB" dirty="0"/>
          </a:p>
          <a:p>
            <a:pPr marL="0" indent="0">
              <a:buNone/>
            </a:pPr>
            <a:r>
              <a:rPr lang="en-GB" dirty="0"/>
              <a:t>Conglomerates can use vertical integration to control the production, distribution and sometimes exchange of a product using their subsidiaries. This therefore makes it possible for a conglomerate to utilise this integration. However, because independent companies do not have subsidiaries, they have to rely on joint ventures to distribute and exchange their products and therefore cannot use vertical integration.</a:t>
            </a:r>
            <a:r>
              <a:rPr lang="en-US" dirty="0"/>
              <a:t> </a:t>
            </a:r>
          </a:p>
          <a:p>
            <a:pPr marL="0" lvl="0" indent="0">
              <a:buNone/>
            </a:pPr>
            <a:endParaRPr lang="en-GB" dirty="0"/>
          </a:p>
          <a:p>
            <a:endParaRPr lang="en-GB" dirty="0" smtClean="0"/>
          </a:p>
          <a:p>
            <a:endParaRPr lang="en-GB" dirty="0"/>
          </a:p>
        </p:txBody>
      </p:sp>
      <p:pic>
        <p:nvPicPr>
          <p:cNvPr id="4" name="Picture 3"/>
          <p:cNvPicPr>
            <a:picLocks noChangeAspect="1"/>
          </p:cNvPicPr>
          <p:nvPr/>
        </p:nvPicPr>
        <p:blipFill>
          <a:blip r:embed="rId2"/>
          <a:stretch>
            <a:fillRect/>
          </a:stretch>
        </p:blipFill>
        <p:spPr>
          <a:xfrm>
            <a:off x="184445" y="673358"/>
            <a:ext cx="6889749" cy="5167312"/>
          </a:xfrm>
          <a:prstGeom prst="rect">
            <a:avLst/>
          </a:prstGeom>
        </p:spPr>
      </p:pic>
    </p:spTree>
    <p:extLst>
      <p:ext uri="{BB962C8B-B14F-4D97-AF65-F5344CB8AC3E}">
        <p14:creationId xmlns:p14="http://schemas.microsoft.com/office/powerpoint/2010/main" val="25999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5544"/>
            <a:ext cx="10515600" cy="5411419"/>
          </a:xfrm>
        </p:spPr>
        <p:txBody>
          <a:bodyPr/>
          <a:lstStyle/>
          <a:p>
            <a:pPr lvl="0"/>
            <a:r>
              <a:rPr lang="en-GB" b="1" dirty="0"/>
              <a:t>h</a:t>
            </a:r>
            <a:r>
              <a:rPr lang="en-GB" b="1" dirty="0" smtClean="0"/>
              <a:t>orizontal </a:t>
            </a:r>
            <a:r>
              <a:rPr lang="en-GB" b="1" dirty="0"/>
              <a:t>integration </a:t>
            </a:r>
            <a:r>
              <a:rPr lang="en-GB" dirty="0"/>
              <a:t>is where a company uses its subsidiaries to </a:t>
            </a:r>
            <a:r>
              <a:rPr lang="en-GB" dirty="0" smtClean="0"/>
              <a:t>help to market a media product </a:t>
            </a:r>
            <a:r>
              <a:rPr lang="en-GB" dirty="0"/>
              <a:t>across different platforms/ </a:t>
            </a:r>
            <a:r>
              <a:rPr lang="en-GB" dirty="0" smtClean="0"/>
              <a:t>subsidiaries</a:t>
            </a:r>
          </a:p>
          <a:p>
            <a:pPr lvl="0"/>
            <a:endParaRPr lang="en-GB" dirty="0"/>
          </a:p>
          <a:p>
            <a:endParaRPr lang="en-GB" dirty="0"/>
          </a:p>
        </p:txBody>
      </p:sp>
    </p:spTree>
    <p:extLst>
      <p:ext uri="{BB962C8B-B14F-4D97-AF65-F5344CB8AC3E}">
        <p14:creationId xmlns:p14="http://schemas.microsoft.com/office/powerpoint/2010/main" val="653219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1137" y="297712"/>
            <a:ext cx="4345941" cy="6145618"/>
          </a:xfrm>
        </p:spPr>
        <p:txBody>
          <a:bodyPr/>
          <a:lstStyle/>
          <a:p>
            <a:pPr lvl="0"/>
            <a:r>
              <a:rPr lang="en-GB" dirty="0"/>
              <a:t>what are the opportunities for a company based on horizontal integration?</a:t>
            </a:r>
            <a:endParaRPr lang="en-US" dirty="0"/>
          </a:p>
          <a:p>
            <a:endParaRPr lang="en-GB" dirty="0" smtClean="0"/>
          </a:p>
          <a:p>
            <a:pPr marL="0" indent="0">
              <a:buNone/>
            </a:pPr>
            <a:r>
              <a:rPr lang="en-GB" dirty="0"/>
              <a:t>It can easily cross promote brands and products across different subsidiaries/platforms to generate a larger profit. It also means that it is easier to reach a mass audience.</a:t>
            </a:r>
            <a:r>
              <a:rPr lang="en-US" dirty="0"/>
              <a:t> </a:t>
            </a:r>
            <a:endParaRPr lang="en-GB" dirty="0"/>
          </a:p>
        </p:txBody>
      </p:sp>
      <p:sp>
        <p:nvSpPr>
          <p:cNvPr id="4" name="Rectangle 2"/>
          <p:cNvSpPr>
            <a:spLocks noChangeArrowheads="1"/>
          </p:cNvSpPr>
          <p:nvPr/>
        </p:nvSpPr>
        <p:spPr bwMode="auto">
          <a:xfrm>
            <a:off x="-1" y="1109403"/>
            <a:ext cx="136388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t="8459" b="6151"/>
          <a:stretch>
            <a:fillRect/>
          </a:stretch>
        </p:blipFill>
        <p:spPr bwMode="auto">
          <a:xfrm>
            <a:off x="0" y="1109404"/>
            <a:ext cx="7371138" cy="4419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2772" y="276447"/>
            <a:ext cx="6485861" cy="461665"/>
          </a:xfrm>
          <a:prstGeom prst="rect">
            <a:avLst/>
          </a:prstGeom>
          <a:noFill/>
        </p:spPr>
        <p:txBody>
          <a:bodyPr wrap="square" rtlCol="0">
            <a:spAutoFit/>
          </a:bodyPr>
          <a:lstStyle/>
          <a:p>
            <a:pPr algn="ctr"/>
            <a:r>
              <a:rPr lang="en-GB" sz="2400" b="1" dirty="0" smtClean="0"/>
              <a:t>horizontal integration</a:t>
            </a:r>
            <a:endParaRPr lang="en-GB" sz="2400" b="1" dirty="0"/>
          </a:p>
        </p:txBody>
      </p:sp>
    </p:spTree>
    <p:extLst>
      <p:ext uri="{BB962C8B-B14F-4D97-AF65-F5344CB8AC3E}">
        <p14:creationId xmlns:p14="http://schemas.microsoft.com/office/powerpoint/2010/main" val="12088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0967" y="1109331"/>
            <a:ext cx="1828800" cy="78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Production</a:t>
            </a:r>
            <a:endParaRPr lang="en-GB" dirty="0"/>
          </a:p>
        </p:txBody>
      </p:sp>
      <p:sp>
        <p:nvSpPr>
          <p:cNvPr id="5" name="Rectangle 4"/>
          <p:cNvSpPr/>
          <p:nvPr/>
        </p:nvSpPr>
        <p:spPr>
          <a:xfrm>
            <a:off x="5170967" y="4345173"/>
            <a:ext cx="1828800" cy="78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Consumption</a:t>
            </a:r>
            <a:endParaRPr lang="en-GB" dirty="0"/>
          </a:p>
        </p:txBody>
      </p:sp>
      <p:sp>
        <p:nvSpPr>
          <p:cNvPr id="6" name="Rectangle 5"/>
          <p:cNvSpPr/>
          <p:nvPr/>
        </p:nvSpPr>
        <p:spPr>
          <a:xfrm>
            <a:off x="9494873" y="2714846"/>
            <a:ext cx="1828800" cy="78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Merchandising</a:t>
            </a:r>
            <a:endParaRPr lang="en-GB" dirty="0"/>
          </a:p>
        </p:txBody>
      </p:sp>
      <p:sp>
        <p:nvSpPr>
          <p:cNvPr id="7" name="Rectangle 6"/>
          <p:cNvSpPr/>
          <p:nvPr/>
        </p:nvSpPr>
        <p:spPr>
          <a:xfrm>
            <a:off x="7316971" y="2693582"/>
            <a:ext cx="1828800" cy="78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TV channels</a:t>
            </a:r>
            <a:endParaRPr lang="en-GB" dirty="0"/>
          </a:p>
        </p:txBody>
      </p:sp>
      <p:sp>
        <p:nvSpPr>
          <p:cNvPr id="8" name="Rectangle 7"/>
          <p:cNvSpPr/>
          <p:nvPr/>
        </p:nvSpPr>
        <p:spPr>
          <a:xfrm>
            <a:off x="5170967" y="2739656"/>
            <a:ext cx="1828800" cy="78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Distribution</a:t>
            </a:r>
            <a:endParaRPr lang="en-GB" dirty="0"/>
          </a:p>
        </p:txBody>
      </p:sp>
      <p:sp>
        <p:nvSpPr>
          <p:cNvPr id="9" name="Rectangle 8"/>
          <p:cNvSpPr/>
          <p:nvPr/>
        </p:nvSpPr>
        <p:spPr>
          <a:xfrm>
            <a:off x="751367" y="2792818"/>
            <a:ext cx="1828800" cy="78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Online and social media services</a:t>
            </a:r>
            <a:endParaRPr lang="en-GB" dirty="0"/>
          </a:p>
        </p:txBody>
      </p:sp>
      <p:sp>
        <p:nvSpPr>
          <p:cNvPr id="10" name="Rectangle 9"/>
          <p:cNvSpPr/>
          <p:nvPr/>
        </p:nvSpPr>
        <p:spPr>
          <a:xfrm>
            <a:off x="2961167" y="2792818"/>
            <a:ext cx="1828800" cy="786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Print media and print advertising</a:t>
            </a:r>
            <a:endParaRPr lang="en-GB" dirty="0"/>
          </a:p>
        </p:txBody>
      </p:sp>
      <p:cxnSp>
        <p:nvCxnSpPr>
          <p:cNvPr id="12" name="Straight Arrow Connector 11"/>
          <p:cNvCxnSpPr/>
          <p:nvPr/>
        </p:nvCxnSpPr>
        <p:spPr>
          <a:xfrm flipV="1">
            <a:off x="1360967" y="3763926"/>
            <a:ext cx="9288000" cy="63795"/>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84164" y="4065182"/>
            <a:ext cx="3124200" cy="461665"/>
          </a:xfrm>
          <a:prstGeom prst="rect">
            <a:avLst/>
          </a:prstGeom>
          <a:noFill/>
        </p:spPr>
        <p:txBody>
          <a:bodyPr wrap="square" rtlCol="0">
            <a:spAutoFit/>
          </a:bodyPr>
          <a:lstStyle/>
          <a:p>
            <a:r>
              <a:rPr lang="en-GB" sz="2400" b="1" dirty="0" smtClean="0"/>
              <a:t>Vertical integration</a:t>
            </a:r>
            <a:endParaRPr lang="en-GB" sz="2400" b="1" dirty="0"/>
          </a:p>
        </p:txBody>
      </p:sp>
      <p:cxnSp>
        <p:nvCxnSpPr>
          <p:cNvPr id="20" name="Straight Arrow Connector 19"/>
          <p:cNvCxnSpPr/>
          <p:nvPr/>
        </p:nvCxnSpPr>
        <p:spPr>
          <a:xfrm flipV="1">
            <a:off x="7168115" y="1568301"/>
            <a:ext cx="0" cy="3235842"/>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98059" y="4069116"/>
            <a:ext cx="3092302" cy="461665"/>
          </a:xfrm>
          <a:prstGeom prst="rect">
            <a:avLst/>
          </a:prstGeom>
          <a:noFill/>
        </p:spPr>
        <p:txBody>
          <a:bodyPr wrap="square" rtlCol="0">
            <a:spAutoFit/>
          </a:bodyPr>
          <a:lstStyle/>
          <a:p>
            <a:r>
              <a:rPr lang="en-GB" sz="2400" b="1" dirty="0" smtClean="0"/>
              <a:t>Horizontal integration</a:t>
            </a:r>
            <a:endParaRPr lang="en-GB" sz="2400" b="1" dirty="0"/>
          </a:p>
        </p:txBody>
      </p:sp>
    </p:spTree>
    <p:extLst>
      <p:ext uri="{BB962C8B-B14F-4D97-AF65-F5344CB8AC3E}">
        <p14:creationId xmlns:p14="http://schemas.microsoft.com/office/powerpoint/2010/main" val="131872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722"/>
          </a:xfrm>
        </p:spPr>
        <p:txBody>
          <a:bodyPr/>
          <a:lstStyle/>
          <a:p>
            <a:r>
              <a:rPr lang="en-GB" dirty="0" smtClean="0"/>
              <a:t>Synergy and cross media promotion</a:t>
            </a:r>
            <a:endParaRPr lang="en-GB" dirty="0"/>
          </a:p>
        </p:txBody>
      </p:sp>
      <p:sp>
        <p:nvSpPr>
          <p:cNvPr id="3" name="Content Placeholder 2"/>
          <p:cNvSpPr>
            <a:spLocks noGrp="1"/>
          </p:cNvSpPr>
          <p:nvPr>
            <p:ph idx="1"/>
          </p:nvPr>
        </p:nvSpPr>
        <p:spPr>
          <a:xfrm>
            <a:off x="838200" y="1424764"/>
            <a:ext cx="10515600" cy="5082362"/>
          </a:xfrm>
        </p:spPr>
        <p:txBody>
          <a:bodyPr>
            <a:normAutofit lnSpcReduction="10000"/>
          </a:bodyPr>
          <a:lstStyle/>
          <a:p>
            <a:pPr lvl="0"/>
            <a:r>
              <a:rPr lang="en-GB" dirty="0"/>
              <a:t>t</a:t>
            </a:r>
            <a:r>
              <a:rPr lang="en-GB" dirty="0" smtClean="0"/>
              <a:t>he </a:t>
            </a:r>
            <a:r>
              <a:rPr lang="en-GB" dirty="0"/>
              <a:t>effect of </a:t>
            </a:r>
            <a:r>
              <a:rPr lang="en-GB" dirty="0" smtClean="0"/>
              <a:t>horizontal (and vertical) </a:t>
            </a:r>
            <a:r>
              <a:rPr lang="en-GB" dirty="0"/>
              <a:t>integration is called </a:t>
            </a:r>
            <a:r>
              <a:rPr lang="en-GB" b="1" dirty="0"/>
              <a:t>synergy</a:t>
            </a:r>
            <a:r>
              <a:rPr lang="en-GB" dirty="0"/>
              <a:t> which means cross </a:t>
            </a:r>
            <a:r>
              <a:rPr lang="en-GB" dirty="0" smtClean="0"/>
              <a:t>promotion</a:t>
            </a:r>
          </a:p>
          <a:p>
            <a:pPr lvl="0"/>
            <a:endParaRPr lang="en-GB" dirty="0"/>
          </a:p>
          <a:p>
            <a:pPr lvl="0"/>
            <a:r>
              <a:rPr lang="en-GB" dirty="0" smtClean="0"/>
              <a:t>examples of synergy include: ITV </a:t>
            </a:r>
            <a:r>
              <a:rPr lang="en-GB" dirty="0"/>
              <a:t>and The X factor (TV show, app, Twitter, Facebook), The Martian film (TV, radio, magazines, online), Halo 5: Guardians (Xbox, Microsoft Lumia, Microsoft tablet computer).</a:t>
            </a:r>
            <a:r>
              <a:rPr lang="en-US" dirty="0"/>
              <a:t> </a:t>
            </a:r>
            <a:endParaRPr lang="en-GB" dirty="0" smtClean="0"/>
          </a:p>
          <a:p>
            <a:pPr lvl="0"/>
            <a:endParaRPr lang="en-GB" dirty="0" smtClean="0"/>
          </a:p>
          <a:p>
            <a:pPr marL="0" lvl="0" indent="0">
              <a:buNone/>
            </a:pPr>
            <a:r>
              <a:rPr lang="en-GB" dirty="0" smtClean="0"/>
              <a:t>What other examples of synergy can you think of? </a:t>
            </a:r>
          </a:p>
          <a:p>
            <a:pPr marL="0" lvl="0" indent="0">
              <a:buNone/>
            </a:pPr>
            <a:endParaRPr lang="en-GB" dirty="0" smtClean="0"/>
          </a:p>
          <a:p>
            <a:pPr marL="0" indent="0">
              <a:buNone/>
            </a:pPr>
            <a:r>
              <a:rPr lang="en-GB" b="1" dirty="0" smtClean="0"/>
              <a:t>synergy</a:t>
            </a:r>
            <a:r>
              <a:rPr lang="en-GB" dirty="0" smtClean="0"/>
              <a:t> – the increased efficiency and profit that occurs as a result of vertical and horizontal promotion</a:t>
            </a:r>
            <a:endParaRPr lang="en-GB" b="1" dirty="0"/>
          </a:p>
        </p:txBody>
      </p:sp>
    </p:spTree>
    <p:extLst>
      <p:ext uri="{BB962C8B-B14F-4D97-AF65-F5344CB8AC3E}">
        <p14:creationId xmlns:p14="http://schemas.microsoft.com/office/powerpoint/2010/main" val="140632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roles in the media</a:t>
            </a:r>
            <a:endParaRPr lang="en-GB" dirty="0"/>
          </a:p>
        </p:txBody>
      </p:sp>
      <p:sp>
        <p:nvSpPr>
          <p:cNvPr id="3" name="Content Placeholder 2"/>
          <p:cNvSpPr>
            <a:spLocks noGrp="1"/>
          </p:cNvSpPr>
          <p:nvPr>
            <p:ph idx="1"/>
          </p:nvPr>
        </p:nvSpPr>
        <p:spPr/>
        <p:txBody>
          <a:bodyPr>
            <a:normAutofit lnSpcReduction="10000"/>
          </a:bodyPr>
          <a:lstStyle/>
          <a:p>
            <a:pPr marL="0" lvl="0" indent="0">
              <a:buNone/>
            </a:pPr>
            <a:r>
              <a:rPr lang="en-GB" dirty="0"/>
              <a:t>The production process is when a media product is being made and includes pre-production, production and </a:t>
            </a:r>
            <a:r>
              <a:rPr lang="en-GB" dirty="0" smtClean="0"/>
              <a:t>post-production:</a:t>
            </a:r>
          </a:p>
          <a:p>
            <a:pPr marL="0" lvl="0" indent="0">
              <a:buNone/>
            </a:pPr>
            <a:endParaRPr lang="en-US" dirty="0"/>
          </a:p>
          <a:p>
            <a:pPr lvl="0"/>
            <a:r>
              <a:rPr lang="en-GB" b="1" dirty="0" smtClean="0"/>
              <a:t>pre-production</a:t>
            </a:r>
            <a:r>
              <a:rPr lang="en-GB" dirty="0" smtClean="0"/>
              <a:t> includes all the planning and drafting stages of a media product (scheduling, funding, casting, designing, location scouting, storyboarding, scriptwriting)</a:t>
            </a:r>
            <a:endParaRPr lang="en-US" dirty="0"/>
          </a:p>
          <a:p>
            <a:pPr lvl="0"/>
            <a:r>
              <a:rPr lang="en-GB" b="1" dirty="0" smtClean="0"/>
              <a:t>production</a:t>
            </a:r>
            <a:r>
              <a:rPr lang="en-GB" dirty="0" smtClean="0"/>
              <a:t> includes all the actual making of a media product (filming, photographing, writing, inking graphics, recording sound)</a:t>
            </a:r>
            <a:endParaRPr lang="en-US" dirty="0"/>
          </a:p>
          <a:p>
            <a:pPr lvl="0"/>
            <a:r>
              <a:rPr lang="en-GB" b="1" dirty="0" smtClean="0"/>
              <a:t>post-production </a:t>
            </a:r>
            <a:r>
              <a:rPr lang="en-GB" dirty="0" smtClean="0"/>
              <a:t>includes the ways the media product is edited (CGI and special effects, digital manipulation, editing)</a:t>
            </a:r>
            <a:endParaRPr lang="en-US" dirty="0"/>
          </a:p>
          <a:p>
            <a:endParaRPr lang="en-GB" dirty="0"/>
          </a:p>
        </p:txBody>
      </p:sp>
    </p:spTree>
    <p:extLst>
      <p:ext uri="{BB962C8B-B14F-4D97-AF65-F5344CB8AC3E}">
        <p14:creationId xmlns:p14="http://schemas.microsoft.com/office/powerpoint/2010/main" val="10943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6809"/>
            <a:ext cx="10515600" cy="5390154"/>
          </a:xfrm>
        </p:spPr>
        <p:txBody>
          <a:bodyPr>
            <a:normAutofit fontScale="92500" lnSpcReduction="10000"/>
          </a:bodyPr>
          <a:lstStyle/>
          <a:p>
            <a:r>
              <a:rPr lang="en-GB" dirty="0" smtClean="0"/>
              <a:t>there are many roles that contribute to the final creation of a media production</a:t>
            </a:r>
          </a:p>
          <a:p>
            <a:endParaRPr lang="en-GB" dirty="0"/>
          </a:p>
          <a:p>
            <a:r>
              <a:rPr lang="en-GB" dirty="0" smtClean="0"/>
              <a:t>you have chosen the course as you want to work in the media industry</a:t>
            </a:r>
          </a:p>
          <a:p>
            <a:endParaRPr lang="en-GB" dirty="0"/>
          </a:p>
          <a:p>
            <a:r>
              <a:rPr lang="en-GB" dirty="0" smtClean="0"/>
              <a:t>it is important to think about the type of role you would like to work in</a:t>
            </a:r>
          </a:p>
          <a:p>
            <a:endParaRPr lang="en-GB" dirty="0" smtClean="0"/>
          </a:p>
          <a:p>
            <a:pPr marL="0" indent="0">
              <a:buNone/>
            </a:pPr>
            <a:r>
              <a:rPr lang="en-GB" b="1" dirty="0" smtClean="0"/>
              <a:t>Task:</a:t>
            </a:r>
            <a:endParaRPr lang="en-GB" dirty="0" smtClean="0"/>
          </a:p>
          <a:p>
            <a:pPr marL="0" indent="0">
              <a:buNone/>
            </a:pPr>
            <a:endParaRPr lang="en-GB" b="1" dirty="0"/>
          </a:p>
          <a:p>
            <a:pPr marL="0" indent="0">
              <a:buNone/>
            </a:pPr>
            <a:r>
              <a:rPr lang="en-GB" dirty="0" smtClean="0"/>
              <a:t>Choose a media industry you would like to work in.</a:t>
            </a:r>
          </a:p>
          <a:p>
            <a:pPr marL="0" indent="0">
              <a:buNone/>
            </a:pPr>
            <a:r>
              <a:rPr lang="en-GB" dirty="0" smtClean="0"/>
              <a:t>Find three to five job roles for the sector you have chosen and explain which part of the production processes they might be involved in.</a:t>
            </a:r>
            <a:endParaRPr lang="en-GB" dirty="0"/>
          </a:p>
        </p:txBody>
      </p:sp>
    </p:spTree>
    <p:extLst>
      <p:ext uri="{BB962C8B-B14F-4D97-AF65-F5344CB8AC3E}">
        <p14:creationId xmlns:p14="http://schemas.microsoft.com/office/powerpoint/2010/main" val="1570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47"/>
            <a:ext cx="10515600" cy="1325563"/>
          </a:xfrm>
        </p:spPr>
        <p:txBody>
          <a:bodyPr/>
          <a:lstStyle/>
          <a:p>
            <a:r>
              <a:rPr lang="en-GB" dirty="0" smtClean="0"/>
              <a:t>This will focus on LO1 of your examination:</a:t>
            </a:r>
            <a:endParaRPr lang="en-GB" dirty="0"/>
          </a:p>
        </p:txBody>
      </p:sp>
      <p:sp>
        <p:nvSpPr>
          <p:cNvPr id="3" name="Content Placeholder 2"/>
          <p:cNvSpPr>
            <a:spLocks noGrp="1"/>
          </p:cNvSpPr>
          <p:nvPr>
            <p:ph idx="1"/>
          </p:nvPr>
        </p:nvSpPr>
        <p:spPr>
          <a:xfrm>
            <a:off x="838200" y="1233376"/>
            <a:ext cx="10515600" cy="5624623"/>
          </a:xfrm>
        </p:spPr>
        <p:txBody>
          <a:bodyPr>
            <a:normAutofit fontScale="92500" lnSpcReduction="10000"/>
          </a:bodyPr>
          <a:lstStyle/>
          <a:p>
            <a:pPr marL="0" indent="0">
              <a:buNone/>
            </a:pPr>
            <a:r>
              <a:rPr lang="en-GB" dirty="0" smtClean="0"/>
              <a:t>Understand the ownership models of media institutions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b="1" dirty="0" smtClean="0"/>
              <a:t>specialist providers</a:t>
            </a:r>
            <a:r>
              <a:rPr lang="en-GB" dirty="0" smtClean="0"/>
              <a:t> – media companies that produce and distribute products within a specific media</a:t>
            </a:r>
            <a:endParaRPr lang="en-GB" b="1" dirty="0" smtClean="0"/>
          </a:p>
        </p:txBody>
      </p:sp>
      <p:graphicFrame>
        <p:nvGraphicFramePr>
          <p:cNvPr id="4" name="Table 3"/>
          <p:cNvGraphicFramePr>
            <a:graphicFrameLocks noGrp="1"/>
          </p:cNvGraphicFramePr>
          <p:nvPr>
            <p:extLst>
              <p:ext uri="{D42A27DB-BD31-4B8C-83A1-F6EECF244321}">
                <p14:modId xmlns:p14="http://schemas.microsoft.com/office/powerpoint/2010/main" val="1959483726"/>
              </p:ext>
            </p:extLst>
          </p:nvPr>
        </p:nvGraphicFramePr>
        <p:xfrm>
          <a:off x="838200" y="1879283"/>
          <a:ext cx="10666228" cy="3845492"/>
        </p:xfrm>
        <a:graphic>
          <a:graphicData uri="http://schemas.openxmlformats.org/drawingml/2006/table">
            <a:tbl>
              <a:tblPr firstRow="1" bandRow="1">
                <a:tableStyleId>{5C22544A-7EE6-4342-B048-85BDC9FD1C3A}</a:tableStyleId>
              </a:tblPr>
              <a:tblGrid>
                <a:gridCol w="3807595"/>
                <a:gridCol w="6858633"/>
              </a:tblGrid>
              <a:tr h="434820">
                <a:tc>
                  <a:txBody>
                    <a:bodyPr/>
                    <a:lstStyle/>
                    <a:p>
                      <a:r>
                        <a:rPr lang="en-GB" sz="2400" dirty="0" smtClean="0"/>
                        <a:t>Media Sector</a:t>
                      </a:r>
                      <a:endParaRPr lang="en-GB" sz="2400" dirty="0"/>
                    </a:p>
                  </a:txBody>
                  <a:tcPr/>
                </a:tc>
                <a:tc>
                  <a:txBody>
                    <a:bodyPr/>
                    <a:lstStyle/>
                    <a:p>
                      <a:r>
                        <a:rPr lang="en-GB" sz="2400" dirty="0" smtClean="0"/>
                        <a:t>Specialist providers</a:t>
                      </a:r>
                      <a:endParaRPr lang="en-GB" sz="2400" dirty="0"/>
                    </a:p>
                  </a:txBody>
                  <a:tcPr/>
                </a:tc>
              </a:tr>
              <a:tr h="434820">
                <a:tc>
                  <a:txBody>
                    <a:bodyPr/>
                    <a:lstStyle/>
                    <a:p>
                      <a:r>
                        <a:rPr lang="en-GB" sz="2400" dirty="0" smtClean="0"/>
                        <a:t>Film </a:t>
                      </a:r>
                      <a:endParaRPr lang="en-GB" sz="2400" dirty="0"/>
                    </a:p>
                  </a:txBody>
                  <a:tcPr/>
                </a:tc>
                <a:tc>
                  <a:txBody>
                    <a:bodyPr/>
                    <a:lstStyle/>
                    <a:p>
                      <a:r>
                        <a:rPr lang="en-GB" sz="2400" dirty="0" smtClean="0"/>
                        <a:t>Warner Bros., Lionsgate, Netflix</a:t>
                      </a:r>
                      <a:endParaRPr lang="en-GB" sz="2400" dirty="0"/>
                    </a:p>
                  </a:txBody>
                  <a:tcPr/>
                </a:tc>
              </a:tr>
              <a:tr h="578938">
                <a:tc>
                  <a:txBody>
                    <a:bodyPr/>
                    <a:lstStyle/>
                    <a:p>
                      <a:r>
                        <a:rPr lang="en-GB" sz="2400" dirty="0" smtClean="0"/>
                        <a:t>Television and radio </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BBC, Netflix, ITV</a:t>
                      </a:r>
                    </a:p>
                  </a:txBody>
                  <a:tcPr/>
                </a:tc>
              </a:tr>
              <a:tr h="718877">
                <a:tc>
                  <a:txBody>
                    <a:bodyPr/>
                    <a:lstStyle/>
                    <a:p>
                      <a:r>
                        <a:rPr lang="en-GB" sz="2400" dirty="0" smtClean="0"/>
                        <a:t>Video games </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err="1" smtClean="0"/>
                        <a:t>Ubisoft</a:t>
                      </a:r>
                      <a:endParaRPr lang="en-GB" sz="2400" dirty="0" smtClean="0"/>
                    </a:p>
                  </a:txBody>
                  <a:tcPr/>
                </a:tc>
              </a:tr>
              <a:tr h="434820">
                <a:tc>
                  <a:txBody>
                    <a:bodyPr/>
                    <a:lstStyle/>
                    <a:p>
                      <a:r>
                        <a:rPr lang="en-GB" sz="2400" dirty="0" smtClean="0"/>
                        <a:t>Print and publishing </a:t>
                      </a:r>
                      <a:endParaRPr lang="en-GB" sz="2400" dirty="0"/>
                    </a:p>
                  </a:txBody>
                  <a:tcPr/>
                </a:tc>
                <a:tc>
                  <a:txBody>
                    <a:bodyPr/>
                    <a:lstStyle/>
                    <a:p>
                      <a:r>
                        <a:rPr lang="en-GB" sz="2400" dirty="0" smtClean="0"/>
                        <a:t>Hachette Publishing</a:t>
                      </a:r>
                      <a:endParaRPr lang="en-GB" sz="2400" dirty="0"/>
                    </a:p>
                  </a:txBody>
                  <a:tcPr/>
                </a:tc>
              </a:tr>
              <a:tr h="434820">
                <a:tc>
                  <a:txBody>
                    <a:bodyPr/>
                    <a:lstStyle/>
                    <a:p>
                      <a:r>
                        <a:rPr lang="en-GB" sz="2400" dirty="0" smtClean="0"/>
                        <a:t>Web and online technologies </a:t>
                      </a:r>
                      <a:endParaRPr lang="en-GB" sz="2400" dirty="0"/>
                    </a:p>
                  </a:txBody>
                  <a:tcPr/>
                </a:tc>
                <a:tc>
                  <a:txBody>
                    <a:bodyPr/>
                    <a:lstStyle/>
                    <a:p>
                      <a:r>
                        <a:rPr lang="en-GB" sz="2400" dirty="0" smtClean="0"/>
                        <a:t>Facebook, Instagram</a:t>
                      </a:r>
                      <a:endParaRPr lang="en-GB" sz="2400" dirty="0"/>
                    </a:p>
                  </a:txBody>
                  <a:tcPr/>
                </a:tc>
              </a:tr>
              <a:tr h="718877">
                <a:tc>
                  <a:txBody>
                    <a:bodyPr/>
                    <a:lstStyle/>
                    <a:p>
                      <a:r>
                        <a:rPr lang="en-GB" sz="2400" dirty="0" smtClean="0"/>
                        <a:t>Music </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Universal Music Publishing Group</a:t>
                      </a:r>
                    </a:p>
                  </a:txBody>
                  <a:tcPr/>
                </a:tc>
              </a:tr>
            </a:tbl>
          </a:graphicData>
        </a:graphic>
      </p:graphicFrame>
    </p:spTree>
    <p:extLst>
      <p:ext uri="{BB962C8B-B14F-4D97-AF65-F5344CB8AC3E}">
        <p14:creationId xmlns:p14="http://schemas.microsoft.com/office/powerpoint/2010/main" val="10756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374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Cross media ownership inforgraphic I m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71" y="202313"/>
            <a:ext cx="7257749" cy="54329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91646" y="893136"/>
            <a:ext cx="4189228" cy="4893647"/>
          </a:xfrm>
          <a:prstGeom prst="rect">
            <a:avLst/>
          </a:prstGeom>
          <a:noFill/>
        </p:spPr>
        <p:txBody>
          <a:bodyPr wrap="square" rtlCol="0">
            <a:spAutoFit/>
          </a:bodyPr>
          <a:lstStyle/>
          <a:p>
            <a:pPr lvl="0" eaLnBrk="0" fontAlgn="base" hangingPunct="0">
              <a:spcBef>
                <a:spcPct val="0"/>
              </a:spcBef>
              <a:spcAft>
                <a:spcPct val="0"/>
              </a:spcAft>
            </a:pPr>
            <a:r>
              <a:rPr lang="x-none" altLang="x-none" sz="2400" dirty="0">
                <a:latin typeface="Arial" charset="0"/>
              </a:rPr>
              <a:t>Using the </a:t>
            </a:r>
            <a:r>
              <a:rPr lang="x-none" altLang="x-none" sz="2400" dirty="0" smtClean="0">
                <a:latin typeface="Arial" charset="0"/>
              </a:rPr>
              <a:t>infographic</a:t>
            </a:r>
            <a:r>
              <a:rPr lang="en-GB" altLang="x-none" sz="2400" dirty="0" smtClean="0">
                <a:latin typeface="Arial" charset="0"/>
              </a:rPr>
              <a:t>, in pairs,</a:t>
            </a:r>
            <a:r>
              <a:rPr lang="x-none" altLang="x-none" sz="2400" dirty="0" smtClean="0">
                <a:latin typeface="Arial" charset="0"/>
              </a:rPr>
              <a:t> answer </a:t>
            </a:r>
            <a:r>
              <a:rPr lang="x-none" altLang="x-none" sz="2400" dirty="0">
                <a:latin typeface="Arial" charset="0"/>
              </a:rPr>
              <a:t>the following</a:t>
            </a:r>
            <a:r>
              <a:rPr lang="x-none" altLang="x-none" sz="2400" dirty="0" smtClean="0">
                <a:latin typeface="Arial" charset="0"/>
              </a:rPr>
              <a:t>:</a:t>
            </a:r>
            <a:endParaRPr lang="en-GB" altLang="x-none" sz="2400" dirty="0" smtClean="0">
              <a:latin typeface="Arial" charset="0"/>
            </a:endParaRPr>
          </a:p>
          <a:p>
            <a:pPr lvl="0" eaLnBrk="0" fontAlgn="base" hangingPunct="0">
              <a:spcBef>
                <a:spcPct val="0"/>
              </a:spcBef>
              <a:spcAft>
                <a:spcPct val="0"/>
              </a:spcAft>
            </a:pPr>
            <a:endParaRPr lang="x-none" altLang="x-none" sz="2400" dirty="0">
              <a:latin typeface="Arial" charset="0"/>
            </a:endParaRPr>
          </a:p>
          <a:p>
            <a:pPr marL="342900" lvl="0" indent="-342900" eaLnBrk="0" fontAlgn="base" hangingPunct="0">
              <a:spcBef>
                <a:spcPct val="0"/>
              </a:spcBef>
              <a:spcAft>
                <a:spcPct val="0"/>
              </a:spcAft>
              <a:buFont typeface="+mj-lt"/>
              <a:buAutoNum type="arabicPeriod"/>
            </a:pPr>
            <a:r>
              <a:rPr lang="x-none" altLang="x-none" sz="2400" dirty="0" smtClean="0">
                <a:latin typeface="Arial" charset="0"/>
              </a:rPr>
              <a:t>What </a:t>
            </a:r>
            <a:r>
              <a:rPr lang="x-none" altLang="x-none" sz="2400" dirty="0">
                <a:latin typeface="Arial" charset="0"/>
              </a:rPr>
              <a:t>is a cross media company</a:t>
            </a:r>
            <a:r>
              <a:rPr lang="x-none" altLang="x-none" sz="2400" dirty="0" smtClean="0">
                <a:latin typeface="Arial" charset="0"/>
              </a:rPr>
              <a:t>?</a:t>
            </a:r>
            <a:endParaRPr lang="en-GB" altLang="x-none" sz="2400" dirty="0" smtClean="0">
              <a:latin typeface="Arial" charset="0"/>
            </a:endParaRPr>
          </a:p>
          <a:p>
            <a:pPr marL="342900" lvl="0" indent="-342900" eaLnBrk="0" fontAlgn="base" hangingPunct="0">
              <a:spcBef>
                <a:spcPct val="0"/>
              </a:spcBef>
              <a:spcAft>
                <a:spcPct val="0"/>
              </a:spcAft>
              <a:buFont typeface="+mj-lt"/>
              <a:buAutoNum type="arabicPeriod"/>
            </a:pPr>
            <a:endParaRPr lang="x-none" altLang="x-none" sz="2400" dirty="0">
              <a:latin typeface="Arial" charset="0"/>
            </a:endParaRPr>
          </a:p>
          <a:p>
            <a:pPr marL="342900" lvl="0" indent="-342900" eaLnBrk="0" fontAlgn="base" hangingPunct="0">
              <a:spcBef>
                <a:spcPct val="0"/>
              </a:spcBef>
              <a:spcAft>
                <a:spcPct val="0"/>
              </a:spcAft>
              <a:buFont typeface="+mj-lt"/>
              <a:buAutoNum type="arabicPeriod"/>
            </a:pPr>
            <a:r>
              <a:rPr lang="x-none" altLang="x-none" sz="2400" dirty="0">
                <a:latin typeface="Arial" charset="0"/>
              </a:rPr>
              <a:t>What subsidiaries does 21st Century Fox own</a:t>
            </a:r>
            <a:r>
              <a:rPr lang="x-none" altLang="x-none" sz="2400" dirty="0" smtClean="0">
                <a:latin typeface="Arial" charset="0"/>
              </a:rPr>
              <a:t>?</a:t>
            </a:r>
            <a:endParaRPr lang="en-GB" altLang="x-none" sz="2400" dirty="0" smtClean="0">
              <a:latin typeface="Arial" charset="0"/>
            </a:endParaRPr>
          </a:p>
          <a:p>
            <a:pPr marL="342900" lvl="0" indent="-342900" eaLnBrk="0" fontAlgn="base" hangingPunct="0">
              <a:spcBef>
                <a:spcPct val="0"/>
              </a:spcBef>
              <a:spcAft>
                <a:spcPct val="0"/>
              </a:spcAft>
              <a:buFont typeface="+mj-lt"/>
              <a:buAutoNum type="arabicPeriod"/>
            </a:pPr>
            <a:endParaRPr lang="x-none" altLang="x-none" sz="2400" dirty="0">
              <a:latin typeface="Arial" charset="0"/>
            </a:endParaRPr>
          </a:p>
          <a:p>
            <a:pPr marL="342900" lvl="0" indent="-342900" eaLnBrk="0" fontAlgn="base" hangingPunct="0">
              <a:spcBef>
                <a:spcPct val="0"/>
              </a:spcBef>
              <a:spcAft>
                <a:spcPct val="0"/>
              </a:spcAft>
              <a:buFont typeface="+mj-lt"/>
              <a:buAutoNum type="arabicPeriod"/>
            </a:pPr>
            <a:r>
              <a:rPr lang="x-none" altLang="x-none" sz="2400" dirty="0">
                <a:latin typeface="Arial" charset="0"/>
              </a:rPr>
              <a:t>How can this type of ownership impact a conglomerate compared to an independent company?</a:t>
            </a:r>
          </a:p>
        </p:txBody>
      </p:sp>
    </p:spTree>
    <p:extLst>
      <p:ext uri="{BB962C8B-B14F-4D97-AF65-F5344CB8AC3E}">
        <p14:creationId xmlns:p14="http://schemas.microsoft.com/office/powerpoint/2010/main" val="510512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5480"/>
          </a:xfrm>
        </p:spPr>
        <p:txBody>
          <a:bodyPr>
            <a:normAutofit fontScale="90000"/>
          </a:bodyPr>
          <a:lstStyle/>
          <a:p>
            <a:r>
              <a:rPr lang="en-GB" dirty="0" smtClean="0"/>
              <a:t>Answers:</a:t>
            </a:r>
            <a:endParaRPr lang="en-GB" dirty="0"/>
          </a:p>
        </p:txBody>
      </p:sp>
      <p:sp>
        <p:nvSpPr>
          <p:cNvPr id="3" name="Content Placeholder 2"/>
          <p:cNvSpPr>
            <a:spLocks noGrp="1"/>
          </p:cNvSpPr>
          <p:nvPr>
            <p:ph idx="1"/>
          </p:nvPr>
        </p:nvSpPr>
        <p:spPr>
          <a:xfrm>
            <a:off x="838200" y="1084521"/>
            <a:ext cx="10515600" cy="5380074"/>
          </a:xfrm>
        </p:spPr>
        <p:txBody>
          <a:bodyPr>
            <a:normAutofit fontScale="92500" lnSpcReduction="10000"/>
          </a:bodyPr>
          <a:lstStyle/>
          <a:p>
            <a:pPr marL="0" indent="0">
              <a:buNone/>
            </a:pPr>
            <a:r>
              <a:rPr lang="en-GB" b="1" dirty="0" smtClean="0"/>
              <a:t>What </a:t>
            </a:r>
            <a:r>
              <a:rPr lang="en-GB" b="1" dirty="0"/>
              <a:t>is a cross media company?</a:t>
            </a:r>
            <a:br>
              <a:rPr lang="en-GB" b="1" dirty="0"/>
            </a:br>
            <a:r>
              <a:rPr lang="en-GB" dirty="0"/>
              <a:t>A company that can produce more than one type of media product. </a:t>
            </a:r>
            <a:endParaRPr lang="en-US" dirty="0"/>
          </a:p>
          <a:p>
            <a:pPr marL="0" indent="0">
              <a:buNone/>
            </a:pPr>
            <a:r>
              <a:rPr lang="en-GB" b="1" dirty="0"/>
              <a:t>What subsidiaries does 21</a:t>
            </a:r>
            <a:r>
              <a:rPr lang="en-GB" b="1" baseline="30000" dirty="0"/>
              <a:t>st</a:t>
            </a:r>
            <a:r>
              <a:rPr lang="en-GB" b="1" dirty="0"/>
              <a:t> Century Fox own?</a:t>
            </a:r>
            <a:br>
              <a:rPr lang="en-GB" b="1" dirty="0"/>
            </a:br>
            <a:r>
              <a:rPr lang="en-GB" dirty="0"/>
              <a:t>Fox, Fox News, FX, National Geographic channels, 20th Century Fox, BSkyB.</a:t>
            </a:r>
            <a:endParaRPr lang="en-US" dirty="0"/>
          </a:p>
          <a:p>
            <a:pPr marL="0" indent="0">
              <a:buNone/>
            </a:pPr>
            <a:r>
              <a:rPr lang="en-GB" b="1" dirty="0"/>
              <a:t>How can this type of ownership impact a conglomerate compared to an independent company?</a:t>
            </a:r>
            <a:br>
              <a:rPr lang="en-GB" b="1" dirty="0"/>
            </a:br>
            <a:r>
              <a:rPr lang="en-GB" dirty="0"/>
              <a:t>For a conglomerate it means that it can generate a large revenue from the products the subsidiaries make as part of the conglomerate. The subsidiaries can each create synergy by promoting/marketing each others’ products which will be easy and cheap to do. It also means it is easier to target a mass audience. However an independent company, although it may be able to make two different types of products (e.g. Warp Films and Warp Records), may still need joint ventures to distribute and exchange products to an audience. However web 2.0 is making it easier for independent companies to reach an audience</a:t>
            </a:r>
            <a:r>
              <a:rPr lang="en-GB" dirty="0" smtClean="0"/>
              <a:t>.</a:t>
            </a:r>
            <a:endParaRPr lang="en-US" dirty="0"/>
          </a:p>
        </p:txBody>
      </p:sp>
    </p:spTree>
    <p:extLst>
      <p:ext uri="{BB962C8B-B14F-4D97-AF65-F5344CB8AC3E}">
        <p14:creationId xmlns:p14="http://schemas.microsoft.com/office/powerpoint/2010/main" val="9812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004"/>
            <a:ext cx="10515600" cy="761926"/>
          </a:xfrm>
        </p:spPr>
        <p:txBody>
          <a:bodyPr>
            <a:normAutofit fontScale="90000"/>
          </a:bodyPr>
          <a:lstStyle/>
          <a:p>
            <a:r>
              <a:rPr lang="en-GB" sz="3600" smtClean="0"/>
              <a:t>Research Task: </a:t>
            </a:r>
            <a:r>
              <a:rPr lang="en-GB" sz="3600" dirty="0"/>
              <a:t>Conglomerates v independent companies</a:t>
            </a:r>
            <a:r>
              <a:rPr lang="en-US" sz="3600" dirty="0" smtClean="0">
                <a:effectLst/>
              </a:rPr>
              <a:t> </a:t>
            </a:r>
            <a:endParaRPr lang="en-GB" sz="3600" dirty="0"/>
          </a:p>
        </p:txBody>
      </p:sp>
      <p:sp>
        <p:nvSpPr>
          <p:cNvPr id="3" name="Content Placeholder 2"/>
          <p:cNvSpPr>
            <a:spLocks noGrp="1"/>
          </p:cNvSpPr>
          <p:nvPr>
            <p:ph idx="1"/>
          </p:nvPr>
        </p:nvSpPr>
        <p:spPr>
          <a:xfrm>
            <a:off x="838200" y="1148316"/>
            <a:ext cx="10515600" cy="5709684"/>
          </a:xfrm>
        </p:spPr>
        <p:txBody>
          <a:bodyPr>
            <a:normAutofit fontScale="92500" lnSpcReduction="20000"/>
          </a:bodyPr>
          <a:lstStyle/>
          <a:p>
            <a:pPr marL="0" indent="0">
              <a:buNone/>
            </a:pPr>
            <a:r>
              <a:rPr lang="en-GB" dirty="0" smtClean="0"/>
              <a:t>Individually, y</a:t>
            </a:r>
            <a:r>
              <a:rPr lang="en-GB" dirty="0" smtClean="0"/>
              <a:t>ou </a:t>
            </a:r>
            <a:r>
              <a:rPr lang="en-GB" dirty="0"/>
              <a:t>will now research one conglomerate and one independent company based on the media sector </a:t>
            </a:r>
            <a:r>
              <a:rPr lang="en-GB" dirty="0" smtClean="0"/>
              <a:t>provided (</a:t>
            </a:r>
            <a:r>
              <a:rPr lang="en-GB" b="1" dirty="0" smtClean="0"/>
              <a:t>film, TV and radio, print and publishing, web and online, music</a:t>
            </a:r>
            <a:r>
              <a:rPr lang="en-GB" dirty="0" smtClean="0"/>
              <a:t>) . </a:t>
            </a:r>
            <a:r>
              <a:rPr lang="en-GB" dirty="0"/>
              <a:t>You will use the </a:t>
            </a:r>
            <a:r>
              <a:rPr lang="en-GB" dirty="0" smtClean="0"/>
              <a:t>focus areas below </a:t>
            </a:r>
            <a:r>
              <a:rPr lang="en-GB" dirty="0"/>
              <a:t>to evidence your research</a:t>
            </a:r>
            <a:r>
              <a:rPr lang="en-GB" dirty="0" smtClean="0"/>
              <a:t>:</a:t>
            </a:r>
          </a:p>
          <a:p>
            <a:pPr marL="0" indent="0">
              <a:buNone/>
            </a:pPr>
            <a:endParaRPr lang="en-US" dirty="0"/>
          </a:p>
          <a:p>
            <a:pPr marL="0" indent="0">
              <a:buNone/>
            </a:pPr>
            <a:r>
              <a:rPr lang="en-GB" b="1" dirty="0"/>
              <a:t>Name of chosen independent company:</a:t>
            </a:r>
            <a:endParaRPr lang="en-US" dirty="0"/>
          </a:p>
          <a:p>
            <a:pPr marL="0" indent="0">
              <a:buNone/>
            </a:pPr>
            <a:r>
              <a:rPr lang="en-GB" b="1" dirty="0"/>
              <a:t>Name of chosen conglomerate company:</a:t>
            </a:r>
            <a:endParaRPr lang="en-US" dirty="0"/>
          </a:p>
          <a:p>
            <a:pPr marL="0" indent="0">
              <a:buNone/>
            </a:pPr>
            <a:r>
              <a:rPr lang="en-GB" dirty="0"/>
              <a:t>You must find out about the following for each company</a:t>
            </a:r>
            <a:r>
              <a:rPr lang="en-GB" b="1" dirty="0"/>
              <a:t>:</a:t>
            </a:r>
            <a:endParaRPr lang="en-US" dirty="0"/>
          </a:p>
          <a:p>
            <a:pPr lvl="0"/>
            <a:r>
              <a:rPr lang="en-GB" dirty="0"/>
              <a:t>Evidence that it is an independent company </a:t>
            </a:r>
            <a:r>
              <a:rPr lang="en-GB" b="1" dirty="0"/>
              <a:t>OR</a:t>
            </a:r>
            <a:r>
              <a:rPr lang="en-GB" dirty="0"/>
              <a:t> evidence that it is a conglomerate company (i.e. what are its subsidiaries? cross media ownership examples</a:t>
            </a:r>
            <a:r>
              <a:rPr lang="en-GB" dirty="0" smtClean="0"/>
              <a:t>?)</a:t>
            </a:r>
            <a:endParaRPr lang="en-US" dirty="0"/>
          </a:p>
          <a:p>
            <a:pPr lvl="0"/>
            <a:r>
              <a:rPr lang="en-GB" dirty="0"/>
              <a:t>Example of </a:t>
            </a:r>
            <a:r>
              <a:rPr lang="en-GB" dirty="0" smtClean="0"/>
              <a:t>synergy</a:t>
            </a:r>
            <a:endParaRPr lang="en-US" dirty="0"/>
          </a:p>
          <a:p>
            <a:pPr lvl="0"/>
            <a:r>
              <a:rPr lang="en-GB" dirty="0"/>
              <a:t>Examples of joint </a:t>
            </a:r>
            <a:r>
              <a:rPr lang="en-GB" dirty="0" smtClean="0"/>
              <a:t>ventures</a:t>
            </a:r>
            <a:endParaRPr lang="en-US" dirty="0"/>
          </a:p>
          <a:p>
            <a:r>
              <a:rPr lang="en-GB" dirty="0"/>
              <a:t>Based on your findings state what the similarities and differences are between your chosen/assigned </a:t>
            </a:r>
            <a:r>
              <a:rPr lang="en-GB" dirty="0" smtClean="0"/>
              <a:t>companies</a:t>
            </a:r>
            <a:endParaRPr lang="en-US" dirty="0"/>
          </a:p>
        </p:txBody>
      </p:sp>
    </p:spTree>
    <p:extLst>
      <p:ext uri="{BB962C8B-B14F-4D97-AF65-F5344CB8AC3E}">
        <p14:creationId xmlns:p14="http://schemas.microsoft.com/office/powerpoint/2010/main" val="1877467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The different types of media companies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62286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conglomerate</a:t>
            </a:r>
            <a:r>
              <a:rPr lang="en-GB" dirty="0" smtClean="0"/>
              <a:t>: a large organisation that is made up of a number of different businesses</a:t>
            </a:r>
            <a:endParaRPr lang="en-GB" dirty="0"/>
          </a:p>
        </p:txBody>
      </p:sp>
      <p:sp>
        <p:nvSpPr>
          <p:cNvPr id="3" name="Content Placeholder 2"/>
          <p:cNvSpPr>
            <a:spLocks noGrp="1"/>
          </p:cNvSpPr>
          <p:nvPr>
            <p:ph idx="1"/>
          </p:nvPr>
        </p:nvSpPr>
        <p:spPr/>
        <p:txBody>
          <a:bodyPr/>
          <a:lstStyle/>
          <a:p>
            <a:endParaRPr lang="en-GB" dirty="0" smtClean="0"/>
          </a:p>
          <a:p>
            <a:r>
              <a:rPr lang="en-GB" dirty="0" smtClean="0"/>
              <a:t>many well-known global companies are part of a larger media conglomerate</a:t>
            </a:r>
          </a:p>
          <a:p>
            <a:endParaRPr lang="en-GB" dirty="0"/>
          </a:p>
          <a:p>
            <a:r>
              <a:rPr lang="en-GB" dirty="0" smtClean="0"/>
              <a:t>e.g. Sky is a large digital, multinational broadcaster, but is a </a:t>
            </a:r>
            <a:r>
              <a:rPr lang="en-GB" b="1" dirty="0" smtClean="0"/>
              <a:t>subsidiary</a:t>
            </a:r>
            <a:r>
              <a:rPr lang="en-GB" dirty="0" smtClean="0"/>
              <a:t> of the broadcasting conglomerate 21</a:t>
            </a:r>
            <a:r>
              <a:rPr lang="en-GB" baseline="30000" dirty="0" smtClean="0"/>
              <a:t>st</a:t>
            </a:r>
            <a:r>
              <a:rPr lang="en-GB" dirty="0" smtClean="0"/>
              <a:t> Century Fox, which is founded by media mogul Rupert Murdoch</a:t>
            </a:r>
          </a:p>
          <a:p>
            <a:endParaRPr lang="en-GB" b="1" dirty="0"/>
          </a:p>
          <a:p>
            <a:pPr marL="0" indent="0">
              <a:buNone/>
            </a:pPr>
            <a:r>
              <a:rPr lang="en-GB" b="1" dirty="0" smtClean="0"/>
              <a:t>subsidiary</a:t>
            </a:r>
            <a:r>
              <a:rPr lang="en-GB" dirty="0" smtClean="0"/>
              <a:t> – a company controlled by a conglomerate</a:t>
            </a:r>
            <a:endParaRPr lang="en-GB" b="1" dirty="0"/>
          </a:p>
        </p:txBody>
      </p:sp>
    </p:spTree>
    <p:extLst>
      <p:ext uri="{BB962C8B-B14F-4D97-AF65-F5344CB8AC3E}">
        <p14:creationId xmlns:p14="http://schemas.microsoft.com/office/powerpoint/2010/main" val="20356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largest media conglomerates in 2016</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566651"/>
              </p:ext>
            </p:extLst>
          </p:nvPr>
        </p:nvGraphicFramePr>
        <p:xfrm>
          <a:off x="838200" y="1825625"/>
          <a:ext cx="10515600" cy="4730872"/>
        </p:xfrm>
        <a:graphic>
          <a:graphicData uri="http://schemas.openxmlformats.org/drawingml/2006/table">
            <a:tbl>
              <a:tblPr firstRow="1" bandRow="1">
                <a:tableStyleId>{5C22544A-7EE6-4342-B048-85BDC9FD1C3A}</a:tableStyleId>
              </a:tblPr>
              <a:tblGrid>
                <a:gridCol w="3265967"/>
                <a:gridCol w="7249633"/>
              </a:tblGrid>
              <a:tr h="565498">
                <a:tc>
                  <a:txBody>
                    <a:bodyPr/>
                    <a:lstStyle/>
                    <a:p>
                      <a:r>
                        <a:rPr lang="en-GB" sz="2400" dirty="0" smtClean="0"/>
                        <a:t>conglomerate</a:t>
                      </a:r>
                      <a:endParaRPr lang="en-GB" sz="2400" dirty="0"/>
                    </a:p>
                  </a:txBody>
                  <a:tcPr/>
                </a:tc>
                <a:tc>
                  <a:txBody>
                    <a:bodyPr/>
                    <a:lstStyle/>
                    <a:p>
                      <a:r>
                        <a:rPr lang="en-GB" sz="2400" dirty="0" smtClean="0"/>
                        <a:t>subsidiary</a:t>
                      </a:r>
                      <a:endParaRPr lang="en-GB" sz="2400" dirty="0"/>
                    </a:p>
                  </a:txBody>
                  <a:tcPr/>
                </a:tc>
              </a:tr>
              <a:tr h="565498">
                <a:tc>
                  <a:txBody>
                    <a:bodyPr/>
                    <a:lstStyle/>
                    <a:p>
                      <a:r>
                        <a:rPr lang="en-GB" sz="2400" dirty="0" smtClean="0"/>
                        <a:t>The Walt</a:t>
                      </a:r>
                      <a:r>
                        <a:rPr lang="en-GB" sz="2400" baseline="0" dirty="0" smtClean="0"/>
                        <a:t> Disney Company</a:t>
                      </a:r>
                      <a:endParaRPr lang="en-GB" sz="2400" dirty="0"/>
                    </a:p>
                  </a:txBody>
                  <a:tcPr/>
                </a:tc>
                <a:tc>
                  <a:txBody>
                    <a:bodyPr/>
                    <a:lstStyle/>
                    <a:p>
                      <a:r>
                        <a:rPr lang="en-GB" sz="2400" dirty="0" smtClean="0"/>
                        <a:t>ABC TV, HULU streaming, Marvel, </a:t>
                      </a:r>
                      <a:r>
                        <a:rPr lang="en-GB" sz="2400" dirty="0" err="1" smtClean="0"/>
                        <a:t>Lucasfilm</a:t>
                      </a:r>
                      <a:endParaRPr lang="en-GB" sz="2400" dirty="0"/>
                    </a:p>
                  </a:txBody>
                  <a:tcPr/>
                </a:tc>
              </a:tr>
              <a:tr h="565498">
                <a:tc>
                  <a:txBody>
                    <a:bodyPr/>
                    <a:lstStyle/>
                    <a:p>
                      <a:r>
                        <a:rPr lang="en-GB" sz="2400" dirty="0" smtClean="0"/>
                        <a:t>Comcast</a:t>
                      </a:r>
                      <a:endParaRPr lang="en-GB" sz="2400" dirty="0"/>
                    </a:p>
                  </a:txBody>
                  <a:tcPr/>
                </a:tc>
                <a:tc>
                  <a:txBody>
                    <a:bodyPr/>
                    <a:lstStyle/>
                    <a:p>
                      <a:r>
                        <a:rPr lang="en-GB" sz="2400" dirty="0" err="1" smtClean="0"/>
                        <a:t>NBCUniversal</a:t>
                      </a:r>
                      <a:r>
                        <a:rPr lang="en-GB" sz="2400" dirty="0" smtClean="0"/>
                        <a:t> cable networks, Universal Studios</a:t>
                      </a:r>
                      <a:endParaRPr lang="en-GB" sz="2400" dirty="0"/>
                    </a:p>
                  </a:txBody>
                  <a:tcPr/>
                </a:tc>
              </a:tr>
              <a:tr h="565498">
                <a:tc>
                  <a:txBody>
                    <a:bodyPr/>
                    <a:lstStyle/>
                    <a:p>
                      <a:r>
                        <a:rPr lang="en-GB" sz="2400" dirty="0" smtClean="0"/>
                        <a:t>21</a:t>
                      </a:r>
                      <a:r>
                        <a:rPr lang="en-GB" sz="2400" baseline="30000" dirty="0" smtClean="0"/>
                        <a:t>st</a:t>
                      </a:r>
                      <a:r>
                        <a:rPr lang="en-GB" sz="2400" dirty="0" smtClean="0"/>
                        <a:t> Century Fox</a:t>
                      </a:r>
                      <a:endParaRPr lang="en-GB" sz="2400" dirty="0"/>
                    </a:p>
                  </a:txBody>
                  <a:tcPr/>
                </a:tc>
                <a:tc>
                  <a:txBody>
                    <a:bodyPr/>
                    <a:lstStyle/>
                    <a:p>
                      <a:r>
                        <a:rPr lang="en-GB" sz="2400" dirty="0" smtClean="0"/>
                        <a:t>Sky, Fox</a:t>
                      </a:r>
                      <a:endParaRPr lang="en-GB" sz="2400" dirty="0"/>
                    </a:p>
                  </a:txBody>
                  <a:tcPr/>
                </a:tc>
              </a:tr>
              <a:tr h="565498">
                <a:tc>
                  <a:txBody>
                    <a:bodyPr/>
                    <a:lstStyle/>
                    <a:p>
                      <a:r>
                        <a:rPr lang="en-GB" sz="2400" dirty="0" smtClean="0"/>
                        <a:t>Bertelsmann</a:t>
                      </a:r>
                      <a:endParaRPr lang="en-GB" sz="2400" dirty="0"/>
                    </a:p>
                  </a:txBody>
                  <a:tcPr/>
                </a:tc>
                <a:tc>
                  <a:txBody>
                    <a:bodyPr/>
                    <a:lstStyle/>
                    <a:p>
                      <a:r>
                        <a:rPr lang="en-GB" sz="2400" dirty="0" smtClean="0"/>
                        <a:t>RTL (TV and radio group),</a:t>
                      </a:r>
                      <a:r>
                        <a:rPr lang="en-GB" sz="2400" baseline="0" dirty="0" smtClean="0"/>
                        <a:t> Random House and Penguin publishing house</a:t>
                      </a:r>
                      <a:endParaRPr lang="en-GB" sz="2400" dirty="0"/>
                    </a:p>
                  </a:txBody>
                  <a:tcPr/>
                </a:tc>
              </a:tr>
              <a:tr h="565498">
                <a:tc>
                  <a:txBody>
                    <a:bodyPr/>
                    <a:lstStyle/>
                    <a:p>
                      <a:r>
                        <a:rPr lang="en-GB" sz="2400" dirty="0" smtClean="0"/>
                        <a:t>Viacom</a:t>
                      </a:r>
                      <a:endParaRPr lang="en-GB" sz="2400" dirty="0"/>
                    </a:p>
                  </a:txBody>
                  <a:tcPr/>
                </a:tc>
                <a:tc>
                  <a:txBody>
                    <a:bodyPr/>
                    <a:lstStyle/>
                    <a:p>
                      <a:r>
                        <a:rPr lang="en-GB" sz="2400" dirty="0" smtClean="0"/>
                        <a:t>MTV, Nickelodeon, Comedy Central, Channel 5 (UK),</a:t>
                      </a:r>
                      <a:r>
                        <a:rPr lang="en-GB" sz="2400" baseline="0" dirty="0" smtClean="0"/>
                        <a:t> Paramount</a:t>
                      </a:r>
                      <a:endParaRPr lang="en-GB" sz="2400" dirty="0"/>
                    </a:p>
                  </a:txBody>
                  <a:tcPr/>
                </a:tc>
              </a:tr>
              <a:tr h="565498">
                <a:tc>
                  <a:txBody>
                    <a:bodyPr/>
                    <a:lstStyle/>
                    <a:p>
                      <a:r>
                        <a:rPr lang="en-GB" sz="2400" dirty="0" smtClean="0"/>
                        <a:t>CBS Corporation</a:t>
                      </a:r>
                      <a:endParaRPr lang="en-GB" sz="2400" dirty="0"/>
                    </a:p>
                  </a:txBody>
                  <a:tcPr/>
                </a:tc>
                <a:tc>
                  <a:txBody>
                    <a:bodyPr/>
                    <a:lstStyle/>
                    <a:p>
                      <a:r>
                        <a:rPr lang="en-GB" sz="2400" dirty="0" smtClean="0"/>
                        <a:t>CBS</a:t>
                      </a:r>
                      <a:r>
                        <a:rPr lang="en-GB" sz="2400" baseline="0" dirty="0" smtClean="0"/>
                        <a:t> TV Network, CW Network, Simon and Schuster</a:t>
                      </a:r>
                      <a:endParaRPr lang="en-GB" sz="2400" dirty="0"/>
                    </a:p>
                  </a:txBody>
                  <a:tcPr/>
                </a:tc>
              </a:tr>
            </a:tbl>
          </a:graphicData>
        </a:graphic>
      </p:graphicFrame>
    </p:spTree>
    <p:extLst>
      <p:ext uri="{BB962C8B-B14F-4D97-AF65-F5344CB8AC3E}">
        <p14:creationId xmlns:p14="http://schemas.microsoft.com/office/powerpoint/2010/main" val="187834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82233" y="310250"/>
            <a:ext cx="9449655" cy="6239406"/>
          </a:xfrm>
          <a:prstGeom prst="rect">
            <a:avLst/>
          </a:prstGeom>
        </p:spPr>
      </p:pic>
    </p:spTree>
    <p:extLst>
      <p:ext uri="{BB962C8B-B14F-4D97-AF65-F5344CB8AC3E}">
        <p14:creationId xmlns:p14="http://schemas.microsoft.com/office/powerpoint/2010/main" val="49777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8373"/>
          </a:xfrm>
        </p:spPr>
        <p:txBody>
          <a:bodyPr>
            <a:normAutofit fontScale="90000"/>
          </a:bodyPr>
          <a:lstStyle/>
          <a:p>
            <a:r>
              <a:rPr lang="en-GB" dirty="0" smtClean="0"/>
              <a:t>Do conglomerates own all of the media organisations?</a:t>
            </a:r>
            <a:endParaRPr lang="en-GB" dirty="0"/>
          </a:p>
        </p:txBody>
      </p:sp>
      <p:sp>
        <p:nvSpPr>
          <p:cNvPr id="3" name="Content Placeholder 2"/>
          <p:cNvSpPr>
            <a:spLocks noGrp="1"/>
          </p:cNvSpPr>
          <p:nvPr>
            <p:ph idx="1"/>
          </p:nvPr>
        </p:nvSpPr>
        <p:spPr>
          <a:xfrm>
            <a:off x="838200" y="1403498"/>
            <a:ext cx="10515600" cy="5167423"/>
          </a:xfrm>
        </p:spPr>
        <p:txBody>
          <a:bodyPr>
            <a:normAutofit fontScale="92500" lnSpcReduction="10000"/>
          </a:bodyPr>
          <a:lstStyle/>
          <a:p>
            <a:endParaRPr lang="en-GB" dirty="0" smtClean="0"/>
          </a:p>
          <a:p>
            <a:r>
              <a:rPr lang="en-GB" dirty="0" smtClean="0"/>
              <a:t>the more familiar organisations are often conglomerates</a:t>
            </a:r>
            <a:endParaRPr lang="en-GB" dirty="0"/>
          </a:p>
          <a:p>
            <a:r>
              <a:rPr lang="en-GB" dirty="0" smtClean="0"/>
              <a:t>there are many </a:t>
            </a:r>
            <a:r>
              <a:rPr lang="en-GB" b="1" dirty="0" smtClean="0"/>
              <a:t>independent companies</a:t>
            </a:r>
            <a:r>
              <a:rPr lang="en-GB" dirty="0" smtClean="0"/>
              <a:t> that operate differently</a:t>
            </a:r>
          </a:p>
          <a:p>
            <a:r>
              <a:rPr lang="en-GB" dirty="0" smtClean="0"/>
              <a:t>they may work on productions with smaller budgets</a:t>
            </a:r>
          </a:p>
          <a:p>
            <a:r>
              <a:rPr lang="en-GB" dirty="0" smtClean="0"/>
              <a:t>they can work with other companies on </a:t>
            </a:r>
            <a:r>
              <a:rPr lang="en-GB" b="1" dirty="0" smtClean="0"/>
              <a:t>joint venture</a:t>
            </a:r>
            <a:r>
              <a:rPr lang="en-GB" dirty="0" smtClean="0"/>
              <a:t> projects</a:t>
            </a:r>
          </a:p>
          <a:p>
            <a:r>
              <a:rPr lang="en-GB" dirty="0" smtClean="0"/>
              <a:t>independent companies may have greater creative control over what they produce – </a:t>
            </a:r>
            <a:r>
              <a:rPr lang="en-GB" b="1" dirty="0" smtClean="0"/>
              <a:t>why is this?</a:t>
            </a:r>
            <a:endParaRPr lang="en-GB" dirty="0" smtClean="0"/>
          </a:p>
          <a:p>
            <a:r>
              <a:rPr lang="en-GB" dirty="0" smtClean="0"/>
              <a:t>independent companies may need support from larger organisation if they want </a:t>
            </a:r>
            <a:r>
              <a:rPr lang="en-GB" b="1" dirty="0" smtClean="0"/>
              <a:t>distribution</a:t>
            </a:r>
            <a:r>
              <a:rPr lang="en-GB" dirty="0" smtClean="0"/>
              <a:t> to a mass audience</a:t>
            </a:r>
          </a:p>
          <a:p>
            <a:r>
              <a:rPr lang="en-GB" dirty="0" smtClean="0"/>
              <a:t>Vickery and Hawkins (2008) suggest that independent companies will license their films to distribution companies who will release them on their behalf</a:t>
            </a:r>
          </a:p>
          <a:p>
            <a:endParaRPr lang="en-GB" dirty="0"/>
          </a:p>
        </p:txBody>
      </p:sp>
    </p:spTree>
    <p:extLst>
      <p:ext uri="{BB962C8B-B14F-4D97-AF65-F5344CB8AC3E}">
        <p14:creationId xmlns:p14="http://schemas.microsoft.com/office/powerpoint/2010/main" val="45836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p:txBody>
          <a:bodyPr/>
          <a:lstStyle/>
          <a:p>
            <a:r>
              <a:rPr lang="en-GB" b="1" dirty="0" smtClean="0"/>
              <a:t>independent companies</a:t>
            </a:r>
            <a:r>
              <a:rPr lang="en-GB" dirty="0" smtClean="0"/>
              <a:t> – companies free from the control of a conglomerate. They often specialise in producing one type of media product or service</a:t>
            </a:r>
          </a:p>
          <a:p>
            <a:endParaRPr lang="en-GB" b="1" dirty="0"/>
          </a:p>
          <a:p>
            <a:r>
              <a:rPr lang="en-GB" b="1" dirty="0" smtClean="0"/>
              <a:t>joint venture</a:t>
            </a:r>
            <a:r>
              <a:rPr lang="en-GB" dirty="0" smtClean="0"/>
              <a:t> – when a media company works with another company on a project that is mutually beneficial for both</a:t>
            </a:r>
          </a:p>
          <a:p>
            <a:endParaRPr lang="en-GB" b="1" dirty="0"/>
          </a:p>
          <a:p>
            <a:r>
              <a:rPr lang="en-GB" b="1" dirty="0" smtClean="0"/>
              <a:t>distribution</a:t>
            </a:r>
            <a:r>
              <a:rPr lang="en-GB" dirty="0" smtClean="0"/>
              <a:t> – this includes two parts: firstly, how a product reaches an audience and secondly, its marketing and promotion</a:t>
            </a:r>
            <a:endParaRPr lang="en-GB" b="1" dirty="0"/>
          </a:p>
        </p:txBody>
      </p:sp>
    </p:spTree>
    <p:extLst>
      <p:ext uri="{BB962C8B-B14F-4D97-AF65-F5344CB8AC3E}">
        <p14:creationId xmlns:p14="http://schemas.microsoft.com/office/powerpoint/2010/main" val="169224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722"/>
          </a:xfrm>
        </p:spPr>
        <p:txBody>
          <a:bodyPr/>
          <a:lstStyle/>
          <a:p>
            <a:r>
              <a:rPr lang="en-GB" dirty="0" smtClean="0"/>
              <a:t>Public service ownership</a:t>
            </a:r>
            <a:endParaRPr lang="en-GB" dirty="0"/>
          </a:p>
        </p:txBody>
      </p:sp>
      <p:sp>
        <p:nvSpPr>
          <p:cNvPr id="3" name="Content Placeholder 2"/>
          <p:cNvSpPr>
            <a:spLocks noGrp="1"/>
          </p:cNvSpPr>
          <p:nvPr>
            <p:ph idx="1"/>
          </p:nvPr>
        </p:nvSpPr>
        <p:spPr>
          <a:xfrm>
            <a:off x="659219" y="1190848"/>
            <a:ext cx="10994065" cy="5380073"/>
          </a:xfrm>
        </p:spPr>
        <p:txBody>
          <a:bodyPr>
            <a:normAutofit lnSpcReduction="10000"/>
          </a:bodyPr>
          <a:lstStyle/>
          <a:p>
            <a:r>
              <a:rPr lang="en-GB" dirty="0" smtClean="0"/>
              <a:t>the BBC is the UK’s biggest public service broadcaster</a:t>
            </a:r>
          </a:p>
          <a:p>
            <a:r>
              <a:rPr lang="en-GB" dirty="0" smtClean="0"/>
              <a:t>the BBC’s first Director General, Lord Reith, set out the aim of the BBC, which was to inform, educate and entertain</a:t>
            </a:r>
          </a:p>
          <a:p>
            <a:r>
              <a:rPr lang="en-GB" dirty="0" smtClean="0"/>
              <a:t>this aim is still the same today</a:t>
            </a:r>
          </a:p>
          <a:p>
            <a:r>
              <a:rPr lang="en-GB" dirty="0" smtClean="0"/>
              <a:t>the BBC is still a conglomerate and is one of the biggest </a:t>
            </a:r>
            <a:r>
              <a:rPr lang="en-GB" b="1" dirty="0" smtClean="0"/>
              <a:t>cross-media</a:t>
            </a:r>
            <a:r>
              <a:rPr lang="en-GB" dirty="0" smtClean="0"/>
              <a:t> organisations in Europe</a:t>
            </a:r>
          </a:p>
          <a:p>
            <a:r>
              <a:rPr lang="en-GB" dirty="0" smtClean="0"/>
              <a:t>other UK, public service broadcasters include Channel 4 (funded through advertising), Channel 3 (owned by ITV plc) and Channel 5 (owned by Viacom). Channel 3 and Channel 5 are fully commercial and funded by advertising</a:t>
            </a:r>
          </a:p>
          <a:p>
            <a:endParaRPr lang="en-GB" dirty="0"/>
          </a:p>
          <a:p>
            <a:pPr marL="0" indent="0">
              <a:buNone/>
            </a:pPr>
            <a:r>
              <a:rPr lang="en-GB" b="1" dirty="0" smtClean="0"/>
              <a:t>cross-media</a:t>
            </a:r>
            <a:r>
              <a:rPr lang="en-GB" dirty="0" smtClean="0"/>
              <a:t> – a conglomerate that produces more than one type of media</a:t>
            </a:r>
            <a:endParaRPr lang="en-GB" b="1" dirty="0" smtClean="0"/>
          </a:p>
        </p:txBody>
      </p:sp>
    </p:spTree>
    <p:extLst>
      <p:ext uri="{BB962C8B-B14F-4D97-AF65-F5344CB8AC3E}">
        <p14:creationId xmlns:p14="http://schemas.microsoft.com/office/powerpoint/2010/main" val="201900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1221</Words>
  <Application>Microsoft Macintosh PowerPoint</Application>
  <PresentationFormat>Widescreen</PresentationFormat>
  <Paragraphs>155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Calibri Light</vt:lpstr>
      <vt:lpstr>Arial</vt:lpstr>
      <vt:lpstr>Office Theme</vt:lpstr>
      <vt:lpstr>Unit 1: Different types of media ownership</vt:lpstr>
      <vt:lpstr>This will focus on LO1 of your examination:</vt:lpstr>
      <vt:lpstr>The different types of media companies</vt:lpstr>
      <vt:lpstr>conglomerate: a large organisation that is made up of a number of different businesses</vt:lpstr>
      <vt:lpstr>Top largest media conglomerates in 2016</vt:lpstr>
      <vt:lpstr>PowerPoint Presentation</vt:lpstr>
      <vt:lpstr>Do conglomerates own all of the media organisations?</vt:lpstr>
      <vt:lpstr>Definitions</vt:lpstr>
      <vt:lpstr>Public service ownership</vt:lpstr>
      <vt:lpstr>Task:</vt:lpstr>
      <vt:lpstr>Answers:</vt:lpstr>
      <vt:lpstr>How media companies operate: vertical and horizontal integration</vt:lpstr>
      <vt:lpstr>PowerPoint Presentation</vt:lpstr>
      <vt:lpstr>PowerPoint Presentation</vt:lpstr>
      <vt:lpstr>PowerPoint Presentation</vt:lpstr>
      <vt:lpstr>PowerPoint Presentation</vt:lpstr>
      <vt:lpstr>Synergy and cross media promotion</vt:lpstr>
      <vt:lpstr>Job roles in the media</vt:lpstr>
      <vt:lpstr>PowerPoint Presentation</vt:lpstr>
      <vt:lpstr>PowerPoint Presentation</vt:lpstr>
      <vt:lpstr>Answers:</vt:lpstr>
      <vt:lpstr>Research Task: Conglomerates v independent companies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Different types of media ownership</dc:title>
  <dc:creator>Microsoft Office User</dc:creator>
  <cp:lastModifiedBy>Microsoft Office User</cp:lastModifiedBy>
  <cp:revision>30</cp:revision>
  <dcterms:created xsi:type="dcterms:W3CDTF">2017-09-09T13:20:21Z</dcterms:created>
  <dcterms:modified xsi:type="dcterms:W3CDTF">2017-09-13T09:16:33Z</dcterms:modified>
</cp:coreProperties>
</file>